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2" r:id="rId2"/>
    <p:sldMasterId id="2147483704" r:id="rId3"/>
  </p:sldMasterIdLst>
  <p:notesMasterIdLst>
    <p:notesMasterId r:id="rId160"/>
  </p:notesMasterIdLst>
  <p:sldIdLst>
    <p:sldId id="256" r:id="rId4"/>
    <p:sldId id="257" r:id="rId5"/>
    <p:sldId id="329" r:id="rId6"/>
    <p:sldId id="328" r:id="rId7"/>
    <p:sldId id="332" r:id="rId8"/>
    <p:sldId id="333" r:id="rId9"/>
    <p:sldId id="331" r:id="rId10"/>
    <p:sldId id="345" r:id="rId11"/>
    <p:sldId id="334" r:id="rId12"/>
    <p:sldId id="336" r:id="rId13"/>
    <p:sldId id="337" r:id="rId14"/>
    <p:sldId id="338" r:id="rId15"/>
    <p:sldId id="339" r:id="rId16"/>
    <p:sldId id="341" r:id="rId17"/>
    <p:sldId id="342" r:id="rId18"/>
    <p:sldId id="343" r:id="rId19"/>
    <p:sldId id="344" r:id="rId20"/>
    <p:sldId id="335" r:id="rId21"/>
    <p:sldId id="340" r:id="rId22"/>
    <p:sldId id="867" r:id="rId23"/>
    <p:sldId id="794" r:id="rId24"/>
    <p:sldId id="868" r:id="rId25"/>
    <p:sldId id="795" r:id="rId26"/>
    <p:sldId id="793" r:id="rId27"/>
    <p:sldId id="358" r:id="rId28"/>
    <p:sldId id="856" r:id="rId29"/>
    <p:sldId id="858" r:id="rId30"/>
    <p:sldId id="859" r:id="rId31"/>
    <p:sldId id="861" r:id="rId32"/>
    <p:sldId id="799" r:id="rId33"/>
    <p:sldId id="800" r:id="rId34"/>
    <p:sldId id="866" r:id="rId35"/>
    <p:sldId id="258" r:id="rId36"/>
    <p:sldId id="259" r:id="rId37"/>
    <p:sldId id="267" r:id="rId38"/>
    <p:sldId id="260" r:id="rId39"/>
    <p:sldId id="261" r:id="rId40"/>
    <p:sldId id="262" r:id="rId41"/>
    <p:sldId id="803" r:id="rId42"/>
    <p:sldId id="271" r:id="rId43"/>
    <p:sldId id="272" r:id="rId44"/>
    <p:sldId id="273" r:id="rId45"/>
    <p:sldId id="274" r:id="rId46"/>
    <p:sldId id="275" r:id="rId47"/>
    <p:sldId id="276" r:id="rId48"/>
    <p:sldId id="277" r:id="rId49"/>
    <p:sldId id="281" r:id="rId50"/>
    <p:sldId id="282" r:id="rId51"/>
    <p:sldId id="283" r:id="rId52"/>
    <p:sldId id="284" r:id="rId53"/>
    <p:sldId id="804" r:id="rId54"/>
    <p:sldId id="286" r:id="rId55"/>
    <p:sldId id="287" r:id="rId56"/>
    <p:sldId id="288" r:id="rId57"/>
    <p:sldId id="289" r:id="rId58"/>
    <p:sldId id="290" r:id="rId59"/>
    <p:sldId id="291" r:id="rId60"/>
    <p:sldId id="292" r:id="rId61"/>
    <p:sldId id="293" r:id="rId62"/>
    <p:sldId id="294" r:id="rId63"/>
    <p:sldId id="295" r:id="rId64"/>
    <p:sldId id="296" r:id="rId65"/>
    <p:sldId id="297" r:id="rId66"/>
    <p:sldId id="298" r:id="rId67"/>
    <p:sldId id="299" r:id="rId68"/>
    <p:sldId id="300" r:id="rId69"/>
    <p:sldId id="301" r:id="rId70"/>
    <p:sldId id="302" r:id="rId71"/>
    <p:sldId id="303" r:id="rId72"/>
    <p:sldId id="304" r:id="rId73"/>
    <p:sldId id="305" r:id="rId74"/>
    <p:sldId id="306" r:id="rId75"/>
    <p:sldId id="307" r:id="rId76"/>
    <p:sldId id="308" r:id="rId77"/>
    <p:sldId id="863" r:id="rId78"/>
    <p:sldId id="270" r:id="rId79"/>
    <p:sldId id="865" r:id="rId80"/>
    <p:sldId id="309" r:id="rId81"/>
    <p:sldId id="310" r:id="rId82"/>
    <p:sldId id="311" r:id="rId83"/>
    <p:sldId id="312" r:id="rId84"/>
    <p:sldId id="313" r:id="rId85"/>
    <p:sldId id="314" r:id="rId86"/>
    <p:sldId id="315" r:id="rId87"/>
    <p:sldId id="316" r:id="rId88"/>
    <p:sldId id="317" r:id="rId89"/>
    <p:sldId id="318" r:id="rId90"/>
    <p:sldId id="319" r:id="rId91"/>
    <p:sldId id="320" r:id="rId92"/>
    <p:sldId id="321" r:id="rId93"/>
    <p:sldId id="322" r:id="rId94"/>
    <p:sldId id="323" r:id="rId95"/>
    <p:sldId id="805" r:id="rId96"/>
    <p:sldId id="806" r:id="rId97"/>
    <p:sldId id="807" r:id="rId98"/>
    <p:sldId id="808" r:id="rId99"/>
    <p:sldId id="809" r:id="rId100"/>
    <p:sldId id="810" r:id="rId101"/>
    <p:sldId id="813" r:id="rId102"/>
    <p:sldId id="814" r:id="rId103"/>
    <p:sldId id="815" r:id="rId104"/>
    <p:sldId id="816" r:id="rId105"/>
    <p:sldId id="817" r:id="rId106"/>
    <p:sldId id="862" r:id="rId107"/>
    <p:sldId id="802" r:id="rId108"/>
    <p:sldId id="268" r:id="rId109"/>
    <p:sldId id="819" r:id="rId110"/>
    <p:sldId id="821" r:id="rId111"/>
    <p:sldId id="822" r:id="rId112"/>
    <p:sldId id="823" r:id="rId113"/>
    <p:sldId id="824" r:id="rId114"/>
    <p:sldId id="826" r:id="rId115"/>
    <p:sldId id="347" r:id="rId116"/>
    <p:sldId id="348" r:id="rId117"/>
    <p:sldId id="349" r:id="rId118"/>
    <p:sldId id="350" r:id="rId119"/>
    <p:sldId id="351" r:id="rId120"/>
    <p:sldId id="352" r:id="rId121"/>
    <p:sldId id="353" r:id="rId122"/>
    <p:sldId id="354" r:id="rId123"/>
    <p:sldId id="355" r:id="rId124"/>
    <p:sldId id="356" r:id="rId125"/>
    <p:sldId id="357" r:id="rId126"/>
    <p:sldId id="359" r:id="rId127"/>
    <p:sldId id="360" r:id="rId128"/>
    <p:sldId id="361" r:id="rId129"/>
    <p:sldId id="366" r:id="rId130"/>
    <p:sldId id="367" r:id="rId131"/>
    <p:sldId id="827" r:id="rId132"/>
    <p:sldId id="509" r:id="rId133"/>
    <p:sldId id="510" r:id="rId134"/>
    <p:sldId id="527" r:id="rId135"/>
    <p:sldId id="528" r:id="rId136"/>
    <p:sldId id="529" r:id="rId137"/>
    <p:sldId id="530" r:id="rId138"/>
    <p:sldId id="517" r:id="rId139"/>
    <p:sldId id="531" r:id="rId140"/>
    <p:sldId id="532" r:id="rId141"/>
    <p:sldId id="533" r:id="rId142"/>
    <p:sldId id="495" r:id="rId143"/>
    <p:sldId id="496" r:id="rId144"/>
    <p:sldId id="497" r:id="rId145"/>
    <p:sldId id="498" r:id="rId146"/>
    <p:sldId id="502" r:id="rId147"/>
    <p:sldId id="854" r:id="rId148"/>
    <p:sldId id="852" r:id="rId149"/>
    <p:sldId id="481" r:id="rId150"/>
    <p:sldId id="853" r:id="rId151"/>
    <p:sldId id="855" r:id="rId152"/>
    <p:sldId id="518" r:id="rId153"/>
    <p:sldId id="848" r:id="rId154"/>
    <p:sldId id="849" r:id="rId155"/>
    <p:sldId id="850" r:id="rId156"/>
    <p:sldId id="346" r:id="rId157"/>
    <p:sldId id="330" r:id="rId158"/>
    <p:sldId id="371" r:id="rId1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9421"/>
    <a:srgbClr val="04A651"/>
    <a:srgbClr val="660066"/>
    <a:srgbClr val="0E1D61"/>
    <a:srgbClr val="00A348"/>
    <a:srgbClr val="FFC000"/>
    <a:srgbClr val="04A249"/>
    <a:srgbClr val="0F1D61"/>
    <a:srgbClr val="2683C6"/>
    <a:srgbClr val="00A24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639"/>
    <p:restoredTop sz="87481" autoAdjust="0"/>
  </p:normalViewPr>
  <p:slideViewPr>
    <p:cSldViewPr snapToGrid="0">
      <p:cViewPr varScale="1">
        <p:scale>
          <a:sx n="92" d="100"/>
          <a:sy n="92" d="100"/>
        </p:scale>
        <p:origin x="416" y="17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38" Type="http://schemas.openxmlformats.org/officeDocument/2006/relationships/slide" Target="slides/slide135.xml"/><Relationship Id="rId159" Type="http://schemas.openxmlformats.org/officeDocument/2006/relationships/slide" Target="slides/slide156.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53" Type="http://schemas.openxmlformats.org/officeDocument/2006/relationships/slide" Target="slides/slide50.xml"/><Relationship Id="rId74" Type="http://schemas.openxmlformats.org/officeDocument/2006/relationships/slide" Target="slides/slide71.xml"/><Relationship Id="rId128" Type="http://schemas.openxmlformats.org/officeDocument/2006/relationships/slide" Target="slides/slide125.xml"/><Relationship Id="rId149" Type="http://schemas.openxmlformats.org/officeDocument/2006/relationships/slide" Target="slides/slide146.xml"/><Relationship Id="rId5" Type="http://schemas.openxmlformats.org/officeDocument/2006/relationships/slide" Target="slides/slide2.xml"/><Relationship Id="rId95" Type="http://schemas.openxmlformats.org/officeDocument/2006/relationships/slide" Target="slides/slide92.xml"/><Relationship Id="rId160" Type="http://schemas.openxmlformats.org/officeDocument/2006/relationships/notesMaster" Target="notesMasters/notesMaster1.xml"/><Relationship Id="rId22" Type="http://schemas.openxmlformats.org/officeDocument/2006/relationships/slide" Target="slides/slide19.xml"/><Relationship Id="rId43" Type="http://schemas.openxmlformats.org/officeDocument/2006/relationships/slide" Target="slides/slide40.xml"/><Relationship Id="rId64" Type="http://schemas.openxmlformats.org/officeDocument/2006/relationships/slide" Target="slides/slide61.xml"/><Relationship Id="rId118" Type="http://schemas.openxmlformats.org/officeDocument/2006/relationships/slide" Target="slides/slide115.xml"/><Relationship Id="rId139" Type="http://schemas.openxmlformats.org/officeDocument/2006/relationships/slide" Target="slides/slide136.xml"/><Relationship Id="rId85" Type="http://schemas.openxmlformats.org/officeDocument/2006/relationships/slide" Target="slides/slide82.xml"/><Relationship Id="rId150" Type="http://schemas.openxmlformats.org/officeDocument/2006/relationships/slide" Target="slides/slide147.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124" Type="http://schemas.openxmlformats.org/officeDocument/2006/relationships/slide" Target="slides/slide121.xml"/><Relationship Id="rId129" Type="http://schemas.openxmlformats.org/officeDocument/2006/relationships/slide" Target="slides/slide126.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40" Type="http://schemas.openxmlformats.org/officeDocument/2006/relationships/slide" Target="slides/slide137.xml"/><Relationship Id="rId145" Type="http://schemas.openxmlformats.org/officeDocument/2006/relationships/slide" Target="slides/slide142.xml"/><Relationship Id="rId16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slide" Target="slides/slide116.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0" Type="http://schemas.openxmlformats.org/officeDocument/2006/relationships/slide" Target="slides/slide127.xml"/><Relationship Id="rId135" Type="http://schemas.openxmlformats.org/officeDocument/2006/relationships/slide" Target="slides/slide132.xml"/><Relationship Id="rId151" Type="http://schemas.openxmlformats.org/officeDocument/2006/relationships/slide" Target="slides/slide148.xml"/><Relationship Id="rId156" Type="http://schemas.openxmlformats.org/officeDocument/2006/relationships/slide" Target="slides/slide153.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slide" Target="slides/slide138.xml"/><Relationship Id="rId146" Type="http://schemas.openxmlformats.org/officeDocument/2006/relationships/slide" Target="slides/slide143.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162" Type="http://schemas.openxmlformats.org/officeDocument/2006/relationships/viewProps" Target="viewProps.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157" Type="http://schemas.openxmlformats.org/officeDocument/2006/relationships/slide" Target="slides/slide154.xml"/><Relationship Id="rId61" Type="http://schemas.openxmlformats.org/officeDocument/2006/relationships/slide" Target="slides/slide58.xml"/><Relationship Id="rId82" Type="http://schemas.openxmlformats.org/officeDocument/2006/relationships/slide" Target="slides/slide79.xml"/><Relationship Id="rId152" Type="http://schemas.openxmlformats.org/officeDocument/2006/relationships/slide" Target="slides/slide14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slide" Target="slides/slide14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163" Type="http://schemas.openxmlformats.org/officeDocument/2006/relationships/theme" Target="theme/theme1.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slide" Target="slides/slide134.xml"/><Relationship Id="rId158" Type="http://schemas.openxmlformats.org/officeDocument/2006/relationships/slide" Target="slides/slide155.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3" Type="http://schemas.openxmlformats.org/officeDocument/2006/relationships/slide" Target="slides/slide150.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43" Type="http://schemas.openxmlformats.org/officeDocument/2006/relationships/slide" Target="slides/slide140.xml"/><Relationship Id="rId148" Type="http://schemas.openxmlformats.org/officeDocument/2006/relationships/slide" Target="slides/slide145.xml"/><Relationship Id="rId164"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26" Type="http://schemas.openxmlformats.org/officeDocument/2006/relationships/slide" Target="slides/slide23.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54" Type="http://schemas.openxmlformats.org/officeDocument/2006/relationships/slide" Target="slides/slide151.xml"/><Relationship Id="rId16" Type="http://schemas.openxmlformats.org/officeDocument/2006/relationships/slide" Target="slides/slide13.xml"/><Relationship Id="rId37" Type="http://schemas.openxmlformats.org/officeDocument/2006/relationships/slide" Target="slides/slide34.xml"/><Relationship Id="rId58" Type="http://schemas.openxmlformats.org/officeDocument/2006/relationships/slide" Target="slides/slide55.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44" Type="http://schemas.openxmlformats.org/officeDocument/2006/relationships/slide" Target="slides/slide141.xml"/><Relationship Id="rId90" Type="http://schemas.openxmlformats.org/officeDocument/2006/relationships/slide" Target="slides/slide87.xml"/><Relationship Id="rId27" Type="http://schemas.openxmlformats.org/officeDocument/2006/relationships/slide" Target="slides/slide24.xml"/><Relationship Id="rId48" Type="http://schemas.openxmlformats.org/officeDocument/2006/relationships/slide" Target="slides/slide45.xml"/><Relationship Id="rId69" Type="http://schemas.openxmlformats.org/officeDocument/2006/relationships/slide" Target="slides/slide66.xml"/><Relationship Id="rId113" Type="http://schemas.openxmlformats.org/officeDocument/2006/relationships/slide" Target="slides/slide110.xml"/><Relationship Id="rId134" Type="http://schemas.openxmlformats.org/officeDocument/2006/relationships/slide" Target="slides/slide131.xml"/><Relationship Id="rId80" Type="http://schemas.openxmlformats.org/officeDocument/2006/relationships/slide" Target="slides/slide77.xml"/><Relationship Id="rId155" Type="http://schemas.openxmlformats.org/officeDocument/2006/relationships/slide" Target="slides/slide15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A4FD0D-08F2-4A43-BC47-422974A75C72}" type="datetimeFigureOut">
              <a:rPr lang="en-US" smtClean="0"/>
              <a:t>5/27/25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91B924-3BF4-49D6-99B3-A6BE029E2241}" type="slidenum">
              <a:rPr lang="en-US" smtClean="0"/>
              <a:t>‹#›</a:t>
            </a:fld>
            <a:endParaRPr lang="en-US"/>
          </a:p>
        </p:txBody>
      </p:sp>
    </p:spTree>
    <p:extLst>
      <p:ext uri="{BB962C8B-B14F-4D97-AF65-F5344CB8AC3E}">
        <p14:creationId xmlns:p14="http://schemas.microsoft.com/office/powerpoint/2010/main" val="39372500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nature.com/articles/nature.2016.21093#ref-CR1" TargetMode="External"/><Relationship Id="rId7" Type="http://schemas.openxmlformats.org/officeDocument/2006/relationships/hyperlink" Target="https://www.nature.com/articles/nature.2016.21093#ref-CR2" TargetMode="External"/><Relationship Id="rId2" Type="http://schemas.openxmlformats.org/officeDocument/2006/relationships/slide" Target="../slides/slide25.xml"/><Relationship Id="rId1" Type="http://schemas.openxmlformats.org/officeDocument/2006/relationships/notesMaster" Target="../notesMasters/notesMaster1.xml"/><Relationship Id="rId6" Type="http://schemas.openxmlformats.org/officeDocument/2006/relationships/hyperlink" Target="http://www.nature.com/news/surge-in-support-for-animal-research-guidelines-1.19274" TargetMode="External"/><Relationship Id="rId5" Type="http://schemas.openxmlformats.org/officeDocument/2006/relationships/hyperlink" Target="http://www.nature.com/news/1-500-scientists-lift-the-lid-on-reproducibility-1.19970" TargetMode="External"/><Relationship Id="rId4" Type="http://schemas.openxmlformats.org/officeDocument/2006/relationships/hyperlink" Target="http://www.nature.com/news/poorly-designed-animal-experiments-in-the-spotlight-1.18559" TargetMode="Externa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nature.com/articles/nature.2016.21093#ref-CR1" TargetMode="External"/><Relationship Id="rId7" Type="http://schemas.openxmlformats.org/officeDocument/2006/relationships/hyperlink" Target="https://www.nature.com/articles/nature.2016.21093#ref-CR2" TargetMode="External"/><Relationship Id="rId2" Type="http://schemas.openxmlformats.org/officeDocument/2006/relationships/slide" Target="../slides/slide26.xml"/><Relationship Id="rId1" Type="http://schemas.openxmlformats.org/officeDocument/2006/relationships/notesMaster" Target="../notesMasters/notesMaster1.xml"/><Relationship Id="rId6" Type="http://schemas.openxmlformats.org/officeDocument/2006/relationships/hyperlink" Target="http://www.nature.com/news/surge-in-support-for-animal-research-guidelines-1.19274" TargetMode="External"/><Relationship Id="rId5" Type="http://schemas.openxmlformats.org/officeDocument/2006/relationships/hyperlink" Target="http://www.nature.com/news/1-500-scientists-lift-the-lid-on-reproducibility-1.19970" TargetMode="External"/><Relationship Id="rId4" Type="http://schemas.openxmlformats.org/officeDocument/2006/relationships/hyperlink" Target="http://www.nature.com/news/poorly-designed-animal-experiments-in-the-spotlight-1.18559" TargetMode="Externa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research.com/research/how-to-write-research-methodology"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research.com/education/thought-provoking-questions"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ebn.bmj.com/content/20/3/74#ref-4" TargetMode="External"/><Relationship Id="rId2" Type="http://schemas.openxmlformats.org/officeDocument/2006/relationships/slide" Target="../slides/slide38.xml"/><Relationship Id="rId1" Type="http://schemas.openxmlformats.org/officeDocument/2006/relationships/notesMaster" Target="../notesMasters/notesMaster1.xml"/><Relationship Id="rId4" Type="http://schemas.openxmlformats.org/officeDocument/2006/relationships/hyperlink" Target="https://ebn.bmj.com/content/20/3/74#ref-5"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3" Type="http://schemas.openxmlformats.org/officeDocument/2006/relationships/hyperlink" Target="https://jamanetwork.com/journals/jamanetworkopen/article-abstract/2786686#zoi211033r9" TargetMode="External"/><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91B924-3BF4-49D6-99B3-A6BE029E2241}" type="slidenum">
              <a:rPr lang="en-US" smtClean="0"/>
              <a:t>1</a:t>
            </a:fld>
            <a:endParaRPr lang="en-US"/>
          </a:p>
        </p:txBody>
      </p:sp>
    </p:spTree>
    <p:extLst>
      <p:ext uri="{BB962C8B-B14F-4D97-AF65-F5344CB8AC3E}">
        <p14:creationId xmlns:p14="http://schemas.microsoft.com/office/powerpoint/2010/main" val="31267401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5. Error</a:t>
            </a:r>
          </a:p>
          <a:p>
            <a:r>
              <a:rPr lang="en-GB" dirty="0"/>
              <a:t>Error is not just a nuisance—it's often a critical part of the discovery process. Many innovations arise from mistakes or failures that lead to unexpected insights. Johnson argues that </a:t>
            </a:r>
            <a:r>
              <a:rPr lang="en-GB" b="1" dirty="0"/>
              <a:t>being open to failure and learning from it helps ideas evolve</a:t>
            </a:r>
            <a:r>
              <a:rPr lang="en-GB" dirty="0"/>
              <a:t>. Environments that tolerate trial and error tend to be more innovative.</a:t>
            </a:r>
          </a:p>
          <a:p>
            <a:pPr marL="0" algn="r" defTabSz="914400" rtl="1" eaLnBrk="1" latinLnBrk="0" hangingPunct="1"/>
            <a:endParaRPr lang="en-AT" dirty="0"/>
          </a:p>
        </p:txBody>
      </p:sp>
      <p:sp>
        <p:nvSpPr>
          <p:cNvPr id="4" name="Slide Number Placeholder 3"/>
          <p:cNvSpPr>
            <a:spLocks noGrp="1"/>
          </p:cNvSpPr>
          <p:nvPr>
            <p:ph type="sldNum" sz="quarter" idx="5"/>
          </p:nvPr>
        </p:nvSpPr>
        <p:spPr/>
        <p:txBody>
          <a:bodyPr/>
          <a:lstStyle/>
          <a:p>
            <a:fld id="{4591B924-3BF4-49D6-99B3-A6BE029E2241}" type="slidenum">
              <a:rPr lang="en-US" smtClean="0"/>
              <a:t>13</a:t>
            </a:fld>
            <a:endParaRPr lang="en-US"/>
          </a:p>
        </p:txBody>
      </p:sp>
    </p:spTree>
    <p:extLst>
      <p:ext uri="{BB962C8B-B14F-4D97-AF65-F5344CB8AC3E}">
        <p14:creationId xmlns:p14="http://schemas.microsoft.com/office/powerpoint/2010/main" val="32383247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a-IR" dirty="0"/>
              <a:t>با گذشت چند دهه، پژوهشگران دریافتند که </a:t>
            </a:r>
            <a:r>
              <a:rPr lang="fa-IR" dirty="0" err="1"/>
              <a:t>تالیدوماید</a:t>
            </a:r>
            <a:r>
              <a:rPr lang="fa-IR" dirty="0"/>
              <a:t> دارای خواص مهمی است که می‌تواند در </a:t>
            </a:r>
            <a:r>
              <a:rPr lang="fa-IR" b="1" dirty="0" err="1"/>
              <a:t>زمینه‌های</a:t>
            </a:r>
            <a:r>
              <a:rPr lang="fa-IR" b="1" dirty="0"/>
              <a:t> دیگر پزشکی مفید باشد</a:t>
            </a:r>
            <a:r>
              <a:rPr lang="fa-IR" dirty="0"/>
              <a:t>، از جمله:</a:t>
            </a:r>
          </a:p>
          <a:p>
            <a:r>
              <a:rPr lang="fa-IR" b="1" dirty="0"/>
              <a:t>➤ درمان جذام (</a:t>
            </a:r>
            <a:r>
              <a:rPr lang="fa-IR" b="1" dirty="0" err="1"/>
              <a:t>لپرا</a:t>
            </a:r>
            <a:r>
              <a:rPr lang="fa-IR" b="1" dirty="0"/>
              <a:t>)</a:t>
            </a:r>
          </a:p>
          <a:p>
            <a:r>
              <a:rPr lang="fa-IR" dirty="0" err="1"/>
              <a:t>تالیدوماید</a:t>
            </a:r>
            <a:r>
              <a:rPr lang="fa-IR" dirty="0"/>
              <a:t> تأثیر </a:t>
            </a:r>
            <a:r>
              <a:rPr lang="fa-IR" dirty="0" err="1"/>
              <a:t>قابل‌توجهی</a:t>
            </a:r>
            <a:r>
              <a:rPr lang="fa-IR" dirty="0"/>
              <a:t> در </a:t>
            </a:r>
            <a:r>
              <a:rPr lang="fa-IR" b="1" dirty="0"/>
              <a:t>کاهش التهاب ناشی از </a:t>
            </a:r>
            <a:r>
              <a:rPr lang="fa-IR" b="1" dirty="0" err="1"/>
              <a:t>اریتم</a:t>
            </a:r>
            <a:r>
              <a:rPr lang="fa-IR" b="1" dirty="0"/>
              <a:t> </a:t>
            </a:r>
            <a:r>
              <a:rPr lang="fa-IR" b="1" dirty="0" err="1"/>
              <a:t>ندوزوم</a:t>
            </a:r>
            <a:r>
              <a:rPr lang="fa-IR" b="1" dirty="0"/>
              <a:t> </a:t>
            </a:r>
            <a:r>
              <a:rPr lang="fa-IR" b="1" dirty="0" err="1"/>
              <a:t>لپروزوم</a:t>
            </a:r>
            <a:r>
              <a:rPr lang="fa-IR" b="1" dirty="0"/>
              <a:t> (</a:t>
            </a:r>
            <a:r>
              <a:rPr lang="en-GB" b="1" dirty="0"/>
              <a:t>ENL)</a:t>
            </a:r>
            <a:r>
              <a:rPr lang="en-GB" dirty="0"/>
              <a:t>، </a:t>
            </a:r>
            <a:r>
              <a:rPr lang="fa-IR" dirty="0"/>
              <a:t>یکی از عوارض </a:t>
            </a:r>
            <a:r>
              <a:rPr lang="fa-IR" dirty="0" err="1"/>
              <a:t>التهابی</a:t>
            </a:r>
            <a:r>
              <a:rPr lang="fa-IR" dirty="0"/>
              <a:t> جذام، داشت. سازمان </a:t>
            </a:r>
            <a:r>
              <a:rPr lang="en-GB" dirty="0"/>
              <a:t>FDA </a:t>
            </a:r>
            <a:r>
              <a:rPr lang="fa-IR" dirty="0"/>
              <a:t>در دهه ۱۹۹۰ مصرف </a:t>
            </a:r>
            <a:r>
              <a:rPr lang="fa-IR" dirty="0" err="1"/>
              <a:t>کنترل‌شده</a:t>
            </a:r>
            <a:r>
              <a:rPr lang="fa-IR" dirty="0"/>
              <a:t> آن را برای این بیماری تأیید کرد.</a:t>
            </a:r>
          </a:p>
          <a:p>
            <a:r>
              <a:rPr lang="fa-IR" b="1" dirty="0"/>
              <a:t>➤ درمان </a:t>
            </a:r>
            <a:r>
              <a:rPr lang="fa-IR" b="1" dirty="0" err="1"/>
              <a:t>مولتیپل</a:t>
            </a:r>
            <a:r>
              <a:rPr lang="fa-IR" b="1" dirty="0"/>
              <a:t> </a:t>
            </a:r>
            <a:r>
              <a:rPr lang="fa-IR" b="1" dirty="0" err="1"/>
              <a:t>میلوما</a:t>
            </a:r>
            <a:r>
              <a:rPr lang="fa-IR" b="1" dirty="0"/>
              <a:t> (</a:t>
            </a:r>
            <a:r>
              <a:rPr lang="en-GB" b="1" dirty="0"/>
              <a:t>Multiple Myeloma)</a:t>
            </a:r>
          </a:p>
          <a:p>
            <a:r>
              <a:rPr lang="fa-IR" dirty="0" err="1"/>
              <a:t>پژوهش‌ها</a:t>
            </a:r>
            <a:r>
              <a:rPr lang="fa-IR" dirty="0"/>
              <a:t> نشان داد </a:t>
            </a:r>
            <a:r>
              <a:rPr lang="fa-IR" dirty="0" err="1"/>
              <a:t>تالیدوماید</a:t>
            </a:r>
            <a:r>
              <a:rPr lang="fa-IR" dirty="0"/>
              <a:t> با </a:t>
            </a:r>
            <a:r>
              <a:rPr lang="fa-IR" b="1" dirty="0"/>
              <a:t>مهار تشکیل </a:t>
            </a:r>
            <a:r>
              <a:rPr lang="fa-IR" b="1" dirty="0" err="1"/>
              <a:t>رگ‌های</a:t>
            </a:r>
            <a:r>
              <a:rPr lang="fa-IR" b="1" dirty="0"/>
              <a:t> خونی جدید (</a:t>
            </a:r>
            <a:r>
              <a:rPr lang="en-GB" b="1" dirty="0"/>
              <a:t>anti-angiogenesis)</a:t>
            </a:r>
            <a:r>
              <a:rPr lang="en-GB" dirty="0"/>
              <a:t> </a:t>
            </a:r>
            <a:r>
              <a:rPr lang="fa-IR" dirty="0"/>
              <a:t>می‌تواند رشد </a:t>
            </a:r>
            <a:r>
              <a:rPr lang="fa-IR" dirty="0" err="1"/>
              <a:t>سلول‌های</a:t>
            </a:r>
            <a:r>
              <a:rPr lang="fa-IR" dirty="0"/>
              <a:t> سرطانی را کند کند.</a:t>
            </a:r>
            <a:br>
              <a:rPr lang="fa-IR" dirty="0"/>
            </a:br>
            <a:r>
              <a:rPr lang="fa-IR" dirty="0"/>
              <a:t>نتیجه: از سال ۲۰۰۶، این دارو (و مشتقات </a:t>
            </a:r>
            <a:r>
              <a:rPr lang="fa-IR" dirty="0" err="1"/>
              <a:t>اصلاح‌شده</a:t>
            </a:r>
            <a:r>
              <a:rPr lang="fa-IR" dirty="0"/>
              <a:t> آن مانند </a:t>
            </a:r>
            <a:r>
              <a:rPr lang="fa-IR" dirty="0" err="1"/>
              <a:t>لنالیدوماید</a:t>
            </a:r>
            <a:r>
              <a:rPr lang="fa-IR" dirty="0"/>
              <a:t>) به عنوان درمانی مؤثر برای </a:t>
            </a:r>
            <a:r>
              <a:rPr lang="fa-IR" dirty="0" err="1"/>
              <a:t>مولتیپل</a:t>
            </a:r>
            <a:r>
              <a:rPr lang="fa-IR" dirty="0"/>
              <a:t> </a:t>
            </a:r>
            <a:r>
              <a:rPr lang="fa-IR" dirty="0" err="1"/>
              <a:t>میلوما</a:t>
            </a:r>
            <a:r>
              <a:rPr lang="fa-IR" dirty="0"/>
              <a:t> تأیید شد.</a:t>
            </a:r>
          </a:p>
          <a:p>
            <a:pPr marL="0" algn="r" defTabSz="914400" rtl="1" eaLnBrk="1" latinLnBrk="0" hangingPunct="1"/>
            <a:endParaRPr lang="en-AT" dirty="0"/>
          </a:p>
        </p:txBody>
      </p:sp>
      <p:sp>
        <p:nvSpPr>
          <p:cNvPr id="4" name="Slide Number Placeholder 3"/>
          <p:cNvSpPr>
            <a:spLocks noGrp="1"/>
          </p:cNvSpPr>
          <p:nvPr>
            <p:ph type="sldNum" sz="quarter" idx="5"/>
          </p:nvPr>
        </p:nvSpPr>
        <p:spPr/>
        <p:txBody>
          <a:bodyPr/>
          <a:lstStyle/>
          <a:p>
            <a:fld id="{4591B924-3BF4-49D6-99B3-A6BE029E2241}" type="slidenum">
              <a:rPr lang="en-US" smtClean="0"/>
              <a:t>14</a:t>
            </a:fld>
            <a:endParaRPr lang="en-US"/>
          </a:p>
        </p:txBody>
      </p:sp>
    </p:spTree>
    <p:extLst>
      <p:ext uri="{BB962C8B-B14F-4D97-AF65-F5344CB8AC3E}">
        <p14:creationId xmlns:p14="http://schemas.microsoft.com/office/powerpoint/2010/main" val="22492679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r" defTabSz="914400" rtl="1" eaLnBrk="1" latinLnBrk="0" hangingPunct="1"/>
            <a:endParaRPr lang="en-AT" dirty="0"/>
          </a:p>
        </p:txBody>
      </p:sp>
      <p:sp>
        <p:nvSpPr>
          <p:cNvPr id="4" name="Slide Number Placeholder 3"/>
          <p:cNvSpPr>
            <a:spLocks noGrp="1"/>
          </p:cNvSpPr>
          <p:nvPr>
            <p:ph type="sldNum" sz="quarter" idx="5"/>
          </p:nvPr>
        </p:nvSpPr>
        <p:spPr/>
        <p:txBody>
          <a:bodyPr/>
          <a:lstStyle/>
          <a:p>
            <a:fld id="{4591B924-3BF4-49D6-99B3-A6BE029E2241}" type="slidenum">
              <a:rPr lang="en-US" smtClean="0"/>
              <a:t>15</a:t>
            </a:fld>
            <a:endParaRPr lang="en-US"/>
          </a:p>
        </p:txBody>
      </p:sp>
    </p:spTree>
    <p:extLst>
      <p:ext uri="{BB962C8B-B14F-4D97-AF65-F5344CB8AC3E}">
        <p14:creationId xmlns:p14="http://schemas.microsoft.com/office/powerpoint/2010/main" val="28923078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r" defTabSz="914400" rtl="1" eaLnBrk="1" latinLnBrk="0" hangingPunct="1"/>
            <a:endParaRPr lang="en-AT" dirty="0"/>
          </a:p>
        </p:txBody>
      </p:sp>
      <p:sp>
        <p:nvSpPr>
          <p:cNvPr id="4" name="Slide Number Placeholder 3"/>
          <p:cNvSpPr>
            <a:spLocks noGrp="1"/>
          </p:cNvSpPr>
          <p:nvPr>
            <p:ph type="sldNum" sz="quarter" idx="5"/>
          </p:nvPr>
        </p:nvSpPr>
        <p:spPr/>
        <p:txBody>
          <a:bodyPr/>
          <a:lstStyle/>
          <a:p>
            <a:fld id="{4591B924-3BF4-49D6-99B3-A6BE029E2241}" type="slidenum">
              <a:rPr lang="en-US" smtClean="0"/>
              <a:t>17</a:t>
            </a:fld>
            <a:endParaRPr lang="en-US"/>
          </a:p>
        </p:txBody>
      </p:sp>
    </p:spTree>
    <p:extLst>
      <p:ext uri="{BB962C8B-B14F-4D97-AF65-F5344CB8AC3E}">
        <p14:creationId xmlns:p14="http://schemas.microsoft.com/office/powerpoint/2010/main" val="4286909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r" defTabSz="914400" rtl="1" eaLnBrk="1" latinLnBrk="0" hangingPunct="1"/>
            <a:endParaRPr lang="en-AT" dirty="0"/>
          </a:p>
        </p:txBody>
      </p:sp>
      <p:sp>
        <p:nvSpPr>
          <p:cNvPr id="4" name="Slide Number Placeholder 3"/>
          <p:cNvSpPr>
            <a:spLocks noGrp="1"/>
          </p:cNvSpPr>
          <p:nvPr>
            <p:ph type="sldNum" sz="quarter" idx="5"/>
          </p:nvPr>
        </p:nvSpPr>
        <p:spPr/>
        <p:txBody>
          <a:bodyPr/>
          <a:lstStyle/>
          <a:p>
            <a:fld id="{4591B924-3BF4-49D6-99B3-A6BE029E2241}" type="slidenum">
              <a:rPr lang="en-US" smtClean="0"/>
              <a:t>18</a:t>
            </a:fld>
            <a:endParaRPr lang="en-US"/>
          </a:p>
        </p:txBody>
      </p:sp>
    </p:spTree>
    <p:extLst>
      <p:ext uri="{BB962C8B-B14F-4D97-AF65-F5344CB8AC3E}">
        <p14:creationId xmlns:p14="http://schemas.microsoft.com/office/powerpoint/2010/main" val="6488192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solidFill>
                  <a:srgbClr val="222222"/>
                </a:solidFill>
              </a:rPr>
              <a:t>In 2006</a:t>
            </a:r>
            <a:r>
              <a:rPr lang="en-US">
                <a:solidFill>
                  <a:srgbClr val="222222"/>
                </a:solidFill>
              </a:rPr>
              <a:t>, things were looking pretty good for David Rimm, a pathologist at Yale University in New Haven, Connecticut. He had developed a test to guide </a:t>
            </a:r>
            <a:r>
              <a:rPr lang="en-US" b="1">
                <a:solidFill>
                  <a:srgbClr val="222222"/>
                </a:solidFill>
              </a:rPr>
              <a:t>effective treatment of the skin cancer melanoma</a:t>
            </a:r>
            <a:r>
              <a:rPr lang="en-US">
                <a:solidFill>
                  <a:srgbClr val="222222"/>
                </a:solidFill>
              </a:rPr>
              <a:t>, and it promised to save lives. It relied on antibodies — large, Y-shaped proteins that bind to specified biomolecules and can be used to flag their presence in a sample. Rimm had found a combination of antibodies that, when used to 'stain' tumour biopsies, produced a pattern that indicated whether the patient would need to take certain harsh drugs to prevent a relapse after surgery. He had secured more than US$2 million in funding to move the test towards the clinic.</a:t>
            </a:r>
            <a:endParaRPr lang="fa-IR">
              <a:solidFill>
                <a:srgbClr val="222222"/>
              </a:solidFill>
            </a:endParaRPr>
          </a:p>
          <a:p>
            <a:endParaRPr lang="en-US">
              <a:solidFill>
                <a:srgbClr val="222222"/>
              </a:solidFill>
            </a:endParaRPr>
          </a:p>
          <a:p>
            <a:r>
              <a:rPr lang="en-US">
                <a:solidFill>
                  <a:srgbClr val="222222"/>
                </a:solidFill>
              </a:rPr>
              <a:t>But </a:t>
            </a:r>
            <a:r>
              <a:rPr lang="en-US" b="1">
                <a:solidFill>
                  <a:srgbClr val="222222"/>
                </a:solidFill>
              </a:rPr>
              <a:t>in 2009</a:t>
            </a:r>
            <a:r>
              <a:rPr lang="en-US">
                <a:solidFill>
                  <a:srgbClr val="222222"/>
                </a:solidFill>
              </a:rPr>
              <a:t>, everything started to fall apart. When Rimm ordered a fresh set of antibodies, </a:t>
            </a:r>
            <a:r>
              <a:rPr lang="en-US" b="1">
                <a:solidFill>
                  <a:srgbClr val="222222"/>
                </a:solidFill>
              </a:rPr>
              <a:t>his team could not reproduce the original results</a:t>
            </a:r>
            <a:r>
              <a:rPr lang="en-US">
                <a:solidFill>
                  <a:srgbClr val="222222"/>
                </a:solidFill>
              </a:rPr>
              <a:t>. The antibodies were sold by the same companies as the original batches, and were supposed to be identical — but they did not yield the same staining patterns, even on the same tumours. Rimm was forced to give up his work on the melanoma antibody set. “We learned our lesson: we shouldn't have been dependent on them,” he says. “That was a very sad lab meeting.”</a:t>
            </a:r>
            <a:endParaRPr lang="en-US" b="0" i="0">
              <a:solidFill>
                <a:srgbClr val="222222"/>
              </a:solidFill>
              <a:effectLst/>
            </a:endParaRPr>
          </a:p>
          <a:p>
            <a:endParaRPr lang="en-US"/>
          </a:p>
        </p:txBody>
      </p:sp>
      <p:sp>
        <p:nvSpPr>
          <p:cNvPr id="4" name="Header Placeholder 3"/>
          <p:cNvSpPr>
            <a:spLocks noGrp="1"/>
          </p:cNvSpPr>
          <p:nvPr>
            <p:ph type="hdr" sz="quarter" idx="10"/>
          </p:nvPr>
        </p:nvSpPr>
        <p:spPr/>
        <p:txBody>
          <a:bodyPr/>
          <a:lstStyle/>
          <a:p>
            <a:r>
              <a:rPr lang="fa-IR"/>
              <a:t>طراحی مطالات تجربی</a:t>
            </a:r>
            <a:endParaRPr lang="en-US"/>
          </a:p>
        </p:txBody>
      </p:sp>
      <p:sp>
        <p:nvSpPr>
          <p:cNvPr id="5" name="Slide Number Placeholder 4"/>
          <p:cNvSpPr>
            <a:spLocks noGrp="1"/>
          </p:cNvSpPr>
          <p:nvPr>
            <p:ph type="sldNum" sz="quarter" idx="11"/>
          </p:nvPr>
        </p:nvSpPr>
        <p:spPr/>
        <p:txBody>
          <a:bodyPr/>
          <a:lstStyle/>
          <a:p>
            <a:fld id="{3958EF76-5710-4087-B3A1-8EAAA2A39EF8}" type="slidenum">
              <a:rPr lang="en-US" smtClean="0"/>
              <a:t>22</a:t>
            </a:fld>
            <a:endParaRPr lang="en-US"/>
          </a:p>
        </p:txBody>
      </p:sp>
    </p:spTree>
    <p:extLst>
      <p:ext uri="{BB962C8B-B14F-4D97-AF65-F5344CB8AC3E}">
        <p14:creationId xmlns:p14="http://schemas.microsoft.com/office/powerpoint/2010/main" val="23830165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Less than one-fifth of Swiss scientists who sought permission to experiment with animals in 2008, 2010 and 2012 reported the use of methods to curb biases and reduce chance findings, according to a study published this month in </a:t>
            </a:r>
            <a:r>
              <a:rPr lang="en-US" sz="1200" b="0" i="1" kern="1200">
                <a:solidFill>
                  <a:schemeClr val="tx1"/>
                </a:solidFill>
                <a:effectLst/>
                <a:latin typeface="+mn-lt"/>
                <a:ea typeface="+mn-ea"/>
                <a:cs typeface="+mn-cs"/>
              </a:rPr>
              <a:t>PLOS Biology</a:t>
            </a:r>
            <a:r>
              <a:rPr lang="en-US" sz="1200" b="0" i="0" kern="1200" baseline="30000">
                <a:solidFill>
                  <a:schemeClr val="tx1"/>
                </a:solidFill>
                <a:effectLst/>
                <a:latin typeface="+mn-lt"/>
                <a:ea typeface="+mn-ea"/>
                <a:cs typeface="+mn-cs"/>
                <a:hlinkClick r:id="rId3" tooltip="Vogt, L., Reichlin, T. S., Nathues, C. &amp; Würbel, H. PLoS Biol. 14, e2000598 (2016)."/>
              </a:rPr>
              <a:t>1</a:t>
            </a:r>
            <a:r>
              <a:rPr lang="en-US" sz="1200" b="0" i="0" kern="1200">
                <a:solidFill>
                  <a:schemeClr val="tx1"/>
                </a:solidFill>
                <a:effectLst/>
                <a:latin typeface="+mn-lt"/>
                <a:ea typeface="+mn-ea"/>
                <a:cs typeface="+mn-cs"/>
              </a:rPr>
              <a:t>. Research planned without such precautions </a:t>
            </a:r>
            <a:r>
              <a:rPr lang="en-US" sz="1200" b="0" i="0" kern="1200">
                <a:solidFill>
                  <a:schemeClr val="tx1"/>
                </a:solidFill>
                <a:effectLst/>
                <a:latin typeface="+mn-lt"/>
                <a:ea typeface="+mn-ea"/>
                <a:cs typeface="+mn-cs"/>
                <a:hlinkClick r:id="rId4"/>
              </a:rPr>
              <a:t>can produce distorted findings</a:t>
            </a:r>
            <a:r>
              <a:rPr lang="en-US" sz="1200" b="0" i="0" kern="1200">
                <a:solidFill>
                  <a:schemeClr val="tx1"/>
                </a:solidFill>
                <a:effectLst/>
                <a:latin typeface="+mn-lt"/>
                <a:ea typeface="+mn-ea"/>
                <a:cs typeface="+mn-cs"/>
              </a:rPr>
              <a:t> that could be contributing to </a:t>
            </a:r>
            <a:r>
              <a:rPr lang="en-US" sz="1200" b="0" i="0" kern="1200">
                <a:solidFill>
                  <a:schemeClr val="tx1"/>
                </a:solidFill>
                <a:effectLst/>
                <a:latin typeface="+mn-lt"/>
                <a:ea typeface="+mn-ea"/>
                <a:cs typeface="+mn-cs"/>
                <a:hlinkClick r:id="rId5"/>
              </a:rPr>
              <a:t>the widespread difficulty in reproducing published results in biomedical science</a:t>
            </a:r>
            <a:r>
              <a:rPr lang="en-US" sz="1200" b="0" i="0" kern="1200">
                <a:solidFill>
                  <a:schemeClr val="tx1"/>
                </a:solidFill>
                <a:effectLst/>
                <a:latin typeface="+mn-lt"/>
                <a:ea typeface="+mn-ea"/>
                <a:cs typeface="+mn-cs"/>
              </a:rPr>
              <a:t>.</a:t>
            </a:r>
          </a:p>
          <a:p>
            <a:r>
              <a:rPr lang="en-US" sz="1200" b="0" i="0" kern="1200">
                <a:solidFill>
                  <a:schemeClr val="tx1"/>
                </a:solidFill>
                <a:effectLst/>
                <a:latin typeface="+mn-lt"/>
                <a:ea typeface="+mn-ea"/>
                <a:cs typeface="+mn-cs"/>
              </a:rPr>
              <a:t>Hanno Würbel, an animal behaviourist at the University of Bern, Switzerland, and colleagues analysed 1,277 applications for animal experiments, and some of the publications that resulted from them. The scientists found that relatively few applicants reported the use of methods such as sample randomization when designing their experiments. And in a companion paper published in </a:t>
            </a:r>
            <a:r>
              <a:rPr lang="en-US" sz="1200" b="0" i="1" kern="1200">
                <a:solidFill>
                  <a:schemeClr val="tx1"/>
                </a:solidFill>
                <a:effectLst/>
                <a:latin typeface="+mn-lt"/>
                <a:ea typeface="+mn-ea"/>
                <a:cs typeface="+mn-cs"/>
              </a:rPr>
              <a:t>PLoS ONE</a:t>
            </a:r>
            <a:r>
              <a:rPr lang="en-US" sz="1200" b="0" i="0" kern="1200">
                <a:solidFill>
                  <a:schemeClr val="tx1"/>
                </a:solidFill>
                <a:effectLst/>
                <a:latin typeface="+mn-lt"/>
                <a:ea typeface="+mn-ea"/>
                <a:cs typeface="+mn-cs"/>
              </a:rPr>
              <a:t>, Würbel's team present the results of a detailed survey of animal researchers in Switzerland, asking about </a:t>
            </a:r>
            <a:r>
              <a:rPr lang="en-US" sz="1200" b="0" i="0" kern="1200">
                <a:solidFill>
                  <a:schemeClr val="tx1"/>
                </a:solidFill>
                <a:effectLst/>
                <a:latin typeface="+mn-lt"/>
                <a:ea typeface="+mn-ea"/>
                <a:cs typeface="+mn-cs"/>
                <a:hlinkClick r:id="rId6"/>
              </a:rPr>
              <a:t>measures to lessen the risk of bias</a:t>
            </a:r>
            <a:r>
              <a:rPr lang="en-US" sz="1200" b="0" i="0" kern="1200">
                <a:solidFill>
                  <a:schemeClr val="tx1"/>
                </a:solidFill>
                <a:effectLst/>
                <a:latin typeface="+mn-lt"/>
                <a:ea typeface="+mn-ea"/>
                <a:cs typeface="+mn-cs"/>
              </a:rPr>
              <a:t>.</a:t>
            </a:r>
          </a:p>
          <a:p>
            <a:r>
              <a:rPr lang="en-US" sz="1200" b="0" i="0" kern="1200">
                <a:solidFill>
                  <a:schemeClr val="tx1"/>
                </a:solidFill>
                <a:effectLst/>
                <a:latin typeface="+mn-lt"/>
                <a:ea typeface="+mn-ea"/>
                <a:cs typeface="+mn-cs"/>
              </a:rPr>
              <a:t>The survey was sent to all 1,891 researchers registered for animal experimentation in the country, and 302 of the 530 responses were sufficiently complete to be included in the analysis. The responding scientists reported a greater use of methods to reduce bias than found in the published literature</a:t>
            </a:r>
            <a:r>
              <a:rPr lang="en-US" sz="1200" b="0" i="0" kern="1200" baseline="30000">
                <a:solidFill>
                  <a:schemeClr val="tx1"/>
                </a:solidFill>
                <a:effectLst/>
                <a:latin typeface="+mn-lt"/>
                <a:ea typeface="+mn-ea"/>
                <a:cs typeface="+mn-cs"/>
                <a:hlinkClick r:id="rId7" tooltip="Reichlin, T. S., Vogt, L. &amp; Würbel, H. PLoS ONE 11, e0165999 (2016)."/>
              </a:rPr>
              <a:t>2</a:t>
            </a:r>
            <a:r>
              <a:rPr lang="en-US" sz="1200" b="0" i="0" kern="1200">
                <a:solidFill>
                  <a:schemeClr val="tx1"/>
                </a:solidFill>
                <a:effectLst/>
                <a:latin typeface="+mn-lt"/>
                <a:ea typeface="+mn-ea"/>
                <a:cs typeface="+mn-cs"/>
              </a:rPr>
              <a:t>.</a:t>
            </a:r>
          </a:p>
          <a:p>
            <a:endParaRPr lang="en-US"/>
          </a:p>
        </p:txBody>
      </p:sp>
      <p:sp>
        <p:nvSpPr>
          <p:cNvPr id="4" name="Header Placeholder 3"/>
          <p:cNvSpPr>
            <a:spLocks noGrp="1"/>
          </p:cNvSpPr>
          <p:nvPr>
            <p:ph type="hdr" sz="quarter" idx="10"/>
          </p:nvPr>
        </p:nvSpPr>
        <p:spPr/>
        <p:txBody>
          <a:bodyPr/>
          <a:lstStyle/>
          <a:p>
            <a:r>
              <a:rPr lang="fa-IR"/>
              <a:t>طراحی مطالات تجربی</a:t>
            </a:r>
            <a:endParaRPr lang="en-US"/>
          </a:p>
        </p:txBody>
      </p:sp>
      <p:sp>
        <p:nvSpPr>
          <p:cNvPr id="5" name="Slide Number Placeholder 4"/>
          <p:cNvSpPr>
            <a:spLocks noGrp="1"/>
          </p:cNvSpPr>
          <p:nvPr>
            <p:ph type="sldNum" sz="quarter" idx="11"/>
          </p:nvPr>
        </p:nvSpPr>
        <p:spPr/>
        <p:txBody>
          <a:bodyPr/>
          <a:lstStyle/>
          <a:p>
            <a:fld id="{3958EF76-5710-4087-B3A1-8EAAA2A39EF8}" type="slidenum">
              <a:rPr lang="en-US" smtClean="0"/>
              <a:t>25</a:t>
            </a:fld>
            <a:endParaRPr lang="en-US"/>
          </a:p>
        </p:txBody>
      </p:sp>
    </p:spTree>
    <p:extLst>
      <p:ext uri="{BB962C8B-B14F-4D97-AF65-F5344CB8AC3E}">
        <p14:creationId xmlns:p14="http://schemas.microsoft.com/office/powerpoint/2010/main" val="41786414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Less than one-fifth of Swiss scientists who sought permission to experiment with animals in 2008, 2010 and 2012 reported the use of methods to curb biases and reduce chance findings, according to a study published this month in </a:t>
            </a:r>
            <a:r>
              <a:rPr lang="en-US" sz="1200" b="0" i="1" kern="1200">
                <a:solidFill>
                  <a:schemeClr val="tx1"/>
                </a:solidFill>
                <a:effectLst/>
                <a:latin typeface="+mn-lt"/>
                <a:ea typeface="+mn-ea"/>
                <a:cs typeface="+mn-cs"/>
              </a:rPr>
              <a:t>PLOS Biology</a:t>
            </a:r>
            <a:r>
              <a:rPr lang="en-US" sz="1200" b="0" i="0" kern="1200" baseline="30000">
                <a:solidFill>
                  <a:schemeClr val="tx1"/>
                </a:solidFill>
                <a:effectLst/>
                <a:latin typeface="+mn-lt"/>
                <a:ea typeface="+mn-ea"/>
                <a:cs typeface="+mn-cs"/>
                <a:hlinkClick r:id="rId3" tooltip="Vogt, L., Reichlin, T. S., Nathues, C. &amp; Würbel, H. PLoS Biol. 14, e2000598 (2016)."/>
              </a:rPr>
              <a:t>1</a:t>
            </a:r>
            <a:r>
              <a:rPr lang="en-US" sz="1200" b="0" i="0" kern="1200">
                <a:solidFill>
                  <a:schemeClr val="tx1"/>
                </a:solidFill>
                <a:effectLst/>
                <a:latin typeface="+mn-lt"/>
                <a:ea typeface="+mn-ea"/>
                <a:cs typeface="+mn-cs"/>
              </a:rPr>
              <a:t>. Research planned without such precautions </a:t>
            </a:r>
            <a:r>
              <a:rPr lang="en-US" sz="1200" b="0" i="0" kern="1200">
                <a:solidFill>
                  <a:schemeClr val="tx1"/>
                </a:solidFill>
                <a:effectLst/>
                <a:latin typeface="+mn-lt"/>
                <a:ea typeface="+mn-ea"/>
                <a:cs typeface="+mn-cs"/>
                <a:hlinkClick r:id="rId4"/>
              </a:rPr>
              <a:t>can produce distorted findings</a:t>
            </a:r>
            <a:r>
              <a:rPr lang="en-US" sz="1200" b="0" i="0" kern="1200">
                <a:solidFill>
                  <a:schemeClr val="tx1"/>
                </a:solidFill>
                <a:effectLst/>
                <a:latin typeface="+mn-lt"/>
                <a:ea typeface="+mn-ea"/>
                <a:cs typeface="+mn-cs"/>
              </a:rPr>
              <a:t> that could be contributing to </a:t>
            </a:r>
            <a:r>
              <a:rPr lang="en-US" sz="1200" b="0" i="0" kern="1200">
                <a:solidFill>
                  <a:schemeClr val="tx1"/>
                </a:solidFill>
                <a:effectLst/>
                <a:latin typeface="+mn-lt"/>
                <a:ea typeface="+mn-ea"/>
                <a:cs typeface="+mn-cs"/>
                <a:hlinkClick r:id="rId5"/>
              </a:rPr>
              <a:t>the widespread difficulty in reproducing published results in biomedical science</a:t>
            </a:r>
            <a:r>
              <a:rPr lang="en-US" sz="1200" b="0" i="0" kern="1200">
                <a:solidFill>
                  <a:schemeClr val="tx1"/>
                </a:solidFill>
                <a:effectLst/>
                <a:latin typeface="+mn-lt"/>
                <a:ea typeface="+mn-ea"/>
                <a:cs typeface="+mn-cs"/>
              </a:rPr>
              <a:t>.</a:t>
            </a:r>
          </a:p>
          <a:p>
            <a:r>
              <a:rPr lang="en-US" sz="1200" b="0" i="0" kern="1200">
                <a:solidFill>
                  <a:schemeClr val="tx1"/>
                </a:solidFill>
                <a:effectLst/>
                <a:latin typeface="+mn-lt"/>
                <a:ea typeface="+mn-ea"/>
                <a:cs typeface="+mn-cs"/>
              </a:rPr>
              <a:t>Hanno Würbel, an animal behaviourist at the University of Bern, Switzerland, and colleagues analysed 1,277 applications for animal experiments, and some of the publications that resulted from them. The scientists found that relatively few applicants reported the use of methods such as sample randomization when designing their experiments. And in a companion paper published in </a:t>
            </a:r>
            <a:r>
              <a:rPr lang="en-US" sz="1200" b="0" i="1" kern="1200">
                <a:solidFill>
                  <a:schemeClr val="tx1"/>
                </a:solidFill>
                <a:effectLst/>
                <a:latin typeface="+mn-lt"/>
                <a:ea typeface="+mn-ea"/>
                <a:cs typeface="+mn-cs"/>
              </a:rPr>
              <a:t>PLoS ONE</a:t>
            </a:r>
            <a:r>
              <a:rPr lang="en-US" sz="1200" b="0" i="0" kern="1200">
                <a:solidFill>
                  <a:schemeClr val="tx1"/>
                </a:solidFill>
                <a:effectLst/>
                <a:latin typeface="+mn-lt"/>
                <a:ea typeface="+mn-ea"/>
                <a:cs typeface="+mn-cs"/>
              </a:rPr>
              <a:t>, Würbel's team present the results of a detailed survey of animal researchers in Switzerland, asking about </a:t>
            </a:r>
            <a:r>
              <a:rPr lang="en-US" sz="1200" b="0" i="0" kern="1200">
                <a:solidFill>
                  <a:schemeClr val="tx1"/>
                </a:solidFill>
                <a:effectLst/>
                <a:latin typeface="+mn-lt"/>
                <a:ea typeface="+mn-ea"/>
                <a:cs typeface="+mn-cs"/>
                <a:hlinkClick r:id="rId6"/>
              </a:rPr>
              <a:t>measures to lessen the risk of bias</a:t>
            </a:r>
            <a:r>
              <a:rPr lang="en-US" sz="1200" b="0" i="0" kern="1200">
                <a:solidFill>
                  <a:schemeClr val="tx1"/>
                </a:solidFill>
                <a:effectLst/>
                <a:latin typeface="+mn-lt"/>
                <a:ea typeface="+mn-ea"/>
                <a:cs typeface="+mn-cs"/>
              </a:rPr>
              <a:t>.</a:t>
            </a:r>
          </a:p>
          <a:p>
            <a:r>
              <a:rPr lang="en-US" sz="1200" b="0" i="0" kern="1200">
                <a:solidFill>
                  <a:schemeClr val="tx1"/>
                </a:solidFill>
                <a:effectLst/>
                <a:latin typeface="+mn-lt"/>
                <a:ea typeface="+mn-ea"/>
                <a:cs typeface="+mn-cs"/>
              </a:rPr>
              <a:t>The survey was sent to all 1,891 researchers registered for animal experimentation in the country, and 302 of the 530 responses were sufficiently complete to be included in the analysis. The responding scientists reported a greater use of methods to reduce bias than found in the published literature</a:t>
            </a:r>
            <a:r>
              <a:rPr lang="en-US" sz="1200" b="0" i="0" kern="1200" baseline="30000">
                <a:solidFill>
                  <a:schemeClr val="tx1"/>
                </a:solidFill>
                <a:effectLst/>
                <a:latin typeface="+mn-lt"/>
                <a:ea typeface="+mn-ea"/>
                <a:cs typeface="+mn-cs"/>
                <a:hlinkClick r:id="rId7" tooltip="Reichlin, T. S., Vogt, L. &amp; Würbel, H. PLoS ONE 11, e0165999 (2016)."/>
              </a:rPr>
              <a:t>2</a:t>
            </a:r>
            <a:r>
              <a:rPr lang="en-US" sz="1200" b="0" i="0" kern="1200">
                <a:solidFill>
                  <a:schemeClr val="tx1"/>
                </a:solidFill>
                <a:effectLst/>
                <a:latin typeface="+mn-lt"/>
                <a:ea typeface="+mn-ea"/>
                <a:cs typeface="+mn-cs"/>
              </a:rPr>
              <a:t>.</a:t>
            </a:r>
          </a:p>
          <a:p>
            <a:endParaRPr lang="en-US"/>
          </a:p>
        </p:txBody>
      </p:sp>
      <p:sp>
        <p:nvSpPr>
          <p:cNvPr id="4" name="Header Placeholder 3"/>
          <p:cNvSpPr>
            <a:spLocks noGrp="1"/>
          </p:cNvSpPr>
          <p:nvPr>
            <p:ph type="hdr" sz="quarter" idx="10"/>
          </p:nvPr>
        </p:nvSpPr>
        <p:spPr/>
        <p:txBody>
          <a:bodyPr/>
          <a:lstStyle/>
          <a:p>
            <a:r>
              <a:rPr lang="fa-IR"/>
              <a:t>طراحی مطالات تجربی</a:t>
            </a:r>
            <a:endParaRPr lang="en-US"/>
          </a:p>
        </p:txBody>
      </p:sp>
      <p:sp>
        <p:nvSpPr>
          <p:cNvPr id="5" name="Slide Number Placeholder 4"/>
          <p:cNvSpPr>
            <a:spLocks noGrp="1"/>
          </p:cNvSpPr>
          <p:nvPr>
            <p:ph type="sldNum" sz="quarter" idx="11"/>
          </p:nvPr>
        </p:nvSpPr>
        <p:spPr/>
        <p:txBody>
          <a:bodyPr/>
          <a:lstStyle/>
          <a:p>
            <a:fld id="{3958EF76-5710-4087-B3A1-8EAAA2A39EF8}" type="slidenum">
              <a:rPr lang="en-US" smtClean="0"/>
              <a:t>26</a:t>
            </a:fld>
            <a:endParaRPr lang="en-US"/>
          </a:p>
        </p:txBody>
      </p:sp>
    </p:spTree>
    <p:extLst>
      <p:ext uri="{BB962C8B-B14F-4D97-AF65-F5344CB8AC3E}">
        <p14:creationId xmlns:p14="http://schemas.microsoft.com/office/powerpoint/2010/main" val="36352226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a:solidFill>
                  <a:schemeClr val="tx1"/>
                </a:solidFill>
                <a:effectLst/>
                <a:latin typeface="+mn-lt"/>
                <a:ea typeface="+mn-ea"/>
                <a:cs typeface="+mn-cs"/>
              </a:rPr>
              <a:t>Importance of the research question</a:t>
            </a:r>
          </a:p>
          <a:p>
            <a:r>
              <a:rPr lang="en-US" sz="1200" b="0" i="0" kern="1200">
                <a:solidFill>
                  <a:schemeClr val="tx1"/>
                </a:solidFill>
                <a:effectLst/>
                <a:latin typeface="+mn-lt"/>
                <a:ea typeface="+mn-ea"/>
                <a:cs typeface="+mn-cs"/>
              </a:rPr>
              <a:t>The primary importance of developing a research question is that it narrows down a broad topic of interest into a specific area of study (Creswell, 2014). Research questions, along with hypotheses, also serve as a guiding framework for research. These questions also specifically reveal the boundaries of the study, setting its limits, and ensuring cohesion.</a:t>
            </a:r>
          </a:p>
          <a:p>
            <a:r>
              <a:rPr lang="en-US" sz="1200" b="0" i="0" kern="1200">
                <a:solidFill>
                  <a:schemeClr val="tx1"/>
                </a:solidFill>
                <a:effectLst/>
                <a:latin typeface="+mn-lt"/>
                <a:ea typeface="+mn-ea"/>
                <a:cs typeface="+mn-cs"/>
              </a:rPr>
              <a:t>Moreover, the research question has a domino effect on the rest of the study. These questions influence factors, such as the </a:t>
            </a:r>
            <a:r>
              <a:rPr lang="en-US" sz="1200" b="0" i="0" kern="1200">
                <a:solidFill>
                  <a:schemeClr val="tx1"/>
                </a:solidFill>
                <a:effectLst/>
                <a:latin typeface="+mn-lt"/>
                <a:ea typeface="+mn-ea"/>
                <a:cs typeface="+mn-cs"/>
                <a:hlinkClick r:id="rId3"/>
              </a:rPr>
              <a:t>research methodology,</a:t>
            </a:r>
            <a:r>
              <a:rPr lang="en-US" sz="1200" b="0" i="0" kern="1200">
                <a:solidFill>
                  <a:schemeClr val="tx1"/>
                </a:solidFill>
                <a:effectLst/>
                <a:latin typeface="+mn-lt"/>
                <a:ea typeface="+mn-ea"/>
                <a:cs typeface="+mn-cs"/>
              </a:rPr>
              <a:t> sample size, data collection, and data analysis (Lipowski, 2008).</a:t>
            </a:r>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58EF76-5710-4087-B3A1-8EAAA2A39E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87521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A broad topic provides writers with plenty of avenues to explore in their search for a viable research question. Techniques to help you develop a topic into subtopics and potential research questions include brainstorming and concept mapping. For example, you can raise </a:t>
            </a:r>
            <a:r>
              <a:rPr lang="en-US" sz="1200" b="0" i="0" kern="1200">
                <a:solidFill>
                  <a:schemeClr val="tx1"/>
                </a:solidFill>
                <a:effectLst/>
                <a:latin typeface="+mn-lt"/>
                <a:ea typeface="+mn-ea"/>
                <a:cs typeface="+mn-cs"/>
                <a:hlinkClick r:id="rId3"/>
              </a:rPr>
              <a:t>thought-provoking questions</a:t>
            </a:r>
            <a:r>
              <a:rPr lang="en-US" sz="1200" b="0" i="0" kern="1200">
                <a:solidFill>
                  <a:schemeClr val="tx1"/>
                </a:solidFill>
                <a:effectLst/>
                <a:latin typeface="+mn-lt"/>
                <a:ea typeface="+mn-ea"/>
                <a:cs typeface="+mn-cs"/>
              </a:rPr>
              <a:t> with your friends and flesh out ideas from your discussions. These techniques can organize your thoughts so you can identify connections and relevant themes within a broad topic.</a:t>
            </a:r>
          </a:p>
          <a:p>
            <a:r>
              <a:rPr lang="en-US" sz="1200" b="0" i="0" kern="1200">
                <a:solidFill>
                  <a:schemeClr val="tx1"/>
                </a:solidFill>
                <a:effectLst/>
                <a:latin typeface="+mn-lt"/>
                <a:ea typeface="+mn-ea"/>
                <a:cs typeface="+mn-cs"/>
              </a:rPr>
              <a:t>When searching for a topic, it’s wise to choose an area of study that you are genuinely interested in, since your interest in a topic will affect your motivation levels throughout your research. It’s also wise to consider the interests being addressed recently by the research community, as this may affect your paper’s chances of getting published.</a:t>
            </a:r>
          </a:p>
          <a:p>
            <a:endParaRPr lang="en-US"/>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58EF76-5710-4087-B3A1-8EAAA2A39E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10372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3"/>
        <p:cNvGrpSpPr/>
        <p:nvPr/>
      </p:nvGrpSpPr>
      <p:grpSpPr>
        <a:xfrm>
          <a:off x="0" y="0"/>
          <a:ext cx="0" cy="0"/>
          <a:chOff x="0" y="0"/>
          <a:chExt cx="0" cy="0"/>
        </a:xfrm>
      </p:grpSpPr>
      <p:sp>
        <p:nvSpPr>
          <p:cNvPr id="2164" name="Google Shape;2164;g8a90a90c82_1_25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5" name="Google Shape;2165;g8a90a90c82_1_25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17903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a:solidFill>
                  <a:schemeClr val="tx1"/>
                </a:solidFill>
                <a:effectLst/>
                <a:latin typeface="+mn-lt"/>
                <a:ea typeface="+mn-ea"/>
                <a:cs typeface="+mn-cs"/>
              </a:rPr>
              <a:t>Quantitative research questions</a:t>
            </a:r>
          </a:p>
          <a:p>
            <a:r>
              <a:rPr lang="en-US" sz="1200" b="0" i="0" kern="1200">
                <a:solidFill>
                  <a:schemeClr val="tx1"/>
                </a:solidFill>
                <a:effectLst/>
                <a:latin typeface="+mn-lt"/>
                <a:ea typeface="+mn-ea"/>
                <a:cs typeface="+mn-cs"/>
              </a:rPr>
              <a:t>Quantitative research questions are precise. These questions typically include the population to be studied, dependent and independent variables, and the research design to be used. They are usually framed and finalized at the start of the study (Berger, 2015).</a:t>
            </a:r>
          </a:p>
          <a:p>
            <a:r>
              <a:rPr lang="en-US" sz="1200" b="0" i="0" kern="1200">
                <a:solidFill>
                  <a:schemeClr val="tx1"/>
                </a:solidFill>
                <a:effectLst/>
                <a:latin typeface="+mn-lt"/>
                <a:ea typeface="+mn-ea"/>
                <a:cs typeface="+mn-cs"/>
              </a:rPr>
              <a:t>Quantitative research questions also establish a link between the research question and the research design. Moreover, these questions are not answerable with “yes" or “no" responses. As a result, quantitative research questions don’t use words such as “is," “are," “do," or “does."</a:t>
            </a:r>
          </a:p>
          <a:p>
            <a:r>
              <a:rPr lang="en-US" sz="1200" b="0" i="0" kern="1200">
                <a:solidFill>
                  <a:schemeClr val="tx1"/>
                </a:solidFill>
                <a:effectLst/>
                <a:latin typeface="+mn-lt"/>
                <a:ea typeface="+mn-ea"/>
                <a:cs typeface="+mn-cs"/>
              </a:rPr>
              <a:t>Quantitative research questions usually seek to understand particular social, familial, or educational experiences or processes that occur in a particular context and/or location (Marshall &amp; Rossman, 2011). They can be further categorized into three types: descriptive, comparative, and relationship.</a:t>
            </a:r>
          </a:p>
          <a:p>
            <a:r>
              <a:rPr lang="en-US" sz="1200" b="0" i="0" kern="1200">
                <a:solidFill>
                  <a:schemeClr val="tx1"/>
                </a:solidFill>
                <a:effectLst/>
                <a:latin typeface="+mn-lt"/>
                <a:ea typeface="+mn-ea"/>
                <a:cs typeface="+mn-cs"/>
              </a:rPr>
              <a:t>Descriptive research questions aim to measure the responses of a study’s population to one or more variables or describe variables that the research will measure. These questions typically begin with “what". Students aim for a what is research question to uncover particular processes.</a:t>
            </a:r>
          </a:p>
          <a:p>
            <a:r>
              <a:rPr lang="en-US" sz="1200" b="0" i="0" kern="1200">
                <a:solidFill>
                  <a:schemeClr val="tx1"/>
                </a:solidFill>
                <a:effectLst/>
                <a:latin typeface="+mn-lt"/>
                <a:ea typeface="+mn-ea"/>
                <a:cs typeface="+mn-cs"/>
              </a:rPr>
              <a:t>Comparative research questions aim to discover the differences between two or more groups for an outcome variable. These questions can be causal, as well. For instance, the researcher may compare a group where a certain variable is involved and another group where that variable is not present.</a:t>
            </a:r>
          </a:p>
          <a:p>
            <a:r>
              <a:rPr lang="en-US" sz="1200" b="0" i="0" kern="1200">
                <a:solidFill>
                  <a:schemeClr val="tx1"/>
                </a:solidFill>
                <a:effectLst/>
                <a:latin typeface="+mn-lt"/>
                <a:ea typeface="+mn-ea"/>
                <a:cs typeface="+mn-cs"/>
              </a:rPr>
              <a:t>Relationship research questions seek to explore and define trends and interactions between two or more variables. This research question design often includes both dependent and independent variables and use words such as “association" or “trends."</a:t>
            </a:r>
          </a:p>
          <a:p>
            <a:endParaRPr lang="en-US"/>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58EF76-5710-4087-B3A1-8EAAA2A39E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27452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Qualitative research questions may concern broad areas of research or more specific areas of study. Similar to quantitative research questions, qualitative research questions are linked to research design. Unlike their quantitative counterparts, though, qualitative research questions are usually adaptable, non-directional, and more flexible (Creswell, 2013). As a result, studies using these questions generally aim to “discover," “explain," or “explore."</a:t>
            </a:r>
          </a:p>
          <a:p>
            <a:r>
              <a:rPr lang="en-US" sz="1200" b="0" i="0" kern="1200" dirty="0">
                <a:solidFill>
                  <a:schemeClr val="tx1"/>
                </a:solidFill>
                <a:effectLst/>
                <a:latin typeface="+mn-lt"/>
                <a:ea typeface="+mn-ea"/>
                <a:cs typeface="+mn-cs"/>
              </a:rPr>
              <a:t>Ritchie et al. (2014) and Marshall and Rossman (2011) have also further categorized qualitative research questions into a number of types, as listed below:</a:t>
            </a:r>
          </a:p>
          <a:p>
            <a:endParaRPr lang="fa-IR"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Contextual research questions seek to describe the nature of what already exists.</a:t>
            </a:r>
          </a:p>
          <a:p>
            <a:r>
              <a:rPr lang="en-US" sz="1200" b="0" i="0" kern="1200" dirty="0">
                <a:solidFill>
                  <a:schemeClr val="tx1"/>
                </a:solidFill>
                <a:effectLst/>
                <a:latin typeface="+mn-lt"/>
                <a:ea typeface="+mn-ea"/>
                <a:cs typeface="+mn-cs"/>
              </a:rPr>
              <a:t>Descriptive research questions attempt to describe a phenomenon.</a:t>
            </a:r>
          </a:p>
          <a:p>
            <a:r>
              <a:rPr lang="en-US" sz="1200" b="0" i="0" kern="1200" dirty="0">
                <a:solidFill>
                  <a:schemeClr val="tx1"/>
                </a:solidFill>
                <a:effectLst/>
                <a:latin typeface="+mn-lt"/>
                <a:ea typeface="+mn-ea"/>
                <a:cs typeface="+mn-cs"/>
              </a:rPr>
              <a:t>Emancipatory research questions aim to produce knowledge that allows for engagement in social action, especially for the benefit of disadvantaged people.</a:t>
            </a:r>
          </a:p>
          <a:p>
            <a:r>
              <a:rPr lang="en-US" sz="1200" b="0" i="0" kern="1200" dirty="0">
                <a:solidFill>
                  <a:schemeClr val="tx1"/>
                </a:solidFill>
                <a:effectLst/>
                <a:latin typeface="+mn-lt"/>
                <a:ea typeface="+mn-ea"/>
                <a:cs typeface="+mn-cs"/>
              </a:rPr>
              <a:t>Evaluative research questions assess the effectiveness of existing methods or paradigms.</a:t>
            </a:r>
          </a:p>
          <a:p>
            <a:r>
              <a:rPr lang="en-US" sz="1200" b="0" i="0" kern="1200" dirty="0">
                <a:solidFill>
                  <a:schemeClr val="tx1"/>
                </a:solidFill>
                <a:effectLst/>
                <a:latin typeface="+mn-lt"/>
                <a:ea typeface="+mn-ea"/>
                <a:cs typeface="+mn-cs"/>
              </a:rPr>
              <a:t>Explanatory research questions seek to expound on a phenomenon or examine reasons for and associations between what exists.</a:t>
            </a:r>
          </a:p>
          <a:p>
            <a:r>
              <a:rPr lang="en-US" sz="1200" b="0" i="0" kern="1200" dirty="0">
                <a:solidFill>
                  <a:schemeClr val="tx1"/>
                </a:solidFill>
                <a:effectLst/>
                <a:latin typeface="+mn-lt"/>
                <a:ea typeface="+mn-ea"/>
                <a:cs typeface="+mn-cs"/>
              </a:rPr>
              <a:t>Exploratory research questions investigate little-known areas of a particular topic.</a:t>
            </a:r>
          </a:p>
          <a:p>
            <a:r>
              <a:rPr lang="en-US" sz="1200" b="0" i="0" kern="1200" dirty="0">
                <a:solidFill>
                  <a:schemeClr val="tx1"/>
                </a:solidFill>
                <a:effectLst/>
                <a:latin typeface="+mn-lt"/>
                <a:ea typeface="+mn-ea"/>
                <a:cs typeface="+mn-cs"/>
              </a:rPr>
              <a:t>Generative research questions aim to provide new ideas for the development of theories and actions.</a:t>
            </a:r>
          </a:p>
          <a:p>
            <a:r>
              <a:rPr lang="en-US" sz="1200" b="0" i="0" kern="1200" dirty="0">
                <a:solidFill>
                  <a:schemeClr val="tx1"/>
                </a:solidFill>
                <a:effectLst/>
                <a:latin typeface="+mn-lt"/>
                <a:ea typeface="+mn-ea"/>
                <a:cs typeface="+mn-cs"/>
              </a:rPr>
              <a:t>Ideological research questions are used in research that aims to advance specific ideologies of a position.</a:t>
            </a:r>
          </a:p>
          <a:p>
            <a:endParaRPr lang="en-US"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58EF76-5710-4087-B3A1-8EAAA2A39E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98980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Mixed-methods studies typically require a set of both quantitative and qualitative research questions. Separate questions are appropriate when the mixed-methods study focuses on the significance and differences in quantitative and qualitative methods and not on the study’s integrative component (</a:t>
            </a:r>
            <a:r>
              <a:rPr lang="en-US" sz="1200" b="0" i="0" kern="1200" dirty="0" err="1">
                <a:solidFill>
                  <a:schemeClr val="tx1"/>
                </a:solidFill>
                <a:effectLst/>
                <a:latin typeface="+mn-lt"/>
                <a:ea typeface="+mn-ea"/>
                <a:cs typeface="+mn-cs"/>
              </a:rPr>
              <a:t>Tashakkori</a:t>
            </a:r>
            <a:r>
              <a:rPr lang="en-US" sz="1200" b="0" i="0" kern="1200" dirty="0">
                <a:solidFill>
                  <a:schemeClr val="tx1"/>
                </a:solidFill>
                <a:effectLst/>
                <a:latin typeface="+mn-lt"/>
                <a:ea typeface="+mn-ea"/>
                <a:cs typeface="+mn-cs"/>
              </a:rPr>
              <a:t> &amp; Teddlie, 2010).</a:t>
            </a:r>
          </a:p>
          <a:p>
            <a:r>
              <a:rPr lang="en-US" sz="1200" b="0" i="0" kern="1200" dirty="0">
                <a:solidFill>
                  <a:schemeClr val="tx1"/>
                </a:solidFill>
                <a:effectLst/>
                <a:latin typeface="+mn-lt"/>
                <a:ea typeface="+mn-ea"/>
                <a:cs typeface="+mn-cs"/>
              </a:rPr>
              <a:t>Researchers also have the option to develop a single mixed-methods research question. According to </a:t>
            </a:r>
            <a:r>
              <a:rPr lang="en-US" sz="1200" b="0" i="0" kern="1200" dirty="0" err="1">
                <a:solidFill>
                  <a:schemeClr val="tx1"/>
                </a:solidFill>
                <a:effectLst/>
                <a:latin typeface="+mn-lt"/>
                <a:ea typeface="+mn-ea"/>
                <a:cs typeface="+mn-cs"/>
              </a:rPr>
              <a:t>Tashakkori</a:t>
            </a:r>
            <a:r>
              <a:rPr lang="en-US" sz="1200" b="0" i="0" kern="1200" dirty="0">
                <a:solidFill>
                  <a:schemeClr val="tx1"/>
                </a:solidFill>
                <a:effectLst/>
                <a:latin typeface="+mn-lt"/>
                <a:ea typeface="+mn-ea"/>
                <a:cs typeface="+mn-cs"/>
              </a:rPr>
              <a:t> and Teddlie (2010), this suggests an integrative process or component between the study’s quantitative and qualitative research methods.</a:t>
            </a:r>
            <a:endParaRPr lang="fa-IR" sz="1200" b="0" i="0" kern="1200" dirty="0">
              <a:solidFill>
                <a:schemeClr val="tx1"/>
              </a:solidFill>
              <a:effectLst/>
              <a:latin typeface="+mn-lt"/>
              <a:ea typeface="+mn-ea"/>
              <a:cs typeface="+mn-cs"/>
            </a:endParaRPr>
          </a:p>
          <a:p>
            <a:endParaRPr lang="fa-IR"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Mixed methods research requires a purposeful mixing of methods in data collection, data analysis and interpretation of the evidence. The key word is ‘mixed’, as an essential step in the mixed methods approach is data linkage, or integration at an appropriate stage in the research process.</a:t>
            </a:r>
            <a:r>
              <a:rPr lang="en-US" sz="1200" b="0" i="0" u="none" strike="noStrike" kern="1200" baseline="30000" dirty="0">
                <a:solidFill>
                  <a:schemeClr val="tx1"/>
                </a:solidFill>
                <a:effectLst/>
                <a:latin typeface="+mn-lt"/>
                <a:ea typeface="+mn-ea"/>
                <a:cs typeface="+mn-cs"/>
                <a:hlinkClick r:id="rId3"/>
              </a:rPr>
              <a:t>4</a:t>
            </a:r>
            <a:r>
              <a:rPr lang="en-US" sz="1200" b="0" i="0" kern="1200" dirty="0">
                <a:solidFill>
                  <a:schemeClr val="tx1"/>
                </a:solidFill>
                <a:effectLst/>
                <a:latin typeface="+mn-lt"/>
                <a:ea typeface="+mn-ea"/>
                <a:cs typeface="+mn-cs"/>
              </a:rPr>
              <a:t> Purposeful data integration enables researchers to seek a more panoramic view of their research landscape, viewing phenomena from different viewpoints and through diverse research lenses. For example, in a </a:t>
            </a:r>
            <a:r>
              <a:rPr lang="en-US" sz="1200" b="0" i="0" kern="1200" dirty="0" err="1">
                <a:solidFill>
                  <a:schemeClr val="tx1"/>
                </a:solidFill>
                <a:effectLst/>
                <a:latin typeface="+mn-lt"/>
                <a:ea typeface="+mn-ea"/>
                <a:cs typeface="+mn-cs"/>
              </a:rPr>
              <a:t>randomised</a:t>
            </a:r>
            <a:r>
              <a:rPr lang="en-US" sz="1200" b="0" i="0" kern="1200" dirty="0">
                <a:solidFill>
                  <a:schemeClr val="tx1"/>
                </a:solidFill>
                <a:effectLst/>
                <a:latin typeface="+mn-lt"/>
                <a:ea typeface="+mn-ea"/>
                <a:cs typeface="+mn-cs"/>
              </a:rPr>
              <a:t> controlled trial (RCT) evaluating a decision aid for women making choices about birth after caesarean, quantitative data were collected to assess knowledge change, levels of decisional conflict, birth choices and outcomes.</a:t>
            </a:r>
            <a:r>
              <a:rPr lang="en-US" sz="1200" b="0" i="0" u="none" strike="noStrike" kern="1200" baseline="30000" dirty="0">
                <a:solidFill>
                  <a:schemeClr val="tx1"/>
                </a:solidFill>
                <a:effectLst/>
                <a:latin typeface="+mn-lt"/>
                <a:ea typeface="+mn-ea"/>
                <a:cs typeface="+mn-cs"/>
                <a:hlinkClick r:id="rId4"/>
              </a:rPr>
              <a:t>5</a:t>
            </a:r>
            <a:r>
              <a:rPr lang="en-US" sz="1200" b="0" i="0" kern="1200" dirty="0">
                <a:solidFill>
                  <a:schemeClr val="tx1"/>
                </a:solidFill>
                <a:effectLst/>
                <a:latin typeface="+mn-lt"/>
                <a:ea typeface="+mn-ea"/>
                <a:cs typeface="+mn-cs"/>
              </a:rPr>
              <a:t> Qualitative narrative data were collected to gain insight into women’s decision-making experiences and factors that influenced their choices for mode of birth.</a:t>
            </a:r>
            <a:r>
              <a:rPr lang="en-US" sz="1200" b="0" i="0" u="none" strike="noStrike" kern="1200" baseline="30000" dirty="0">
                <a:solidFill>
                  <a:schemeClr val="tx1"/>
                </a:solidFill>
                <a:effectLst/>
                <a:latin typeface="+mn-lt"/>
                <a:ea typeface="+mn-ea"/>
                <a:cs typeface="+mn-cs"/>
                <a:hlinkClick r:id="rId4"/>
              </a:rPr>
              <a:t>5</a:t>
            </a:r>
            <a:endParaRPr lang="en-US" sz="1200" b="0" i="0" kern="1200" dirty="0">
              <a:solidFill>
                <a:schemeClr val="tx1"/>
              </a:solidFill>
              <a:effectLst/>
              <a:latin typeface="+mn-lt"/>
              <a:ea typeface="+mn-ea"/>
              <a:cs typeface="+mn-cs"/>
            </a:endParaRPr>
          </a:p>
          <a:p>
            <a:endParaRPr lang="en-US"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58EF76-5710-4087-B3A1-8EAAA2A39E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65146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Do preliminary research to learn about topical issues.</a:t>
            </a:r>
          </a:p>
          <a:p>
            <a:r>
              <a:rPr lang="en-US"/>
              <a:t>Once you have picked a topic, you can start doing preliminary research. This initial stage of research accomplishes two goals. First, a preliminary review of related literature allows you to discover issues that are currently being discussed by scholars and fellow researchers. This way, you get up-to-date, relevant knowledge on your topic.</a:t>
            </a:r>
          </a:p>
          <a:p>
            <a:endParaRPr lang="en-US"/>
          </a:p>
          <a:p>
            <a:r>
              <a:rPr lang="en-US"/>
              <a:t>Second, a preliminary review of related literature allows you to spot existing gaps or limitations in existing knowledge of your topic. With a certain amount of fine-tuning, you can later use these gaps as the focus of your research question.</a:t>
            </a:r>
          </a:p>
          <a:p>
            <a:endParaRPr lang="en-US"/>
          </a:p>
          <a:p>
            <a:r>
              <a:rPr lang="en-US"/>
              <a:t>Moreover, according to Farrugia et al. (2010), certain institutions that provide grants encourage applicants to conduct a systematic review of available studies and evidence to see if a similar, recent study doesn’t already exist, before applying for a grant.</a:t>
            </a:r>
            <a:endParaRPr lang="fa-IR"/>
          </a:p>
          <a:p>
            <a:endParaRPr lang="fa-IR"/>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58EF76-5710-4087-B3A1-8EAAA2A39E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81802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a:solidFill>
                  <a:schemeClr val="tx1"/>
                </a:solidFill>
                <a:effectLst/>
                <a:latin typeface="+mn-lt"/>
                <a:ea typeface="+mn-ea"/>
                <a:cs typeface="+mn-cs"/>
              </a:rPr>
              <a:t>Evaluate the soundness of your research question.</a:t>
            </a:r>
          </a:p>
          <a:p>
            <a:r>
              <a:rPr lang="en-US" sz="1200" b="0" i="0" kern="1200">
                <a:solidFill>
                  <a:schemeClr val="tx1"/>
                </a:solidFill>
                <a:effectLst/>
                <a:latin typeface="+mn-lt"/>
                <a:ea typeface="+mn-ea"/>
                <a:cs typeface="+mn-cs"/>
              </a:rPr>
              <a:t>At this point, you should have a list of potential research questions to choose from. To narrow them down, you have to evaluate each potential option based on their soundness, which can mean a number of things. Aside from being clear or specific, a good research question will also need to be relevant. There are other factors to consider when choosing which research question to investigate. To create a better play-by-play, here are the most crucial characteristics of the research question that you are looking for according to Hulley et al. (2007) known as the “FINER" criteria to find out if you have a good research question. The FINER criteria are outlined below:</a:t>
            </a:r>
          </a:p>
          <a:p>
            <a:endParaRPr lang="en-US"/>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58EF76-5710-4087-B3A1-8EAAA2A39E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73809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000"/>
              </a:lnSpc>
              <a:spcAft>
                <a:spcPts val="1600"/>
              </a:spcAft>
            </a:pPr>
            <a:r>
              <a:rPr lang="en-GB" sz="1200" b="1" dirty="0">
                <a:solidFill>
                  <a:srgbClr val="FF9300"/>
                </a:solidFill>
                <a:latin typeface="Source Sans Pro" panose="020B0503030403020204" pitchFamily="34" charset="0"/>
                <a:ea typeface="Source Sans Pro" panose="020B0503030403020204" pitchFamily="34" charset="0"/>
              </a:rPr>
              <a:t>Feasible:</a:t>
            </a:r>
            <a:r>
              <a:rPr lang="en-GB" sz="1200" dirty="0">
                <a:solidFill>
                  <a:srgbClr val="FF9300"/>
                </a:solidFill>
                <a:latin typeface="Source Sans Pro" panose="020B0503030403020204" pitchFamily="34" charset="0"/>
                <a:ea typeface="Source Sans Pro" panose="020B0503030403020204" pitchFamily="34" charset="0"/>
              </a:rPr>
              <a:t> </a:t>
            </a:r>
            <a:r>
              <a:rPr lang="en-GB" sz="1200" dirty="0">
                <a:latin typeface="Source Sans Pro" panose="020B0503030403020204" pitchFamily="34" charset="0"/>
                <a:ea typeface="Source Sans Pro" panose="020B0503030403020204" pitchFamily="34" charset="0"/>
              </a:rPr>
              <a:t>Consider a study aiming to explore the impact of a new drug on a specific health condition. The feasibility can be assessed by considering </a:t>
            </a:r>
            <a:r>
              <a:rPr lang="en-GB" sz="1200" b="1" dirty="0">
                <a:latin typeface="Source Sans Pro" panose="020B0503030403020204" pitchFamily="34" charset="0"/>
                <a:ea typeface="Source Sans Pro" panose="020B0503030403020204" pitchFamily="34" charset="0"/>
              </a:rPr>
              <a:t>the availability of participants, the accessibility of the drug, the presence of necessary technology and expertise, and the allocation of adequate funding and time</a:t>
            </a:r>
            <a:r>
              <a:rPr lang="en-GB" sz="1200" dirty="0">
                <a:latin typeface="Source Sans Pro" panose="020B0503030403020204" pitchFamily="34" charset="0"/>
                <a:ea typeface="Source Sans Pro" panose="020B0503030403020204" pitchFamily="34" charset="0"/>
              </a:rPr>
              <a:t>.</a:t>
            </a:r>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58EF76-5710-4087-B3A1-8EAAA2A39E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05790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r>
              <a:rPr lang="en-GB" sz="1200" b="1" dirty="0">
                <a:solidFill>
                  <a:srgbClr val="FF9300"/>
                </a:solidFill>
                <a:latin typeface="Source Sans Pro" panose="020B0503030403020204" pitchFamily="34" charset="0"/>
                <a:ea typeface="Source Sans Pro" panose="020B0503030403020204" pitchFamily="34" charset="0"/>
              </a:rPr>
              <a:t>Interesting:</a:t>
            </a:r>
            <a:r>
              <a:rPr lang="en-GB" sz="1200" dirty="0">
                <a:solidFill>
                  <a:srgbClr val="FF9300"/>
                </a:solidFill>
                <a:latin typeface="Source Sans Pro" panose="020B0503030403020204" pitchFamily="34" charset="0"/>
                <a:ea typeface="Source Sans Pro" panose="020B0503030403020204" pitchFamily="34" charset="0"/>
              </a:rPr>
              <a:t> </a:t>
            </a:r>
            <a:r>
              <a:rPr lang="en-GB" sz="1200" dirty="0">
                <a:latin typeface="Source Sans Pro" panose="020B0503030403020204" pitchFamily="34" charset="0"/>
                <a:ea typeface="Source Sans Pro" panose="020B0503030403020204" pitchFamily="34" charset="0"/>
              </a:rPr>
              <a:t>A research question becomes interesting when it addresses </a:t>
            </a:r>
            <a:r>
              <a:rPr lang="en-GB" sz="1200" b="1" dirty="0">
                <a:latin typeface="Source Sans Pro" panose="020B0503030403020204" pitchFamily="34" charset="0"/>
                <a:ea typeface="Source Sans Pro" panose="020B0503030403020204" pitchFamily="34" charset="0"/>
              </a:rPr>
              <a:t>a gap in existing knowledge </a:t>
            </a:r>
            <a:r>
              <a:rPr lang="en-GB" sz="1200" dirty="0">
                <a:latin typeface="Source Sans Pro" panose="020B0503030403020204" pitchFamily="34" charset="0"/>
                <a:ea typeface="Source Sans Pro" panose="020B0503030403020204" pitchFamily="34" charset="0"/>
              </a:rPr>
              <a:t>or explores a </a:t>
            </a:r>
            <a:r>
              <a:rPr lang="en-GB" sz="1200" b="1" dirty="0">
                <a:latin typeface="Source Sans Pro" panose="020B0503030403020204" pitchFamily="34" charset="0"/>
                <a:ea typeface="Source Sans Pro" panose="020B0503030403020204" pitchFamily="34" charset="0"/>
              </a:rPr>
              <a:t>pressing issue in a specific field</a:t>
            </a:r>
            <a:r>
              <a:rPr lang="en-GB" sz="1200" dirty="0">
                <a:latin typeface="Source Sans Pro" panose="020B0503030403020204" pitchFamily="34" charset="0"/>
                <a:ea typeface="Source Sans Pro" panose="020B0503030403020204" pitchFamily="34" charset="0"/>
              </a:rPr>
              <a:t>. For instance, </a:t>
            </a:r>
            <a:r>
              <a:rPr lang="en-GB" sz="1200" b="1" dirty="0">
                <a:latin typeface="Source Sans Pro" panose="020B0503030403020204" pitchFamily="34" charset="0"/>
                <a:ea typeface="Source Sans Pro" panose="020B0503030403020204" pitchFamily="34" charset="0"/>
              </a:rPr>
              <a:t>a study exploring a novel approach to managing a common health condition </a:t>
            </a:r>
            <a:r>
              <a:rPr lang="en-GB" sz="1200" dirty="0">
                <a:latin typeface="Source Sans Pro" panose="020B0503030403020204" pitchFamily="34" charset="0"/>
                <a:ea typeface="Source Sans Pro" panose="020B0503030403020204" pitchFamily="34" charset="0"/>
              </a:rPr>
              <a:t>can captivate the attention of medical professionals, patients, and policymakers.</a:t>
            </a:r>
          </a:p>
          <a:p>
            <a:pPr marL="0" marR="0" lvl="0" indent="0" algn="l" defTabSz="914400" rtl="1" eaLnBrk="1" fontAlgn="auto" latinLnBrk="0" hangingPunct="1">
              <a:lnSpc>
                <a:spcPct val="100000"/>
              </a:lnSpc>
              <a:spcBef>
                <a:spcPts val="0"/>
              </a:spcBef>
              <a:spcAft>
                <a:spcPts val="0"/>
              </a:spcAft>
              <a:buClrTx/>
              <a:buSzTx/>
              <a:buFontTx/>
              <a:buNone/>
              <a:tabLst/>
              <a:defRPr/>
            </a:pPr>
            <a:endParaRPr lang="fa-IR" sz="1200" b="1" dirty="0">
              <a:solidFill>
                <a:srgbClr val="FF9300"/>
              </a:solidFill>
              <a:latin typeface="Source Sans Pro" panose="020B0503030403020204" pitchFamily="34" charset="0"/>
              <a:ea typeface="Source Sans Pro" panose="020B0503030403020204" pitchFamily="34" charset="0"/>
            </a:endParaRPr>
          </a:p>
          <a:p>
            <a:pPr marL="0" marR="0" lvl="0" indent="0" algn="l" defTabSz="914400" rtl="1" eaLnBrk="1" fontAlgn="auto" latinLnBrk="0" hangingPunct="1">
              <a:lnSpc>
                <a:spcPct val="100000"/>
              </a:lnSpc>
              <a:spcBef>
                <a:spcPts val="0"/>
              </a:spcBef>
              <a:spcAft>
                <a:spcPts val="0"/>
              </a:spcAft>
              <a:buClrTx/>
              <a:buSzTx/>
              <a:buFontTx/>
              <a:buNone/>
              <a:tabLst/>
              <a:defRPr/>
            </a:pPr>
            <a:r>
              <a:rPr lang="en-GB" sz="1200" b="1" dirty="0">
                <a:solidFill>
                  <a:srgbClr val="FF9300"/>
                </a:solidFill>
                <a:latin typeface="Source Sans Pro" panose="020B0503030403020204" pitchFamily="34" charset="0"/>
                <a:ea typeface="Source Sans Pro" panose="020B0503030403020204" pitchFamily="34" charset="0"/>
              </a:rPr>
              <a:t>Novel: </a:t>
            </a:r>
            <a:r>
              <a:rPr lang="en-GB" sz="1200" dirty="0">
                <a:latin typeface="Source Sans Pro" panose="020B0503030403020204" pitchFamily="34" charset="0"/>
                <a:ea typeface="Source Sans Pro" panose="020B0503030403020204" pitchFamily="34" charset="0"/>
              </a:rPr>
              <a:t>Novelty is showcased in a study that brings </a:t>
            </a:r>
            <a:r>
              <a:rPr lang="en-GB" sz="1200" b="1" dirty="0">
                <a:latin typeface="Source Sans Pro" panose="020B0503030403020204" pitchFamily="34" charset="0"/>
                <a:ea typeface="Source Sans Pro" panose="020B0503030403020204" pitchFamily="34" charset="0"/>
              </a:rPr>
              <a:t>fresh insights or explores uncharted territories</a:t>
            </a:r>
            <a:r>
              <a:rPr lang="en-GB" sz="1200" dirty="0">
                <a:latin typeface="Source Sans Pro" panose="020B0503030403020204" pitchFamily="34" charset="0"/>
                <a:ea typeface="Source Sans Pro" panose="020B0503030403020204" pitchFamily="34" charset="0"/>
              </a:rPr>
              <a:t>. For example, a research project investigating the </a:t>
            </a:r>
            <a:r>
              <a:rPr lang="en-GB" sz="1200" b="1" dirty="0">
                <a:latin typeface="Source Sans Pro" panose="020B0503030403020204" pitchFamily="34" charset="0"/>
                <a:ea typeface="Source Sans Pro" panose="020B0503030403020204" pitchFamily="34" charset="0"/>
              </a:rPr>
              <a:t>genetic basis of a disease </a:t>
            </a:r>
            <a:r>
              <a:rPr lang="en-GB" sz="1200" dirty="0">
                <a:latin typeface="Source Sans Pro" panose="020B0503030403020204" pitchFamily="34" charset="0"/>
                <a:ea typeface="Source Sans Pro" panose="020B0503030403020204" pitchFamily="34" charset="0"/>
              </a:rPr>
              <a:t>previously studied only at the symptomatic level can be considered novel.</a:t>
            </a:r>
          </a:p>
          <a:p>
            <a:pPr marL="0" algn="r" defTabSz="914400" rtl="1" eaLnBrk="1" latinLnBrk="0" hangingPunct="1"/>
            <a:endParaRPr lang="en-US"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58EF76-5710-4087-B3A1-8EAAA2A39E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52715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r>
              <a:rPr lang="en-GB" sz="1200" b="1" dirty="0">
                <a:solidFill>
                  <a:srgbClr val="FF9300"/>
                </a:solidFill>
                <a:latin typeface="Source Sans Pro" panose="020B0503030403020204" pitchFamily="34" charset="0"/>
                <a:ea typeface="Source Sans Pro" panose="020B0503030403020204" pitchFamily="34" charset="0"/>
              </a:rPr>
              <a:t>Relevant: </a:t>
            </a:r>
            <a:r>
              <a:rPr lang="en-GB" sz="1200" dirty="0">
                <a:latin typeface="Source Sans Pro" panose="020B0503030403020204" pitchFamily="34" charset="0"/>
                <a:ea typeface="Source Sans Pro" panose="020B0503030403020204" pitchFamily="34" charset="0"/>
              </a:rPr>
              <a:t>Relevance is illustrated in studies that address </a:t>
            </a:r>
            <a:r>
              <a:rPr lang="en-GB" sz="1200" b="1" dirty="0">
                <a:latin typeface="Source Sans Pro" panose="020B0503030403020204" pitchFamily="34" charset="0"/>
                <a:ea typeface="Source Sans Pro" panose="020B0503030403020204" pitchFamily="34" charset="0"/>
              </a:rPr>
              <a:t>current challenges or opportunities in a specific field</a:t>
            </a:r>
            <a:r>
              <a:rPr lang="en-GB" sz="1200" dirty="0">
                <a:latin typeface="Source Sans Pro" panose="020B0503030403020204" pitchFamily="34" charset="0"/>
                <a:ea typeface="Source Sans Pro" panose="020B0503030403020204" pitchFamily="34" charset="0"/>
              </a:rPr>
              <a:t>. For instance, a study exploring the efficacy of online therapy sessions can be highly relevant given the increasing reliance on virtual healthcare.</a:t>
            </a:r>
          </a:p>
          <a:p>
            <a:pPr marL="0" algn="r" defTabSz="914400" rtl="1" eaLnBrk="1" latinLnBrk="0" hangingPunct="1"/>
            <a:endParaRPr lang="en-US"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58EF76-5710-4087-B3A1-8EAAA2A39E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58812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fa-IR" sz="1200" dirty="0"/>
              <a:t>سؤال اول </a:t>
            </a:r>
            <a:r>
              <a:rPr lang="fa-IR" sz="1200" dirty="0" err="1"/>
              <a:t>به‌دلیل</a:t>
            </a:r>
            <a:r>
              <a:rPr lang="fa-IR" sz="1200" dirty="0"/>
              <a:t> نامشخص بودن «</a:t>
            </a:r>
            <a:r>
              <a:rPr lang="fa-IR" sz="1200" dirty="0" err="1"/>
              <a:t>رسانه‌های</a:t>
            </a:r>
            <a:r>
              <a:rPr lang="fa-IR" sz="1200" dirty="0"/>
              <a:t> اجتماعی» به عنوان یک مفهوم و مشخص نبودن، سؤال بد تلقی </a:t>
            </a:r>
            <a:r>
              <a:rPr lang="fa-IR" sz="1200" dirty="0" err="1"/>
              <a:t>می‌شود</a:t>
            </a:r>
            <a:r>
              <a:rPr lang="fa-IR" sz="1200" dirty="0"/>
              <a:t>. یک سؤال پژوهشی خوب باید مشخص و متمرکز باشد تا بتوان پاسخ آن را از طریق </a:t>
            </a:r>
            <a:r>
              <a:rPr lang="fa-IR" sz="1200" dirty="0" err="1"/>
              <a:t>جمع‌آوری</a:t>
            </a:r>
            <a:r>
              <a:rPr lang="fa-IR" sz="1200" dirty="0"/>
              <a:t> و تجزیه و تحلیل </a:t>
            </a:r>
            <a:r>
              <a:rPr lang="fa-IR" sz="1200" dirty="0" err="1"/>
              <a:t>داده‌ها</a:t>
            </a:r>
            <a:r>
              <a:rPr lang="fa-IR" sz="1200" dirty="0"/>
              <a:t> مشخص کرد. </a:t>
            </a:r>
            <a:endParaRPr lang="en-US" sz="1200" dirty="0"/>
          </a:p>
          <a:p>
            <a:pPr marL="0" marR="0" lvl="0" indent="0" algn="r" defTabSz="914400" rtl="1" eaLnBrk="1" fontAlgn="auto" latinLnBrk="0" hangingPunct="1">
              <a:lnSpc>
                <a:spcPct val="100000"/>
              </a:lnSpc>
              <a:spcBef>
                <a:spcPts val="0"/>
              </a:spcBef>
              <a:spcAft>
                <a:spcPts val="0"/>
              </a:spcAft>
              <a:buClrTx/>
              <a:buSzTx/>
              <a:buFontTx/>
              <a:buNone/>
              <a:tabLst/>
              <a:defRPr/>
            </a:pPr>
            <a:r>
              <a:rPr lang="fa-IR" sz="1200" dirty="0"/>
              <a:t>سؤال پژوهش اول </a:t>
            </a:r>
            <a:r>
              <a:rPr lang="fa-IR" sz="1200" dirty="0" err="1"/>
              <a:t>ایده‌آل</a:t>
            </a:r>
            <a:r>
              <a:rPr lang="fa-IR" sz="1200" dirty="0"/>
              <a:t> نیست زیرا بسیار ساده است و به راحتی با «بله» یا «خیر» قابل پاسخگویی است. سؤال دوم پژوهش </a:t>
            </a:r>
            <a:r>
              <a:rPr lang="fa-IR" sz="1200" dirty="0" err="1"/>
              <a:t>پیچیده‌تر</a:t>
            </a:r>
            <a:r>
              <a:rPr lang="fa-IR" sz="1200" dirty="0"/>
              <a:t> است. برای پاسخ به آن، محقق باید </a:t>
            </a:r>
            <a:r>
              <a:rPr lang="fa-IR" sz="1200" dirty="0" err="1"/>
              <a:t>داده‌ها</a:t>
            </a:r>
            <a:r>
              <a:rPr lang="fa-IR" sz="1200" dirty="0"/>
              <a:t> را </a:t>
            </a:r>
            <a:r>
              <a:rPr lang="fa-IR" sz="1200" dirty="0" err="1"/>
              <a:t>جمع‌آوری</a:t>
            </a:r>
            <a:r>
              <a:rPr lang="fa-IR" sz="1200" dirty="0"/>
              <a:t> کند، تجزیه و تحلیل عمیق </a:t>
            </a:r>
            <a:r>
              <a:rPr lang="fa-IR" sz="1200" dirty="0" err="1"/>
              <a:t>داده‌ها</a:t>
            </a:r>
            <a:r>
              <a:rPr lang="fa-IR" sz="1200" dirty="0"/>
              <a:t> را انجام دهد و استدلالی بیاورد که منجر به بحث بیشتر شود.</a:t>
            </a:r>
            <a:endParaRPr lang="en-US" sz="1200" dirty="0"/>
          </a:p>
          <a:p>
            <a:pPr marL="0" marR="0" lvl="0" indent="0" algn="r" defTabSz="914400" rtl="1" eaLnBrk="1" fontAlgn="auto" latinLnBrk="0" hangingPunct="1">
              <a:lnSpc>
                <a:spcPct val="100000"/>
              </a:lnSpc>
              <a:spcBef>
                <a:spcPts val="0"/>
              </a:spcBef>
              <a:spcAft>
                <a:spcPts val="0"/>
              </a:spcAft>
              <a:buClrTx/>
              <a:buSzTx/>
              <a:buFontTx/>
              <a:buNone/>
              <a:tabLst/>
              <a:defRPr/>
            </a:pPr>
            <a:endParaRPr lang="en-US" sz="1200" dirty="0"/>
          </a:p>
          <a:p>
            <a:endParaRPr lang="en-AT" dirty="0"/>
          </a:p>
        </p:txBody>
      </p:sp>
      <p:sp>
        <p:nvSpPr>
          <p:cNvPr id="4" name="Slide Number Placeholder 3"/>
          <p:cNvSpPr>
            <a:spLocks noGrp="1"/>
          </p:cNvSpPr>
          <p:nvPr>
            <p:ph type="sldNum" sz="quarter" idx="5"/>
          </p:nvPr>
        </p:nvSpPr>
        <p:spPr/>
        <p:txBody>
          <a:bodyPr/>
          <a:lstStyle/>
          <a:p>
            <a:fld id="{4591B924-3BF4-49D6-99B3-A6BE029E2241}" type="slidenum">
              <a:rPr lang="en-US" smtClean="0"/>
              <a:t>46</a:t>
            </a:fld>
            <a:endParaRPr lang="en-US"/>
          </a:p>
        </p:txBody>
      </p:sp>
    </p:spTree>
    <p:extLst>
      <p:ext uri="{BB962C8B-B14F-4D97-AF65-F5344CB8AC3E}">
        <p14:creationId xmlns:p14="http://schemas.microsoft.com/office/powerpoint/2010/main" val="7271624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58EF76-5710-4087-B3A1-8EAAA2A39E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2020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a-IR" b="0" i="0" dirty="0">
                <a:solidFill>
                  <a:srgbClr val="444444"/>
                </a:solidFill>
                <a:effectLst/>
                <a:latin typeface="MsYekan"/>
              </a:rPr>
              <a:t>(یونانی - جمله </a:t>
            </a:r>
            <a:r>
              <a:rPr lang="fa-IR" b="0" i="0" dirty="0" err="1">
                <a:solidFill>
                  <a:srgbClr val="444444"/>
                </a:solidFill>
                <a:effectLst/>
                <a:latin typeface="MsYekan"/>
              </a:rPr>
              <a:t>ی</a:t>
            </a:r>
            <a:r>
              <a:rPr lang="fa-IR" b="0" i="0" dirty="0">
                <a:solidFill>
                  <a:srgbClr val="444444"/>
                </a:solidFill>
                <a:effectLst/>
                <a:latin typeface="MsYekan"/>
              </a:rPr>
              <a:t> منتسب به ارشمیدس هنگام کشف طریق سنجش خلوص طلا) یافتم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Steven Johnson's </a:t>
            </a:r>
            <a:r>
              <a:rPr lang="en-GB" i="1" dirty="0"/>
              <a:t>Where Good Ideas Come From: The Natural History of Innovation</a:t>
            </a:r>
            <a:r>
              <a:rPr lang="en-GB" dirty="0"/>
              <a:t> explores the environments and patterns that foster innovation and creativity. Rather than focusing on individual genius or isolated "eureka" moments, Johnson argues that </a:t>
            </a:r>
            <a:r>
              <a:rPr lang="en-GB" b="1" dirty="0"/>
              <a:t>innovation is a slow, collaborative, and evolutionary process</a:t>
            </a:r>
            <a:r>
              <a:rPr lang="en-GB" dirty="0"/>
              <a:t> shaped by networks, connections, and environments that encourage experimentation and idea-sharing.</a:t>
            </a:r>
          </a:p>
          <a:p>
            <a:endParaRPr lang="en-AT" dirty="0"/>
          </a:p>
        </p:txBody>
      </p:sp>
      <p:sp>
        <p:nvSpPr>
          <p:cNvPr id="4" name="Slide Number Placeholder 3"/>
          <p:cNvSpPr>
            <a:spLocks noGrp="1"/>
          </p:cNvSpPr>
          <p:nvPr>
            <p:ph type="sldNum" sz="quarter" idx="5"/>
          </p:nvPr>
        </p:nvSpPr>
        <p:spPr/>
        <p:txBody>
          <a:bodyPr/>
          <a:lstStyle/>
          <a:p>
            <a:fld id="{4591B924-3BF4-49D6-99B3-A6BE029E2241}" type="slidenum">
              <a:rPr lang="en-US" smtClean="0"/>
              <a:t>4</a:t>
            </a:fld>
            <a:endParaRPr lang="en-US"/>
          </a:p>
        </p:txBody>
      </p:sp>
    </p:spTree>
    <p:extLst>
      <p:ext uri="{BB962C8B-B14F-4D97-AF65-F5344CB8AC3E}">
        <p14:creationId xmlns:p14="http://schemas.microsoft.com/office/powerpoint/2010/main" val="33690085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58EF76-5710-4087-B3A1-8EAAA2A39E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34480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58EF76-5710-4087-B3A1-8EAAA2A39E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93884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x-none" dirty="0"/>
          </a:p>
        </p:txBody>
      </p:sp>
    </p:spTree>
    <p:extLst>
      <p:ext uri="{BB962C8B-B14F-4D97-AF65-F5344CB8AC3E}">
        <p14:creationId xmlns:p14="http://schemas.microsoft.com/office/powerpoint/2010/main" val="1589706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317500" algn="l" rtl="0">
              <a:lnSpc>
                <a:spcPct val="100000"/>
              </a:lnSpc>
              <a:spcBef>
                <a:spcPts val="0"/>
              </a:spcBef>
              <a:spcAft>
                <a:spcPts val="0"/>
              </a:spcAft>
              <a:buClr>
                <a:srgbClr val="000000"/>
              </a:buClr>
              <a:buSzPts val="1400"/>
              <a:buFont typeface="Arial"/>
              <a:buChar char="●"/>
            </a:pPr>
            <a:r>
              <a:rPr lang="en-GB" b="0" i="0" dirty="0">
                <a:solidFill>
                  <a:srgbClr val="373737"/>
                </a:solidFill>
                <a:effectLst/>
                <a:latin typeface="Lato" panose="020F0502020204030203" pitchFamily="34" charset="0"/>
              </a:rPr>
              <a:t>As well as showing programme managers and clinicians where rigorous evidence on eye health exists, our maps can also be used to detect under-researched areas and focus future priorities. As a researcher, I’m interested to know which areas have less high-quality evidence as it will help me decide where to focus in the future.</a:t>
            </a:r>
          </a:p>
          <a:p>
            <a:pPr marL="457200" marR="0" indent="-317500" algn="l" rtl="0">
              <a:lnSpc>
                <a:spcPct val="100000"/>
              </a:lnSpc>
              <a:spcBef>
                <a:spcPts val="0"/>
              </a:spcBef>
              <a:spcAft>
                <a:spcPts val="0"/>
              </a:spcAft>
              <a:buClr>
                <a:srgbClr val="000000"/>
              </a:buClr>
              <a:buSzPts val="1400"/>
              <a:buFont typeface="Arial"/>
              <a:buChar char="●"/>
            </a:pPr>
            <a:endParaRPr lang="en-GB" b="0" i="0" dirty="0">
              <a:solidFill>
                <a:srgbClr val="373737"/>
              </a:solidFill>
              <a:effectLst/>
              <a:latin typeface="Lato" panose="020F0502020204030203" pitchFamily="34" charset="0"/>
            </a:endParaRPr>
          </a:p>
          <a:p>
            <a:pPr marL="457200" marR="0" indent="-317500" algn="l" rtl="0">
              <a:lnSpc>
                <a:spcPct val="100000"/>
              </a:lnSpc>
              <a:spcBef>
                <a:spcPts val="0"/>
              </a:spcBef>
              <a:spcAft>
                <a:spcPts val="0"/>
              </a:spcAft>
              <a:buClr>
                <a:srgbClr val="000000"/>
              </a:buClr>
              <a:buSzPts val="1400"/>
              <a:buFont typeface="Arial"/>
              <a:buChar char="●"/>
            </a:pPr>
            <a:r>
              <a:rPr lang="en-GB" dirty="0"/>
              <a:t>https://</a:t>
            </a:r>
            <a:r>
              <a:rPr lang="en-GB" dirty="0" err="1"/>
              <a:t>www.qeios.com</a:t>
            </a:r>
            <a:r>
              <a:rPr lang="en-GB" dirty="0"/>
              <a:t>/read/A58M1M</a:t>
            </a:r>
            <a:endParaRPr lang="x-none" dirty="0"/>
          </a:p>
        </p:txBody>
      </p:sp>
    </p:spTree>
    <p:extLst>
      <p:ext uri="{BB962C8B-B14F-4D97-AF65-F5344CB8AC3E}">
        <p14:creationId xmlns:p14="http://schemas.microsoft.com/office/powerpoint/2010/main" val="32174257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x-none" dirty="0"/>
          </a:p>
        </p:txBody>
      </p:sp>
    </p:spTree>
    <p:extLst>
      <p:ext uri="{BB962C8B-B14F-4D97-AF65-F5344CB8AC3E}">
        <p14:creationId xmlns:p14="http://schemas.microsoft.com/office/powerpoint/2010/main" val="39489930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b="0" i="0" dirty="0">
                <a:solidFill>
                  <a:srgbClr val="333333"/>
                </a:solidFill>
                <a:effectLst/>
                <a:latin typeface="Georgia" panose="02040502050405020303" pitchFamily="18" charset="0"/>
              </a:rPr>
              <a:t>Despite the rapid increase in systematic mapping as an evidence synthesis method, there is currently a lack of Open Source software for producing interactive visualisations of systematic map databases. In April 2018, as attendees at and coordinators of the first ever Evidence Synthesis Hackathon in Stockholm, we decided to address this issue by developing an R-based tool called </a:t>
            </a:r>
            <a:r>
              <a:rPr lang="en-GB" b="0" i="1" dirty="0" err="1">
                <a:solidFill>
                  <a:srgbClr val="333333"/>
                </a:solidFill>
                <a:effectLst/>
                <a:latin typeface="Georgia" panose="02040502050405020303" pitchFamily="18" charset="0"/>
              </a:rPr>
              <a:t>EviAtlas</a:t>
            </a:r>
            <a:r>
              <a:rPr lang="en-GB" b="0" i="1" dirty="0">
                <a:solidFill>
                  <a:srgbClr val="333333"/>
                </a:solidFill>
                <a:effectLst/>
                <a:latin typeface="Georgia" panose="02040502050405020303" pitchFamily="18" charset="0"/>
              </a:rPr>
              <a:t>,</a:t>
            </a:r>
            <a:r>
              <a:rPr lang="en-GB" b="0" i="0" dirty="0">
                <a:solidFill>
                  <a:srgbClr val="333333"/>
                </a:solidFill>
                <a:effectLst/>
                <a:latin typeface="Georgia" panose="02040502050405020303" pitchFamily="18" charset="0"/>
              </a:rPr>
              <a:t> an Open Access (i.e. free to use) and Open Source (i.e. software code is freely accessible and reproducible) tool for producing interactive, attractive tables and figures that summarise the evidence base.</a:t>
            </a:r>
            <a:endParaRPr lang="x-none" dirty="0"/>
          </a:p>
        </p:txBody>
      </p:sp>
    </p:spTree>
    <p:extLst>
      <p:ext uri="{BB962C8B-B14F-4D97-AF65-F5344CB8AC3E}">
        <p14:creationId xmlns:p14="http://schemas.microsoft.com/office/powerpoint/2010/main" val="80282354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r" defTabSz="914388" rtl="1" eaLnBrk="1" latinLnBrk="0" hangingPunct="1"/>
            <a:endParaRPr lang="x-none" dirty="0"/>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58EF76-5710-4087-B3A1-8EAAA2A39E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94011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r" rtl="1"/>
            <a:r>
              <a:rPr lang="fa-IR" b="0" i="0" dirty="0" err="1">
                <a:solidFill>
                  <a:srgbClr val="000000"/>
                </a:solidFill>
                <a:effectLst/>
                <a:latin typeface="Source Sans Pro" panose="020B0503030403020204" pitchFamily="34" charset="0"/>
              </a:rPr>
              <a:t>اگزمای</a:t>
            </a:r>
            <a:r>
              <a:rPr lang="fa-IR" b="0" i="0" dirty="0">
                <a:solidFill>
                  <a:srgbClr val="000000"/>
                </a:solidFill>
                <a:effectLst/>
                <a:latin typeface="Source Sans Pro" panose="020B0503030403020204" pitchFamily="34" charset="0"/>
              </a:rPr>
              <a:t> </a:t>
            </a:r>
            <a:r>
              <a:rPr lang="fa-IR" b="0" i="0" dirty="0" err="1">
                <a:solidFill>
                  <a:srgbClr val="000000"/>
                </a:solidFill>
                <a:effectLst/>
                <a:latin typeface="Source Sans Pro" panose="020B0503030403020204" pitchFamily="34" charset="0"/>
              </a:rPr>
              <a:t>آتوپیک</a:t>
            </a:r>
            <a:r>
              <a:rPr lang="fa-IR" b="0" i="0" dirty="0">
                <a:solidFill>
                  <a:srgbClr val="000000"/>
                </a:solidFill>
                <a:effectLst/>
                <a:latin typeface="Source Sans Pro" panose="020B0503030403020204" pitchFamily="34" charset="0"/>
              </a:rPr>
              <a:t> (</a:t>
            </a:r>
            <a:r>
              <a:rPr lang="en-GB" b="0" i="0" dirty="0">
                <a:solidFill>
                  <a:srgbClr val="000000"/>
                </a:solidFill>
                <a:effectLst/>
                <a:latin typeface="Source Sans Pro" panose="020B0503030403020204" pitchFamily="34" charset="0"/>
              </a:rPr>
              <a:t>atopic eczema; AE)، </a:t>
            </a:r>
            <a:r>
              <a:rPr lang="fa-IR" b="0" i="0" dirty="0">
                <a:solidFill>
                  <a:srgbClr val="000000"/>
                </a:solidFill>
                <a:effectLst/>
                <a:latin typeface="Source Sans Pro" panose="020B0503030403020204" pitchFamily="34" charset="0"/>
              </a:rPr>
              <a:t>که تحت عنوان </a:t>
            </a:r>
            <a:r>
              <a:rPr lang="fa-IR" b="0" i="0" dirty="0" err="1">
                <a:solidFill>
                  <a:srgbClr val="000000"/>
                </a:solidFill>
                <a:effectLst/>
                <a:latin typeface="Source Sans Pro" panose="020B0503030403020204" pitchFamily="34" charset="0"/>
              </a:rPr>
              <a:t>درماتیت</a:t>
            </a:r>
            <a:r>
              <a:rPr lang="fa-IR" b="0" i="0" dirty="0">
                <a:solidFill>
                  <a:srgbClr val="000000"/>
                </a:solidFill>
                <a:effectLst/>
                <a:latin typeface="Source Sans Pro" panose="020B0503030403020204" pitchFamily="34" charset="0"/>
              </a:rPr>
              <a:t> </a:t>
            </a:r>
            <a:r>
              <a:rPr lang="fa-IR" b="0" i="0" dirty="0" err="1">
                <a:solidFill>
                  <a:srgbClr val="000000"/>
                </a:solidFill>
                <a:effectLst/>
                <a:latin typeface="Source Sans Pro" panose="020B0503030403020204" pitchFamily="34" charset="0"/>
              </a:rPr>
              <a:t>آتوپیک</a:t>
            </a:r>
            <a:r>
              <a:rPr lang="fa-IR" b="0" i="0" dirty="0">
                <a:solidFill>
                  <a:srgbClr val="000000"/>
                </a:solidFill>
                <a:effectLst/>
                <a:latin typeface="Source Sans Pro" panose="020B0503030403020204" pitchFamily="34" charset="0"/>
              </a:rPr>
              <a:t> (</a:t>
            </a:r>
            <a:r>
              <a:rPr lang="en-GB" b="0" i="0" dirty="0">
                <a:solidFill>
                  <a:srgbClr val="000000"/>
                </a:solidFill>
                <a:effectLst/>
                <a:latin typeface="Source Sans Pro" panose="020B0503030403020204" pitchFamily="34" charset="0"/>
              </a:rPr>
              <a:t>atopic dermatitis) </a:t>
            </a:r>
            <a:r>
              <a:rPr lang="fa-IR" b="0" i="0" dirty="0">
                <a:solidFill>
                  <a:srgbClr val="000000"/>
                </a:solidFill>
                <a:effectLst/>
                <a:latin typeface="Source Sans Pro" panose="020B0503030403020204" pitchFamily="34" charset="0"/>
              </a:rPr>
              <a:t>نیز شناخته </a:t>
            </a:r>
            <a:r>
              <a:rPr lang="fa-IR" b="0" i="0" dirty="0" err="1">
                <a:solidFill>
                  <a:srgbClr val="000000"/>
                </a:solidFill>
                <a:effectLst/>
                <a:latin typeface="Source Sans Pro" panose="020B0503030403020204" pitchFamily="34" charset="0"/>
              </a:rPr>
              <a:t>می‌شود</a:t>
            </a:r>
            <a:r>
              <a:rPr lang="fa-IR" b="0" i="0" dirty="0">
                <a:solidFill>
                  <a:srgbClr val="000000"/>
                </a:solidFill>
                <a:effectLst/>
                <a:latin typeface="Source Sans Pro" panose="020B0503030403020204" pitchFamily="34" charset="0"/>
              </a:rPr>
              <a:t>، یک بیماری </a:t>
            </a:r>
            <a:r>
              <a:rPr lang="fa-IR" b="0" i="0" dirty="0" err="1">
                <a:solidFill>
                  <a:srgbClr val="000000"/>
                </a:solidFill>
                <a:effectLst/>
                <a:latin typeface="Source Sans Pro" panose="020B0503030403020204" pitchFamily="34" charset="0"/>
              </a:rPr>
              <a:t>التهابی</a:t>
            </a:r>
            <a:r>
              <a:rPr lang="fa-IR" b="0" i="0" dirty="0">
                <a:solidFill>
                  <a:srgbClr val="000000"/>
                </a:solidFill>
                <a:effectLst/>
                <a:latin typeface="Source Sans Pro" panose="020B0503030403020204" pitchFamily="34" charset="0"/>
              </a:rPr>
              <a:t> مزمن پوستی است که بار (</a:t>
            </a:r>
            <a:r>
              <a:rPr lang="en-GB" b="0" i="0" dirty="0">
                <a:solidFill>
                  <a:srgbClr val="000000"/>
                </a:solidFill>
                <a:effectLst/>
                <a:latin typeface="Source Sans Pro" panose="020B0503030403020204" pitchFamily="34" charset="0"/>
              </a:rPr>
              <a:t>burden) </a:t>
            </a:r>
            <a:r>
              <a:rPr lang="fa-IR" b="0" i="0" dirty="0" err="1">
                <a:solidFill>
                  <a:srgbClr val="000000"/>
                </a:solidFill>
                <a:effectLst/>
                <a:latin typeface="Source Sans Pro" panose="020B0503030403020204" pitchFamily="34" charset="0"/>
              </a:rPr>
              <a:t>قابل‌توجهی</a:t>
            </a:r>
            <a:r>
              <a:rPr lang="fa-IR" b="0" i="0" dirty="0">
                <a:solidFill>
                  <a:srgbClr val="000000"/>
                </a:solidFill>
                <a:effectLst/>
                <a:latin typeface="Source Sans Pro" panose="020B0503030403020204" pitchFamily="34" charset="0"/>
              </a:rPr>
              <a:t> را بر سیستم مراقبت سلامت بر جای </a:t>
            </a:r>
            <a:r>
              <a:rPr lang="fa-IR" b="0" i="0" dirty="0" err="1">
                <a:solidFill>
                  <a:srgbClr val="000000"/>
                </a:solidFill>
                <a:effectLst/>
                <a:latin typeface="Source Sans Pro" panose="020B0503030403020204" pitchFamily="34" charset="0"/>
              </a:rPr>
              <a:t>می‌گذارد</a:t>
            </a:r>
            <a:r>
              <a:rPr lang="fa-IR" b="0" i="0" dirty="0">
                <a:solidFill>
                  <a:srgbClr val="000000"/>
                </a:solidFill>
                <a:effectLst/>
                <a:latin typeface="Source Sans Pro" panose="020B0503030403020204" pitchFamily="34" charset="0"/>
              </a:rPr>
              <a:t>. زمانی که </a:t>
            </a:r>
            <a:r>
              <a:rPr lang="fa-IR" b="0" i="0" dirty="0" err="1">
                <a:solidFill>
                  <a:srgbClr val="000000"/>
                </a:solidFill>
                <a:effectLst/>
                <a:latin typeface="Source Sans Pro" panose="020B0503030403020204" pitchFamily="34" charset="0"/>
              </a:rPr>
              <a:t>درمان‌های</a:t>
            </a:r>
            <a:r>
              <a:rPr lang="fa-IR" b="0" i="0" dirty="0">
                <a:solidFill>
                  <a:srgbClr val="000000"/>
                </a:solidFill>
                <a:effectLst/>
                <a:latin typeface="Source Sans Pro" panose="020B0503030403020204" pitchFamily="34" charset="0"/>
              </a:rPr>
              <a:t> موضعی مانند </a:t>
            </a:r>
            <a:r>
              <a:rPr lang="fa-IR" b="0" i="0" dirty="0" err="1">
                <a:solidFill>
                  <a:srgbClr val="000000"/>
                </a:solidFill>
                <a:effectLst/>
                <a:latin typeface="Source Sans Pro" panose="020B0503030403020204" pitchFamily="34" charset="0"/>
              </a:rPr>
              <a:t>کورتیکواستروئیدها</a:t>
            </a:r>
            <a:r>
              <a:rPr lang="fa-IR" b="0" i="0" dirty="0">
                <a:solidFill>
                  <a:srgbClr val="000000"/>
                </a:solidFill>
                <a:effectLst/>
                <a:latin typeface="Source Sans Pro" panose="020B0503030403020204" pitchFamily="34" charset="0"/>
              </a:rPr>
              <a:t> ناکافی هستند یا به خوبی تحمل </a:t>
            </a:r>
            <a:r>
              <a:rPr lang="fa-IR" b="0" i="0" dirty="0" err="1">
                <a:solidFill>
                  <a:srgbClr val="000000"/>
                </a:solidFill>
                <a:effectLst/>
                <a:latin typeface="Source Sans Pro" panose="020B0503030403020204" pitchFamily="34" charset="0"/>
              </a:rPr>
              <a:t>نمی‌شوند</a:t>
            </a:r>
            <a:r>
              <a:rPr lang="fa-IR" b="0" i="0" dirty="0">
                <a:solidFill>
                  <a:srgbClr val="000000"/>
                </a:solidFill>
                <a:effectLst/>
                <a:latin typeface="Source Sans Pro" panose="020B0503030403020204" pitchFamily="34" charset="0"/>
              </a:rPr>
              <a:t>، گاهی از </a:t>
            </a:r>
            <a:r>
              <a:rPr lang="fa-IR" b="0" i="0" dirty="0" err="1">
                <a:solidFill>
                  <a:srgbClr val="000000"/>
                </a:solidFill>
                <a:effectLst/>
                <a:latin typeface="Source Sans Pro" panose="020B0503030403020204" pitchFamily="34" charset="0"/>
              </a:rPr>
              <a:t>فوتوتراپی</a:t>
            </a:r>
            <a:r>
              <a:rPr lang="fa-IR" b="0" i="0" dirty="0">
                <a:solidFill>
                  <a:srgbClr val="000000"/>
                </a:solidFill>
                <a:effectLst/>
                <a:latin typeface="Source Sans Pro" panose="020B0503030403020204" pitchFamily="34" charset="0"/>
              </a:rPr>
              <a:t> (</a:t>
            </a:r>
            <a:r>
              <a:rPr lang="en-GB" b="0" i="0" dirty="0">
                <a:solidFill>
                  <a:srgbClr val="000000"/>
                </a:solidFill>
                <a:effectLst/>
                <a:latin typeface="Source Sans Pro" panose="020B0503030403020204" pitchFamily="34" charset="0"/>
              </a:rPr>
              <a:t>phototherapy) </a:t>
            </a:r>
            <a:r>
              <a:rPr lang="fa-IR" b="0" i="0" dirty="0">
                <a:solidFill>
                  <a:srgbClr val="000000"/>
                </a:solidFill>
                <a:effectLst/>
                <a:latin typeface="Source Sans Pro" panose="020B0503030403020204" pitchFamily="34" charset="0"/>
              </a:rPr>
              <a:t>برای درمان </a:t>
            </a:r>
            <a:r>
              <a:rPr lang="en-GB" b="0" i="0" dirty="0">
                <a:solidFill>
                  <a:srgbClr val="000000"/>
                </a:solidFill>
                <a:effectLst/>
                <a:latin typeface="Source Sans Pro" panose="020B0503030403020204" pitchFamily="34" charset="0"/>
              </a:rPr>
              <a:t>AE </a:t>
            </a:r>
            <a:r>
              <a:rPr lang="fa-IR" b="0" i="0" dirty="0">
                <a:solidFill>
                  <a:srgbClr val="000000"/>
                </a:solidFill>
                <a:effectLst/>
                <a:latin typeface="Source Sans Pro" panose="020B0503030403020204" pitchFamily="34" charset="0"/>
              </a:rPr>
              <a:t>استفاده </a:t>
            </a:r>
            <a:r>
              <a:rPr lang="fa-IR" b="0" i="0" dirty="0" err="1">
                <a:solidFill>
                  <a:srgbClr val="000000"/>
                </a:solidFill>
                <a:effectLst/>
                <a:latin typeface="Source Sans Pro" panose="020B0503030403020204" pitchFamily="34" charset="0"/>
              </a:rPr>
              <a:t>می‌شود</a:t>
            </a:r>
            <a:r>
              <a:rPr lang="fa-IR" b="0" i="0" dirty="0">
                <a:solidFill>
                  <a:srgbClr val="000000"/>
                </a:solidFill>
                <a:effectLst/>
                <a:latin typeface="Source Sans Pro" panose="020B0503030403020204" pitchFamily="34" charset="0"/>
              </a:rPr>
              <a:t>.</a:t>
            </a:r>
            <a:endParaRPr lang="x-none" dirty="0"/>
          </a:p>
        </p:txBody>
      </p:sp>
    </p:spTree>
    <p:extLst>
      <p:ext uri="{BB962C8B-B14F-4D97-AF65-F5344CB8AC3E}">
        <p14:creationId xmlns:p14="http://schemas.microsoft.com/office/powerpoint/2010/main" val="266695083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r" rtl="1">
              <a:lnSpc>
                <a:spcPct val="150000"/>
              </a:lnSpc>
            </a:pPr>
            <a:r>
              <a:rPr lang="fa-IR">
                <a:latin typeface="Times New Roman" panose="02020603050405020304" pitchFamily="18" charset="0"/>
                <a:cs typeface="B Nazanin" panose="00000400000000000000" pitchFamily="2" charset="-78"/>
              </a:rPr>
              <a:t>تنها 2 درصد از مقالات دنیا مسیر بعدی جریان علم را در دنیا تعیین می کنند و این دسته از مقالات علم را در دنیا رهبری می کنند</a:t>
            </a:r>
          </a:p>
          <a:p>
            <a:pPr algn="r" rtl="1">
              <a:lnSpc>
                <a:spcPct val="150000"/>
              </a:lnSpc>
            </a:pPr>
            <a:r>
              <a:rPr lang="fa-IR">
                <a:latin typeface="Times New Roman" panose="02020603050405020304" pitchFamily="18" charset="0"/>
                <a:cs typeface="B Nazanin" panose="00000400000000000000" pitchFamily="2" charset="-78"/>
              </a:rPr>
              <a:t>مقالات </a:t>
            </a:r>
            <a:r>
              <a:rPr lang="en-US">
                <a:latin typeface="Times New Roman" panose="02020603050405020304" pitchFamily="18" charset="0"/>
                <a:cs typeface="B Nazanin" panose="00000400000000000000" pitchFamily="2" charset="-78"/>
              </a:rPr>
              <a:t>highly cited </a:t>
            </a:r>
            <a:r>
              <a:rPr lang="fa-IR">
                <a:latin typeface="Times New Roman" panose="02020603050405020304" pitchFamily="18" charset="0"/>
                <a:cs typeface="B Nazanin" panose="00000400000000000000" pitchFamily="2" charset="-78"/>
              </a:rPr>
              <a:t> به این مقالات دیگری به نام </a:t>
            </a:r>
            <a:r>
              <a:rPr lang="en-US">
                <a:latin typeface="Times New Roman" panose="02020603050405020304" pitchFamily="18" charset="0"/>
                <a:cs typeface="B Nazanin" panose="00000400000000000000" pitchFamily="2" charset="-78"/>
              </a:rPr>
              <a:t>core paper</a:t>
            </a:r>
            <a:r>
              <a:rPr lang="fa-IR">
                <a:latin typeface="Times New Roman" panose="02020603050405020304" pitchFamily="18" charset="0"/>
                <a:cs typeface="B Nazanin" panose="00000400000000000000" pitchFamily="2" charset="-78"/>
              </a:rPr>
              <a:t> استناد کردند که در پایگاه </a:t>
            </a:r>
            <a:r>
              <a:rPr lang="en-US">
                <a:latin typeface="Times New Roman" panose="02020603050405020304" pitchFamily="18" charset="0"/>
                <a:cs typeface="B Nazanin" panose="00000400000000000000" pitchFamily="2" charset="-78"/>
              </a:rPr>
              <a:t>ESI</a:t>
            </a:r>
            <a:r>
              <a:rPr lang="fa-IR">
                <a:latin typeface="Times New Roman" panose="02020603050405020304" pitchFamily="18" charset="0"/>
                <a:cs typeface="B Nazanin" panose="00000400000000000000" pitchFamily="2" charset="-78"/>
              </a:rPr>
              <a:t> با تکنیک هایی مثل </a:t>
            </a:r>
            <a:r>
              <a:rPr lang="en-US">
                <a:latin typeface="Times New Roman" panose="02020603050405020304" pitchFamily="18" charset="0"/>
                <a:cs typeface="B Nazanin" panose="00000400000000000000" pitchFamily="2" charset="-78"/>
              </a:rPr>
              <a:t>co-citation analysis</a:t>
            </a:r>
            <a:r>
              <a:rPr lang="fa-IR">
                <a:latin typeface="Times New Roman" panose="02020603050405020304" pitchFamily="18" charset="0"/>
                <a:cs typeface="B Nazanin" panose="00000400000000000000" pitchFamily="2" charset="-78"/>
              </a:rPr>
              <a:t> یا تحلیل هم استنادی موضوعات این مقالات استخراج می شود که این موضوعات همان جبهه های تحقیق یا </a:t>
            </a:r>
            <a:r>
              <a:rPr lang="en-US">
                <a:latin typeface="Times New Roman" panose="02020603050405020304" pitchFamily="18" charset="0"/>
                <a:cs typeface="B Nazanin" panose="00000400000000000000" pitchFamily="2" charset="-78"/>
              </a:rPr>
              <a:t>research front</a:t>
            </a:r>
            <a:r>
              <a:rPr lang="fa-IR">
                <a:latin typeface="Times New Roman" panose="02020603050405020304" pitchFamily="18" charset="0"/>
                <a:cs typeface="B Nazanin" panose="00000400000000000000" pitchFamily="2" charset="-78"/>
              </a:rPr>
              <a:t>ها هستند.</a:t>
            </a:r>
          </a:p>
          <a:p>
            <a:pPr algn="r" rtl="1">
              <a:lnSpc>
                <a:spcPct val="150000"/>
              </a:lnSpc>
            </a:pPr>
            <a:r>
              <a:rPr lang="fa-IR">
                <a:latin typeface="Times New Roman" panose="02020603050405020304" pitchFamily="18" charset="0"/>
                <a:cs typeface="B Nazanin" panose="00000400000000000000" pitchFamily="2" charset="-78"/>
              </a:rPr>
              <a:t>از محدودیت ها این است که تنها در 22 فیلد است.</a:t>
            </a:r>
          </a:p>
          <a:p>
            <a:endParaRPr lang="en-US"/>
          </a:p>
        </p:txBody>
      </p:sp>
    </p:spTree>
    <p:extLst>
      <p:ext uri="{BB962C8B-B14F-4D97-AF65-F5344CB8AC3E}">
        <p14:creationId xmlns:p14="http://schemas.microsoft.com/office/powerpoint/2010/main" val="414606671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b="1" i="0" u="none" strike="noStrike" cap="none">
                <a:solidFill>
                  <a:srgbClr val="000000"/>
                </a:solidFill>
                <a:effectLst/>
                <a:latin typeface="Source Sans Pro" panose="020B0503030403020204" pitchFamily="34" charset="0"/>
                <a:ea typeface="Source Sans Pro" panose="020B0503030403020204" pitchFamily="34" charset="0"/>
                <a:cs typeface="Arial"/>
                <a:sym typeface="Arial"/>
              </a:rPr>
              <a:t>FWCI </a:t>
            </a:r>
            <a:r>
              <a:rPr lang="en-US" sz="1100" b="0" i="0" u="none" strike="noStrike" cap="none">
                <a:solidFill>
                  <a:srgbClr val="000000"/>
                </a:solidFill>
                <a:effectLst/>
                <a:latin typeface="Source Sans Pro" panose="020B0503030403020204" pitchFamily="34" charset="0"/>
                <a:ea typeface="Source Sans Pro" panose="020B0503030403020204" pitchFamily="34" charset="0"/>
                <a:cs typeface="Arial"/>
                <a:sym typeface="Arial"/>
              </a:rPr>
              <a:t>(Field-Weighted Citation Impact) is a useful indicator for benchmarking purposes because it anchors an output’s performance relative to its peers in the scientific literature.</a:t>
            </a:r>
            <a:endParaRPr lang="en-US"/>
          </a:p>
        </p:txBody>
      </p:sp>
    </p:spTree>
    <p:extLst>
      <p:ext uri="{BB962C8B-B14F-4D97-AF65-F5344CB8AC3E}">
        <p14:creationId xmlns:p14="http://schemas.microsoft.com/office/powerpoint/2010/main" val="19532112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1. The Adjacent Possible</a:t>
            </a:r>
          </a:p>
          <a:p>
            <a:r>
              <a:rPr lang="en-GB" dirty="0"/>
              <a:t>Johnson introduces the concept of the "adjacent possible," a term borrowed from biology. It refers to the </a:t>
            </a:r>
            <a:r>
              <a:rPr lang="en-GB" b="1" dirty="0"/>
              <a:t>space of possibilities that are one step away from what currently exists</a:t>
            </a:r>
            <a:r>
              <a:rPr lang="en-GB" dirty="0"/>
              <a:t>. Innovation doesn't leap into the impossible—it builds on what is already available. Each new idea opens up new adjacent possibilities. In other words, </a:t>
            </a:r>
            <a:r>
              <a:rPr lang="en-GB" b="1" dirty="0"/>
              <a:t>great ideas emerge not from a vacuum but from the exploration of nearby opportunities</a:t>
            </a:r>
            <a:r>
              <a:rPr lang="en-GB" dirty="0"/>
              <a:t>.</a:t>
            </a:r>
          </a:p>
          <a:p>
            <a:pPr marL="0" algn="r" defTabSz="914400" rtl="1" eaLnBrk="1" latinLnBrk="0" hangingPunct="1"/>
            <a:endParaRPr lang="en-AT" dirty="0"/>
          </a:p>
        </p:txBody>
      </p:sp>
      <p:sp>
        <p:nvSpPr>
          <p:cNvPr id="4" name="Slide Number Placeholder 3"/>
          <p:cNvSpPr>
            <a:spLocks noGrp="1"/>
          </p:cNvSpPr>
          <p:nvPr>
            <p:ph type="sldNum" sz="quarter" idx="5"/>
          </p:nvPr>
        </p:nvSpPr>
        <p:spPr/>
        <p:txBody>
          <a:bodyPr/>
          <a:lstStyle/>
          <a:p>
            <a:fld id="{4591B924-3BF4-49D6-99B3-A6BE029E2241}" type="slidenum">
              <a:rPr lang="en-US" smtClean="0"/>
              <a:t>5</a:t>
            </a:fld>
            <a:endParaRPr lang="en-US"/>
          </a:p>
        </p:txBody>
      </p:sp>
    </p:spTree>
    <p:extLst>
      <p:ext uri="{BB962C8B-B14F-4D97-AF65-F5344CB8AC3E}">
        <p14:creationId xmlns:p14="http://schemas.microsoft.com/office/powerpoint/2010/main" val="83199662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01869478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Clr>
                <a:srgbClr val="FF9300"/>
              </a:buClr>
              <a:buFont typeface="Arial" panose="020B0604020202020204" pitchFamily="34" charset="0"/>
              <a:buChar char="•"/>
            </a:pPr>
            <a:r>
              <a:rPr lang="en-US" sz="1100">
                <a:latin typeface="Source Sans Pro" panose="020B0503030403020204" pitchFamily="34" charset="0"/>
                <a:ea typeface="Source Sans Pro" panose="020B0503030403020204" pitchFamily="34" charset="0"/>
              </a:rPr>
              <a:t>FWCI counts the citations received in the year in which </a:t>
            </a:r>
            <a:r>
              <a:rPr lang="en-US" sz="1100" b="1">
                <a:latin typeface="Source Sans Pro" panose="020B0503030403020204" pitchFamily="34" charset="0"/>
                <a:ea typeface="Source Sans Pro" panose="020B0503030403020204" pitchFamily="34" charset="0"/>
              </a:rPr>
              <a:t>an item was published and the following 3 years</a:t>
            </a:r>
            <a:r>
              <a:rPr lang="en-US" sz="1100">
                <a:latin typeface="Source Sans Pro" panose="020B0503030403020204" pitchFamily="34" charset="0"/>
                <a:ea typeface="Source Sans Pro" panose="020B0503030403020204" pitchFamily="34" charset="0"/>
              </a:rPr>
              <a:t>.</a:t>
            </a:r>
          </a:p>
          <a:p>
            <a:pPr marL="171450" indent="-171450">
              <a:buClr>
                <a:srgbClr val="FF9300"/>
              </a:buClr>
              <a:buFont typeface="Arial" panose="020B0604020202020204" pitchFamily="34" charset="0"/>
              <a:buChar char="•"/>
            </a:pPr>
            <a:r>
              <a:rPr lang="en-US" sz="1100">
                <a:latin typeface="Source Sans Pro" panose="020B0503030403020204" pitchFamily="34" charset="0"/>
                <a:ea typeface="Source Sans Pro" panose="020B0503030403020204" pitchFamily="34" charset="0"/>
              </a:rPr>
              <a:t>The value of </a:t>
            </a:r>
            <a:r>
              <a:rPr lang="en-US" sz="1100" b="1">
                <a:latin typeface="Source Sans Pro" panose="020B0503030403020204" pitchFamily="34" charset="0"/>
                <a:ea typeface="Source Sans Pro" panose="020B0503030403020204" pitchFamily="34" charset="0"/>
              </a:rPr>
              <a:t>FWCI may fluctuate over time </a:t>
            </a:r>
            <a:r>
              <a:rPr lang="en-US" sz="1100">
                <a:latin typeface="Source Sans Pro" panose="020B0503030403020204" pitchFamily="34" charset="0"/>
                <a:ea typeface="Source Sans Pro" panose="020B0503030403020204" pitchFamily="34" charset="0"/>
              </a:rPr>
              <a:t>and can take a few years to stabalise.</a:t>
            </a:r>
          </a:p>
          <a:p>
            <a:pPr marL="171450" indent="-171450">
              <a:buClr>
                <a:srgbClr val="FF9300"/>
              </a:buClr>
              <a:buFont typeface="Arial" panose="020B0604020202020204" pitchFamily="34" charset="0"/>
              <a:buChar char="•"/>
            </a:pPr>
            <a:r>
              <a:rPr lang="en-US" sz="1100" b="1">
                <a:latin typeface="Source Sans Pro" panose="020B0503030403020204" pitchFamily="34" charset="0"/>
                <a:ea typeface="Source Sans Pro" panose="020B0503030403020204" pitchFamily="34" charset="0"/>
              </a:rPr>
              <a:t>After 4 years, SciVal stops recalculating an article's FWCI </a:t>
            </a:r>
            <a:r>
              <a:rPr lang="en-US" sz="1100">
                <a:latin typeface="Source Sans Pro" panose="020B0503030403020204" pitchFamily="34" charset="0"/>
                <a:ea typeface="Source Sans Pro" panose="020B0503030403020204" pitchFamily="34" charset="0"/>
              </a:rPr>
              <a:t>at each batch update and the values are then permanently locked down.</a:t>
            </a:r>
          </a:p>
          <a:p>
            <a:endParaRPr lang="en-US"/>
          </a:p>
        </p:txBody>
      </p:sp>
    </p:spTree>
    <p:extLst>
      <p:ext uri="{BB962C8B-B14F-4D97-AF65-F5344CB8AC3E}">
        <p14:creationId xmlns:p14="http://schemas.microsoft.com/office/powerpoint/2010/main" val="70223405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Clr>
                <a:srgbClr val="FF9300"/>
              </a:buClr>
              <a:buFont typeface="Arial" panose="020B0604020202020204" pitchFamily="34" charset="0"/>
              <a:buChar char="•"/>
            </a:pPr>
            <a:r>
              <a:rPr lang="en-US" sz="1100">
                <a:latin typeface="Source Sans Pro" panose="020B0503030403020204" pitchFamily="34" charset="0"/>
                <a:ea typeface="Source Sans Pro" panose="020B0503030403020204" pitchFamily="34" charset="0"/>
              </a:rPr>
              <a:t>FWCI counts the citations received in the year in which </a:t>
            </a:r>
            <a:r>
              <a:rPr lang="en-US" sz="1100" b="1">
                <a:latin typeface="Source Sans Pro" panose="020B0503030403020204" pitchFamily="34" charset="0"/>
                <a:ea typeface="Source Sans Pro" panose="020B0503030403020204" pitchFamily="34" charset="0"/>
              </a:rPr>
              <a:t>an item was published and the following 3 years</a:t>
            </a:r>
            <a:r>
              <a:rPr lang="en-US" sz="1100">
                <a:latin typeface="Source Sans Pro" panose="020B0503030403020204" pitchFamily="34" charset="0"/>
                <a:ea typeface="Source Sans Pro" panose="020B0503030403020204" pitchFamily="34" charset="0"/>
              </a:rPr>
              <a:t>.</a:t>
            </a:r>
          </a:p>
          <a:p>
            <a:pPr marL="171450" indent="-171450">
              <a:buClr>
                <a:srgbClr val="FF9300"/>
              </a:buClr>
              <a:buFont typeface="Arial" panose="020B0604020202020204" pitchFamily="34" charset="0"/>
              <a:buChar char="•"/>
            </a:pPr>
            <a:r>
              <a:rPr lang="en-US" sz="1100">
                <a:latin typeface="Source Sans Pro" panose="020B0503030403020204" pitchFamily="34" charset="0"/>
                <a:ea typeface="Source Sans Pro" panose="020B0503030403020204" pitchFamily="34" charset="0"/>
              </a:rPr>
              <a:t>The value of </a:t>
            </a:r>
            <a:r>
              <a:rPr lang="en-US" sz="1100" b="1">
                <a:latin typeface="Source Sans Pro" panose="020B0503030403020204" pitchFamily="34" charset="0"/>
                <a:ea typeface="Source Sans Pro" panose="020B0503030403020204" pitchFamily="34" charset="0"/>
              </a:rPr>
              <a:t>FWCI may fluctuate over time </a:t>
            </a:r>
            <a:r>
              <a:rPr lang="en-US" sz="1100">
                <a:latin typeface="Source Sans Pro" panose="020B0503030403020204" pitchFamily="34" charset="0"/>
                <a:ea typeface="Source Sans Pro" panose="020B0503030403020204" pitchFamily="34" charset="0"/>
              </a:rPr>
              <a:t>and can take a few years to stabalise.</a:t>
            </a:r>
          </a:p>
          <a:p>
            <a:pPr marL="171450" indent="-171450">
              <a:buClr>
                <a:srgbClr val="FF9300"/>
              </a:buClr>
              <a:buFont typeface="Arial" panose="020B0604020202020204" pitchFamily="34" charset="0"/>
              <a:buChar char="•"/>
            </a:pPr>
            <a:r>
              <a:rPr lang="en-US" sz="1100" b="1">
                <a:latin typeface="Source Sans Pro" panose="020B0503030403020204" pitchFamily="34" charset="0"/>
                <a:ea typeface="Source Sans Pro" panose="020B0503030403020204" pitchFamily="34" charset="0"/>
              </a:rPr>
              <a:t>After 4 years, SciVal stops recalculating an article's FWCI </a:t>
            </a:r>
            <a:r>
              <a:rPr lang="en-US" sz="1100">
                <a:latin typeface="Source Sans Pro" panose="020B0503030403020204" pitchFamily="34" charset="0"/>
                <a:ea typeface="Source Sans Pro" panose="020B0503030403020204" pitchFamily="34" charset="0"/>
              </a:rPr>
              <a:t>at each batch update and the values are then permanently locked down.</a:t>
            </a:r>
          </a:p>
          <a:p>
            <a:endParaRPr lang="en-US"/>
          </a:p>
        </p:txBody>
      </p:sp>
    </p:spTree>
    <p:extLst>
      <p:ext uri="{BB962C8B-B14F-4D97-AF65-F5344CB8AC3E}">
        <p14:creationId xmlns:p14="http://schemas.microsoft.com/office/powerpoint/2010/main" val="206834452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x-none" dirty="0"/>
          </a:p>
        </p:txBody>
      </p:sp>
    </p:spTree>
    <p:extLst>
      <p:ext uri="{BB962C8B-B14F-4D97-AF65-F5344CB8AC3E}">
        <p14:creationId xmlns:p14="http://schemas.microsoft.com/office/powerpoint/2010/main" val="109311976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x-none" dirty="0"/>
          </a:p>
        </p:txBody>
      </p:sp>
    </p:spTree>
    <p:extLst>
      <p:ext uri="{BB962C8B-B14F-4D97-AF65-F5344CB8AC3E}">
        <p14:creationId xmlns:p14="http://schemas.microsoft.com/office/powerpoint/2010/main" val="213198476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x-none" dirty="0"/>
          </a:p>
        </p:txBody>
      </p:sp>
    </p:spTree>
    <p:extLst>
      <p:ext uri="{BB962C8B-B14F-4D97-AF65-F5344CB8AC3E}">
        <p14:creationId xmlns:p14="http://schemas.microsoft.com/office/powerpoint/2010/main" val="419575018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https://</a:t>
            </a:r>
            <a:r>
              <a:rPr lang="en-GB" dirty="0" err="1"/>
              <a:t>www.ncbi.nlm.nih.gov</a:t>
            </a:r>
            <a:r>
              <a:rPr lang="en-GB" dirty="0"/>
              <a:t>/</a:t>
            </a:r>
            <a:r>
              <a:rPr lang="en-GB" dirty="0" err="1"/>
              <a:t>pmc</a:t>
            </a:r>
            <a:r>
              <a:rPr lang="en-GB" dirty="0"/>
              <a:t>/articles/PMC8982590/</a:t>
            </a:r>
          </a:p>
          <a:p>
            <a:r>
              <a:rPr lang="en-GB" dirty="0"/>
              <a:t>https://</a:t>
            </a:r>
            <a:r>
              <a:rPr lang="en-GB" dirty="0" err="1"/>
              <a:t>link.springer.com</a:t>
            </a:r>
            <a:r>
              <a:rPr lang="en-GB" dirty="0"/>
              <a:t>/article/10.1007/s00247-014-3051-8</a:t>
            </a:r>
          </a:p>
          <a:p>
            <a:r>
              <a:rPr lang="en-GB" dirty="0"/>
              <a:t>https://</a:t>
            </a:r>
            <a:r>
              <a:rPr lang="en-GB" dirty="0" err="1"/>
              <a:t>link.springer.com</a:t>
            </a:r>
            <a:r>
              <a:rPr lang="en-GB" dirty="0"/>
              <a:t>/article/10.1007/s00247-014-3053-6</a:t>
            </a:r>
            <a:endParaRPr lang="x-none" dirty="0"/>
          </a:p>
        </p:txBody>
      </p:sp>
    </p:spTree>
    <p:extLst>
      <p:ext uri="{BB962C8B-B14F-4D97-AF65-F5344CB8AC3E}">
        <p14:creationId xmlns:p14="http://schemas.microsoft.com/office/powerpoint/2010/main" val="172803847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3"/>
        <p:cNvGrpSpPr/>
        <p:nvPr/>
      </p:nvGrpSpPr>
      <p:grpSpPr>
        <a:xfrm>
          <a:off x="0" y="0"/>
          <a:ext cx="0" cy="0"/>
          <a:chOff x="0" y="0"/>
          <a:chExt cx="0" cy="0"/>
        </a:xfrm>
      </p:grpSpPr>
      <p:sp>
        <p:nvSpPr>
          <p:cNvPr id="604" name="Google Shape;604;gdebaa7b3a2_1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5" name="Google Shape;605;gdebaa7b3a2_1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9968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317500" algn="r" defTabSz="914400" rtl="1" eaLnBrk="1" fontAlgn="auto" latinLnBrk="0" hangingPunct="1">
              <a:lnSpc>
                <a:spcPct val="100000"/>
              </a:lnSpc>
              <a:spcBef>
                <a:spcPts val="0"/>
              </a:spcBef>
              <a:spcAft>
                <a:spcPts val="0"/>
              </a:spcAft>
              <a:buClr>
                <a:srgbClr val="000000"/>
              </a:buClr>
              <a:buSzPts val="1400"/>
              <a:buFont typeface="Arial"/>
              <a:buChar char="●"/>
              <a:tabLst/>
              <a:defRPr/>
            </a:pPr>
            <a:r>
              <a:rPr lang="fa-IR" sz="1100" b="0" i="0" u="none" strike="noStrike" cap="none">
                <a:solidFill>
                  <a:srgbClr val="000000"/>
                </a:solidFill>
                <a:effectLst/>
                <a:latin typeface="Source Sans Pro" panose="020B0503030403020204" pitchFamily="34" charset="0"/>
                <a:ea typeface="Source Sans Pro" panose="020B0503030403020204" pitchFamily="34" charset="0"/>
                <a:cs typeface="Arial"/>
                <a:sym typeface="Arial"/>
              </a:rPr>
              <a:t>میوه کرنبری (گونه گیاهی: </a:t>
            </a:r>
            <a:r>
              <a:rPr lang="en-US" sz="1100" b="0" i="0" u="none" strike="noStrike" cap="none">
                <a:solidFill>
                  <a:srgbClr val="000000"/>
                </a:solidFill>
                <a:effectLst/>
                <a:latin typeface="Source Sans Pro" panose="020B0503030403020204" pitchFamily="34" charset="0"/>
                <a:ea typeface="Source Sans Pro" panose="020B0503030403020204" pitchFamily="34" charset="0"/>
                <a:cs typeface="Arial"/>
                <a:sym typeface="Arial"/>
              </a:rPr>
              <a:t>Vaccinium</a:t>
            </a:r>
            <a:r>
              <a:rPr lang="fa-IR" sz="1100" b="0" i="0" u="none" strike="noStrike" cap="none">
                <a:solidFill>
                  <a:srgbClr val="000000"/>
                </a:solidFill>
                <a:effectLst/>
                <a:latin typeface="Source Sans Pro" panose="020B0503030403020204" pitchFamily="34" charset="0"/>
                <a:ea typeface="Source Sans Pro" panose="020B0503030403020204" pitchFamily="34" charset="0"/>
                <a:cs typeface="Arial"/>
                <a:sym typeface="Arial"/>
              </a:rPr>
              <a:t>) که در برخی منابع به اشتباه به ذغال اخته (نام عمومی: </a:t>
            </a:r>
            <a:r>
              <a:rPr lang="en-US" sz="1100" b="0" i="0" u="none" strike="noStrike" cap="none">
                <a:solidFill>
                  <a:srgbClr val="000000"/>
                </a:solidFill>
                <a:effectLst/>
                <a:latin typeface="Source Sans Pro" panose="020B0503030403020204" pitchFamily="34" charset="0"/>
                <a:ea typeface="Source Sans Pro" panose="020B0503030403020204" pitchFamily="34" charset="0"/>
                <a:cs typeface="Arial"/>
                <a:sym typeface="Arial"/>
              </a:rPr>
              <a:t>Cornelian Cherry</a:t>
            </a:r>
            <a:r>
              <a:rPr lang="fa-IR" sz="1100" b="0" i="0" u="none" strike="noStrike" cap="none">
                <a:solidFill>
                  <a:srgbClr val="000000"/>
                </a:solidFill>
                <a:effectLst/>
                <a:latin typeface="Source Sans Pro" panose="020B0503030403020204" pitchFamily="34" charset="0"/>
                <a:ea typeface="Source Sans Pro" panose="020B0503030403020204" pitchFamily="34" charset="0"/>
                <a:cs typeface="Arial"/>
                <a:sym typeface="Arial"/>
              </a:rPr>
              <a:t>؛ گونه گیاهی: </a:t>
            </a:r>
            <a:r>
              <a:rPr lang="en-US" sz="1100" b="0" i="0" u="none" strike="noStrike" cap="none">
                <a:solidFill>
                  <a:srgbClr val="000000"/>
                </a:solidFill>
                <a:effectLst/>
                <a:latin typeface="Source Sans Pro" panose="020B0503030403020204" pitchFamily="34" charset="0"/>
                <a:ea typeface="Source Sans Pro" panose="020B0503030403020204" pitchFamily="34" charset="0"/>
                <a:cs typeface="Arial"/>
                <a:sym typeface="Arial"/>
              </a:rPr>
              <a:t>Cornus</a:t>
            </a:r>
            <a:r>
              <a:rPr lang="fa-IR" sz="1100" b="0" i="0" u="none" strike="noStrike" cap="none">
                <a:solidFill>
                  <a:srgbClr val="000000"/>
                </a:solidFill>
                <a:effectLst/>
                <a:latin typeface="Source Sans Pro" panose="020B0503030403020204" pitchFamily="34" charset="0"/>
                <a:ea typeface="Source Sans Pro" panose="020B0503030403020204" pitchFamily="34" charset="0"/>
                <a:cs typeface="Arial"/>
                <a:sym typeface="Arial"/>
              </a:rPr>
              <a:t>) ترجمه شده از زمان‌های دور توسط بومیان آمریکایی در ناراحتی‌های مثانه استفاده می‌شده‌ است. بنابراین سال‌های زیادی است که به صورت آب میوه، قرص یا کپسول برای پیشگیری از ابتلا به عفونت‌‏های مجاری ادراری استفاده می‌شوند و به همین علت محققان ترکیبات شیمیایی آن را جهت یافتن ماده موثره محتمل و چگونگی تاثیر آن بررسی کرده‌اند. توضیحات مختلفی در مورد تأثیر این میوه مطرح شده ولی شاید اثر ترکیب پروآنتوسیانیدین</a:t>
            </a:r>
            <a:r>
              <a:rPr lang="en-US" sz="1100" b="0" i="0" u="none" strike="noStrike" cap="none">
                <a:solidFill>
                  <a:srgbClr val="000000"/>
                </a:solidFill>
                <a:effectLst/>
                <a:latin typeface="Source Sans Pro" panose="020B0503030403020204" pitchFamily="34" charset="0"/>
                <a:ea typeface="Source Sans Pro" panose="020B0503030403020204" pitchFamily="34" charset="0"/>
                <a:cs typeface="Arial"/>
                <a:sym typeface="Arial"/>
              </a:rPr>
              <a:t> (PAC) </a:t>
            </a:r>
            <a:r>
              <a:rPr lang="fa-IR" sz="1100" b="0" i="0" u="none" strike="noStrike" cap="none">
                <a:solidFill>
                  <a:srgbClr val="000000"/>
                </a:solidFill>
                <a:effectLst/>
                <a:latin typeface="Source Sans Pro" panose="020B0503030403020204" pitchFamily="34" charset="0"/>
                <a:ea typeface="Source Sans Pro" panose="020B0503030403020204" pitchFamily="34" charset="0"/>
                <a:cs typeface="Arial"/>
                <a:sym typeface="Arial"/>
              </a:rPr>
              <a:t>در ممانعت از چسبیدن باکتری اشرشیا کلی </a:t>
            </a:r>
            <a:r>
              <a:rPr lang="en-US" sz="1100" b="0" i="0" u="none" strike="noStrike" cap="none">
                <a:solidFill>
                  <a:srgbClr val="000000"/>
                </a:solidFill>
                <a:effectLst/>
                <a:latin typeface="Source Sans Pro" panose="020B0503030403020204" pitchFamily="34" charset="0"/>
                <a:ea typeface="Source Sans Pro" panose="020B0503030403020204" pitchFamily="34" charset="0"/>
                <a:cs typeface="Arial"/>
                <a:sym typeface="Arial"/>
              </a:rPr>
              <a:t> (</a:t>
            </a:r>
            <a:r>
              <a:rPr lang="en-US" sz="1100" b="0" i="1" u="none" strike="noStrike" cap="none">
                <a:solidFill>
                  <a:srgbClr val="000000"/>
                </a:solidFill>
                <a:effectLst/>
                <a:latin typeface="Source Sans Pro" panose="020B0503030403020204" pitchFamily="34" charset="0"/>
                <a:ea typeface="Source Sans Pro" panose="020B0503030403020204" pitchFamily="34" charset="0"/>
                <a:cs typeface="Arial"/>
                <a:sym typeface="Arial"/>
              </a:rPr>
              <a:t>Escherichia coli</a:t>
            </a:r>
            <a:r>
              <a:rPr lang="en-US" sz="1100" b="0" i="0" u="none" strike="noStrike" cap="none">
                <a:solidFill>
                  <a:srgbClr val="000000"/>
                </a:solidFill>
                <a:effectLst/>
                <a:latin typeface="Source Sans Pro" panose="020B0503030403020204" pitchFamily="34" charset="0"/>
                <a:ea typeface="Source Sans Pro" panose="020B0503030403020204" pitchFamily="34" charset="0"/>
                <a:cs typeface="Arial"/>
                <a:sym typeface="Arial"/>
              </a:rPr>
              <a:t>) </a:t>
            </a:r>
            <a:r>
              <a:rPr lang="fa-IR" sz="1100" b="0" i="0" u="none" strike="noStrike" cap="none">
                <a:solidFill>
                  <a:srgbClr val="000000"/>
                </a:solidFill>
                <a:effectLst/>
                <a:latin typeface="Source Sans Pro" panose="020B0503030403020204" pitchFamily="34" charset="0"/>
                <a:ea typeface="Source Sans Pro" panose="020B0503030403020204" pitchFamily="34" charset="0"/>
                <a:cs typeface="Arial"/>
                <a:sym typeface="Arial"/>
              </a:rPr>
              <a:t>به دیواره‌های مثانه پذیرفته‌ترین آنها باشد (۲).</a:t>
            </a:r>
            <a:endParaRPr lang="en-US" sz="1100" b="0" i="0" u="none" strike="noStrike" cap="none">
              <a:solidFill>
                <a:srgbClr val="000000"/>
              </a:solidFill>
              <a:effectLst/>
              <a:latin typeface="Source Sans Pro" panose="020B0503030403020204" pitchFamily="34" charset="0"/>
              <a:ea typeface="Source Sans Pro" panose="020B0503030403020204" pitchFamily="34" charset="0"/>
              <a:cs typeface="Arial"/>
              <a:sym typeface="Arial"/>
            </a:endParaRPr>
          </a:p>
          <a:p>
            <a:pPr algn="r" rtl="1"/>
            <a:endParaRPr lang="en-US"/>
          </a:p>
        </p:txBody>
      </p:sp>
    </p:spTree>
    <p:extLst>
      <p:ext uri="{BB962C8B-B14F-4D97-AF65-F5344CB8AC3E}">
        <p14:creationId xmlns:p14="http://schemas.microsoft.com/office/powerpoint/2010/main" val="424388548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7984687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books like </a:t>
            </a:r>
            <a:r>
              <a:rPr lang="en-GB" i="1" dirty="0"/>
              <a:t>Where Good Ideas Come From</a:t>
            </a:r>
            <a:r>
              <a:rPr lang="en-GB" dirty="0"/>
              <a:t>, Steven Johnson explains that many great innovations don’t emerge in a sudden "aha" moment, but rather through a gradual process he calls the “slow hunch.”</a:t>
            </a:r>
            <a:br>
              <a:rPr lang="en-GB" dirty="0"/>
            </a:br>
            <a:r>
              <a:rPr lang="en-GB" dirty="0"/>
              <a:t>These hunches can linger in the background of a person’s mind for years, incomplete or unclear, until they eventually combine with other ideas or knowledge to spark a breakthrough.</a:t>
            </a:r>
          </a:p>
          <a:p>
            <a:r>
              <a:rPr lang="en-GB" dirty="0"/>
              <a:t>Johnson highlights that environments that encourage interaction—like conversations, note-taking, or collaboration—play a crucial role in nurturing and connecting these slow-building ideas.</a:t>
            </a:r>
            <a:br>
              <a:rPr lang="en-GB" dirty="0"/>
            </a:br>
            <a:r>
              <a:rPr lang="en-GB" dirty="0"/>
              <a:t>The slow hunch reminds us that innovation often grows over time, through patience, persistence, and connection—not just instant brilliance.</a:t>
            </a:r>
          </a:p>
          <a:p>
            <a:pPr marL="0" algn="l" defTabSz="914400" rtl="0" eaLnBrk="1" latinLnBrk="0" hangingPunct="1"/>
            <a:endParaRPr lang="en-AT" dirty="0"/>
          </a:p>
        </p:txBody>
      </p:sp>
      <p:sp>
        <p:nvSpPr>
          <p:cNvPr id="4" name="Slide Number Placeholder 3"/>
          <p:cNvSpPr>
            <a:spLocks noGrp="1"/>
          </p:cNvSpPr>
          <p:nvPr>
            <p:ph type="sldNum" sz="quarter" idx="5"/>
          </p:nvPr>
        </p:nvSpPr>
        <p:spPr/>
        <p:txBody>
          <a:bodyPr/>
          <a:lstStyle/>
          <a:p>
            <a:fld id="{4591B924-3BF4-49D6-99B3-A6BE029E2241}" type="slidenum">
              <a:rPr lang="en-US" smtClean="0"/>
              <a:t>7</a:t>
            </a:fld>
            <a:endParaRPr lang="en-US"/>
          </a:p>
        </p:txBody>
      </p:sp>
    </p:spTree>
    <p:extLst>
      <p:ext uri="{BB962C8B-B14F-4D97-AF65-F5344CB8AC3E}">
        <p14:creationId xmlns:p14="http://schemas.microsoft.com/office/powerpoint/2010/main" val="311801502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74700310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08370339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fontAlgn="base">
              <a:buFont typeface="+mj-lt"/>
              <a:buAutoNum type="arabicPeriod"/>
            </a:pPr>
            <a:r>
              <a:rPr lang="en-GB" b="1" i="1" dirty="0">
                <a:solidFill>
                  <a:srgbClr val="434856"/>
                </a:solidFill>
                <a:effectLst/>
                <a:latin typeface="Roboto" panose="02000000000000000000" pitchFamily="2" charset="0"/>
              </a:rPr>
              <a:t>Strong writing skills:</a:t>
            </a:r>
            <a:r>
              <a:rPr lang="en-GB" b="0" i="1" dirty="0">
                <a:solidFill>
                  <a:srgbClr val="434856"/>
                </a:solidFill>
                <a:effectLst/>
                <a:latin typeface="Roboto" panose="02000000000000000000" pitchFamily="2" charset="0"/>
              </a:rPr>
              <a:t> </a:t>
            </a:r>
            <a:r>
              <a:rPr lang="en-GB" b="0" i="0" dirty="0">
                <a:solidFill>
                  <a:srgbClr val="434856"/>
                </a:solidFill>
                <a:effectLst/>
                <a:latin typeface="Roboto" panose="02000000000000000000" pitchFamily="2" charset="0"/>
              </a:rPr>
              <a:t>A good grant writer should have excellent writing skills, with the ability to clearly and concisely convey information and persuade readers to support a particular project or initiative.</a:t>
            </a:r>
          </a:p>
          <a:p>
            <a:pPr algn="l" fontAlgn="base">
              <a:buFont typeface="+mj-lt"/>
              <a:buAutoNum type="arabicPeriod"/>
            </a:pPr>
            <a:r>
              <a:rPr lang="en-GB" b="1" i="1" dirty="0">
                <a:solidFill>
                  <a:srgbClr val="434856"/>
                </a:solidFill>
                <a:effectLst/>
                <a:latin typeface="Roboto" panose="02000000000000000000" pitchFamily="2" charset="0"/>
              </a:rPr>
              <a:t>Research and analytical skills:</a:t>
            </a:r>
            <a:r>
              <a:rPr lang="en-GB" b="0" i="1" dirty="0">
                <a:solidFill>
                  <a:srgbClr val="434856"/>
                </a:solidFill>
                <a:effectLst/>
                <a:latin typeface="Roboto" panose="02000000000000000000" pitchFamily="2" charset="0"/>
              </a:rPr>
              <a:t> </a:t>
            </a:r>
            <a:r>
              <a:rPr lang="en-GB" b="0" i="0" dirty="0">
                <a:solidFill>
                  <a:srgbClr val="434856"/>
                </a:solidFill>
                <a:effectLst/>
                <a:latin typeface="Roboto" panose="02000000000000000000" pitchFamily="2" charset="0"/>
              </a:rPr>
              <a:t>A good grant writer should have strong research and analytical skills, with the ability to identify potential funding sources and evaluate their alignment with the goals of the project or initiative.</a:t>
            </a:r>
          </a:p>
          <a:p>
            <a:pPr algn="l" fontAlgn="base">
              <a:buFont typeface="+mj-lt"/>
              <a:buAutoNum type="arabicPeriod"/>
            </a:pPr>
            <a:r>
              <a:rPr lang="en-GB" b="1" i="1" dirty="0">
                <a:solidFill>
                  <a:srgbClr val="434856"/>
                </a:solidFill>
                <a:effectLst/>
                <a:latin typeface="Roboto" panose="02000000000000000000" pitchFamily="2" charset="0"/>
              </a:rPr>
              <a:t>Knowledge of the grant application process:</a:t>
            </a:r>
            <a:r>
              <a:rPr lang="en-GB" b="0" i="0" dirty="0">
                <a:solidFill>
                  <a:srgbClr val="434856"/>
                </a:solidFill>
                <a:effectLst/>
                <a:latin typeface="Roboto" panose="02000000000000000000" pitchFamily="2" charset="0"/>
              </a:rPr>
              <a:t> A good grant writer should have a thorough understanding of the grant application process, including the requirements for different types of grants and the steps involved in submitting a grant proposal.</a:t>
            </a:r>
          </a:p>
          <a:p>
            <a:pPr algn="l" fontAlgn="base">
              <a:buFont typeface="+mj-lt"/>
              <a:buAutoNum type="arabicPeriod"/>
            </a:pPr>
            <a:r>
              <a:rPr lang="en-GB" b="1" i="1" dirty="0">
                <a:solidFill>
                  <a:srgbClr val="434856"/>
                </a:solidFill>
                <a:effectLst/>
                <a:latin typeface="Roboto" panose="02000000000000000000" pitchFamily="2" charset="0"/>
              </a:rPr>
              <a:t>Attention to detail:</a:t>
            </a:r>
            <a:r>
              <a:rPr lang="en-GB" b="0" i="1" dirty="0">
                <a:solidFill>
                  <a:srgbClr val="434856"/>
                </a:solidFill>
                <a:effectLst/>
                <a:latin typeface="Roboto" panose="02000000000000000000" pitchFamily="2" charset="0"/>
              </a:rPr>
              <a:t> </a:t>
            </a:r>
            <a:r>
              <a:rPr lang="en-GB" b="0" i="0" dirty="0">
                <a:solidFill>
                  <a:srgbClr val="434856"/>
                </a:solidFill>
                <a:effectLst/>
                <a:latin typeface="Roboto" panose="02000000000000000000" pitchFamily="2" charset="0"/>
              </a:rPr>
              <a:t>A good grant writer should be detail-oriented, with the ability to carefully review grant proposals to ensure that they are complete and accurate.</a:t>
            </a:r>
          </a:p>
          <a:p>
            <a:pPr algn="l" fontAlgn="base">
              <a:buFont typeface="+mj-lt"/>
              <a:buAutoNum type="arabicPeriod"/>
            </a:pPr>
            <a:r>
              <a:rPr lang="en-GB" b="1" i="1" dirty="0">
                <a:solidFill>
                  <a:srgbClr val="434856"/>
                </a:solidFill>
                <a:effectLst/>
                <a:latin typeface="Roboto" panose="02000000000000000000" pitchFamily="2" charset="0"/>
              </a:rPr>
              <a:t>Persistence and determination:</a:t>
            </a:r>
            <a:r>
              <a:rPr lang="en-GB" b="0" i="0" dirty="0">
                <a:solidFill>
                  <a:srgbClr val="434856"/>
                </a:solidFill>
                <a:effectLst/>
                <a:latin typeface="Roboto" panose="02000000000000000000" pitchFamily="2" charset="0"/>
              </a:rPr>
              <a:t> A good grant writer should be persistent and determined, with the ability to continue pursuing funding opportunities even in the face of rejection or </a:t>
            </a:r>
            <a:r>
              <a:rPr lang="en-GB" b="0" i="0">
                <a:solidFill>
                  <a:srgbClr val="434856"/>
                </a:solidFill>
                <a:effectLst/>
                <a:latin typeface="Roboto" panose="02000000000000000000" pitchFamily="2" charset="0"/>
              </a:rPr>
              <a:t>challenges.</a:t>
            </a:r>
          </a:p>
          <a:p>
            <a:pPr marL="457200" marR="0" indent="-317500" algn="l" defTabSz="914400" rtl="0" eaLnBrk="1" fontAlgn="base" latinLnBrk="0" hangingPunct="1">
              <a:lnSpc>
                <a:spcPct val="100000"/>
              </a:lnSpc>
              <a:spcBef>
                <a:spcPts val="0"/>
              </a:spcBef>
              <a:spcAft>
                <a:spcPts val="0"/>
              </a:spcAft>
              <a:buClr>
                <a:srgbClr val="000000"/>
              </a:buClr>
              <a:buSzPts val="1400"/>
              <a:buFont typeface="+mj-lt"/>
              <a:buAutoNum type="arabicPeriod"/>
              <a:tabLst/>
              <a:defRPr/>
            </a:pPr>
            <a:r>
              <a:rPr lang="en-GB" sz="1100" b="1" i="1">
                <a:solidFill>
                  <a:srgbClr val="434856"/>
                </a:solidFill>
                <a:effectLst/>
                <a:latin typeface="Source Sans Pro" panose="020B0503030403020204" pitchFamily="34" charset="0"/>
                <a:ea typeface="Source Sans Pro" panose="020B0503030403020204" pitchFamily="34" charset="0"/>
              </a:rPr>
              <a:t>Persistence and determinatio</a:t>
            </a:r>
            <a:endParaRPr lang="en-GB" b="0" i="0" dirty="0">
              <a:solidFill>
                <a:srgbClr val="434856"/>
              </a:solidFill>
              <a:effectLst/>
              <a:latin typeface="Roboto" panose="02000000000000000000" pitchFamily="2" charset="0"/>
            </a:endParaRPr>
          </a:p>
          <a:p>
            <a:endParaRPr lang="x-none" dirty="0"/>
          </a:p>
        </p:txBody>
      </p:sp>
    </p:spTree>
    <p:extLst>
      <p:ext uri="{BB962C8B-B14F-4D97-AF65-F5344CB8AC3E}">
        <p14:creationId xmlns:p14="http://schemas.microsoft.com/office/powerpoint/2010/main" val="35925489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b="0" i="0" dirty="0">
                <a:solidFill>
                  <a:srgbClr val="1F1F1F"/>
                </a:solidFill>
                <a:effectLst/>
                <a:latin typeface="Google Sans"/>
              </a:rPr>
              <a:t>Research Integrity means </a:t>
            </a:r>
            <a:r>
              <a:rPr lang="en-GB" b="0" i="0" dirty="0">
                <a:solidFill>
                  <a:srgbClr val="040C28"/>
                </a:solidFill>
                <a:effectLst/>
                <a:latin typeface="Google Sans"/>
              </a:rPr>
              <a:t>conducting research in such a way that allows others to have confidence and trust in the methods and the findings of the research</a:t>
            </a:r>
            <a:r>
              <a:rPr lang="en-GB" b="0" i="0" dirty="0">
                <a:solidFill>
                  <a:srgbClr val="1F1F1F"/>
                </a:solidFill>
                <a:effectLst/>
                <a:latin typeface="Google Sans"/>
              </a:rPr>
              <a:t>.</a:t>
            </a:r>
            <a:endParaRPr lang="x-none" dirty="0"/>
          </a:p>
        </p:txBody>
      </p:sp>
    </p:spTree>
    <p:extLst>
      <p:ext uri="{BB962C8B-B14F-4D97-AF65-F5344CB8AC3E}">
        <p14:creationId xmlns:p14="http://schemas.microsoft.com/office/powerpoint/2010/main" val="362956359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r" rtl="1"/>
            <a:r>
              <a:rPr lang="fa-IR" sz="1200" b="1" dirty="0">
                <a:latin typeface="B Roya" pitchFamily="2" charset="-78"/>
                <a:cs typeface="B Roya" pitchFamily="2" charset="-78"/>
              </a:rPr>
              <a:t>اعضای </a:t>
            </a:r>
            <a:r>
              <a:rPr lang="fa-IR" sz="1200" b="1" dirty="0" err="1">
                <a:latin typeface="B Roya" pitchFamily="2" charset="-78"/>
                <a:cs typeface="B Roya" pitchFamily="2" charset="-78"/>
              </a:rPr>
              <a:t>هیئت‌علمی</a:t>
            </a:r>
            <a:r>
              <a:rPr lang="fa-IR" sz="1200" b="1" dirty="0">
                <a:latin typeface="B Roya" pitchFamily="2" charset="-78"/>
                <a:cs typeface="B Roya" pitchFamily="2" charset="-78"/>
              </a:rPr>
              <a:t> بازنشسته؟</a:t>
            </a:r>
            <a:r>
              <a:rPr lang="fa-IR" sz="1200" dirty="0">
                <a:latin typeface="B Roya" pitchFamily="2" charset="-78"/>
                <a:cs typeface="B Roya" pitchFamily="2" charset="-78"/>
              </a:rPr>
              <a:t> </a:t>
            </a:r>
            <a:r>
              <a:rPr lang="fa-IR" sz="1200" i="1" dirty="0">
                <a:latin typeface="B Roya" pitchFamily="2" charset="-78"/>
                <a:cs typeface="B Roya" pitchFamily="2" charset="-78"/>
              </a:rPr>
              <a:t>(</a:t>
            </a:r>
            <a:r>
              <a:rPr lang="fa-IR" sz="1200" i="1" dirty="0" err="1">
                <a:latin typeface="B Roya" pitchFamily="2" charset="-78"/>
                <a:cs typeface="B Roya" pitchFamily="2" charset="-78"/>
              </a:rPr>
              <a:t>امکان‌پذیر</a:t>
            </a:r>
            <a:r>
              <a:rPr lang="fa-IR" sz="1200" i="1" dirty="0">
                <a:latin typeface="B Roya" pitchFamily="2" charset="-78"/>
                <a:cs typeface="B Roya" pitchFamily="2" charset="-78"/>
              </a:rPr>
              <a:t> است، اما بسته به </a:t>
            </a:r>
            <a:r>
              <a:rPr lang="fa-IR" sz="1200" i="1" dirty="0" err="1">
                <a:latin typeface="B Roya" pitchFamily="2" charset="-78"/>
                <a:cs typeface="B Roya" pitchFamily="2" charset="-78"/>
              </a:rPr>
              <a:t>سیاست‌های</a:t>
            </a:r>
            <a:r>
              <a:rPr lang="fa-IR" sz="1200" i="1" dirty="0">
                <a:latin typeface="B Roya" pitchFamily="2" charset="-78"/>
                <a:cs typeface="B Roya" pitchFamily="2" charset="-78"/>
              </a:rPr>
              <a:t> دانشگاه مربوطه دارد)</a:t>
            </a:r>
            <a:endParaRPr lang="fa-IR" sz="1200" dirty="0">
              <a:latin typeface="B Roya" pitchFamily="2" charset="-78"/>
              <a:cs typeface="B Roya" pitchFamily="2" charset="-78"/>
            </a:endParaRPr>
          </a:p>
          <a:p>
            <a:pPr algn="r" rtl="1"/>
            <a:r>
              <a:rPr lang="fa-IR" sz="1200" b="1" dirty="0">
                <a:latin typeface="B Roya" pitchFamily="2" charset="-78"/>
                <a:cs typeface="B Roya" pitchFamily="2" charset="-78"/>
              </a:rPr>
              <a:t>دانشجوی دکتری؟</a:t>
            </a:r>
            <a:r>
              <a:rPr lang="fa-IR" sz="1200" dirty="0">
                <a:latin typeface="B Roya" pitchFamily="2" charset="-78"/>
                <a:cs typeface="B Roya" pitchFamily="2" charset="-78"/>
              </a:rPr>
              <a:t> </a:t>
            </a:r>
            <a:r>
              <a:rPr lang="fa-IR" sz="1200" i="1" dirty="0">
                <a:latin typeface="B Roya" pitchFamily="2" charset="-78"/>
                <a:cs typeface="B Roya" pitchFamily="2" charset="-78"/>
              </a:rPr>
              <a:t>(معمولاً نه، مگر در شرایط خاص یا همراه با یک استاد راهنما </a:t>
            </a:r>
            <a:r>
              <a:rPr lang="fa-IR" sz="1200" i="1" dirty="0" err="1">
                <a:latin typeface="B Roya" pitchFamily="2" charset="-78"/>
                <a:cs typeface="B Roya" pitchFamily="2" charset="-78"/>
              </a:rPr>
              <a:t>به‌عنوان</a:t>
            </a:r>
            <a:r>
              <a:rPr lang="fa-IR" sz="1200" i="1" dirty="0">
                <a:latin typeface="B Roya" pitchFamily="2" charset="-78"/>
                <a:cs typeface="B Roya" pitchFamily="2" charset="-78"/>
              </a:rPr>
              <a:t> </a:t>
            </a:r>
            <a:r>
              <a:rPr lang="en-GB" sz="1200" i="1" dirty="0">
                <a:latin typeface="B Roya" pitchFamily="2" charset="-78"/>
                <a:cs typeface="B Roya" pitchFamily="2" charset="-78"/>
              </a:rPr>
              <a:t>PI </a:t>
            </a:r>
            <a:r>
              <a:rPr lang="fa-IR" sz="1200" i="1" dirty="0">
                <a:latin typeface="B Roya" pitchFamily="2" charset="-78"/>
                <a:cs typeface="B Roya" pitchFamily="2" charset="-78"/>
              </a:rPr>
              <a:t>رسمی)</a:t>
            </a:r>
            <a:endParaRPr lang="fa-IR" sz="1200" dirty="0">
              <a:latin typeface="B Roya" pitchFamily="2" charset="-78"/>
              <a:cs typeface="B Roya" pitchFamily="2" charset="-78"/>
            </a:endParaRPr>
          </a:p>
          <a:p>
            <a:pPr algn="r" rtl="1"/>
            <a:r>
              <a:rPr lang="fa-IR" sz="1200" b="1" dirty="0">
                <a:latin typeface="B Roya" pitchFamily="2" charset="-78"/>
                <a:cs typeface="B Roya" pitchFamily="2" charset="-78"/>
              </a:rPr>
              <a:t>دانشجوی کارشناسی؟</a:t>
            </a:r>
            <a:r>
              <a:rPr lang="fa-IR" sz="1200" dirty="0">
                <a:latin typeface="B Roya" pitchFamily="2" charset="-78"/>
                <a:cs typeface="B Roya" pitchFamily="2" charset="-78"/>
              </a:rPr>
              <a:t> </a:t>
            </a:r>
            <a:r>
              <a:rPr lang="fa-IR" sz="1200" i="1" dirty="0">
                <a:latin typeface="B Roya" pitchFamily="2" charset="-78"/>
                <a:cs typeface="B Roya" pitchFamily="2" charset="-78"/>
              </a:rPr>
              <a:t>(معمولاً خیر؛ به دلیل </a:t>
            </a:r>
            <a:r>
              <a:rPr lang="fa-IR" sz="1200" i="1" dirty="0" err="1">
                <a:latin typeface="B Roya" pitchFamily="2" charset="-78"/>
                <a:cs typeface="B Roya" pitchFamily="2" charset="-78"/>
              </a:rPr>
              <a:t>کم‌تجربگی</a:t>
            </a:r>
            <a:r>
              <a:rPr lang="fa-IR" sz="1200" i="1" dirty="0">
                <a:latin typeface="B Roya" pitchFamily="2" charset="-78"/>
                <a:cs typeface="B Roya" pitchFamily="2" charset="-78"/>
              </a:rPr>
              <a:t> و نداشتن صلاحیت رسمی برای مدیریت پروژه دارای بودجه)</a:t>
            </a:r>
            <a:endParaRPr lang="fa-IR" sz="1200" dirty="0">
              <a:latin typeface="B Roya" pitchFamily="2" charset="-78"/>
              <a:cs typeface="B Roya" pitchFamily="2" charset="-78"/>
            </a:endParaRPr>
          </a:p>
          <a:p>
            <a:pPr algn="r" rtl="1"/>
            <a:r>
              <a:rPr lang="fa-IR" sz="1200" b="1" dirty="0">
                <a:latin typeface="B Roya" pitchFamily="2" charset="-78"/>
                <a:cs typeface="B Roya" pitchFamily="2" charset="-78"/>
              </a:rPr>
              <a:t>توضیح:</a:t>
            </a:r>
            <a:r>
              <a:rPr lang="fa-IR" sz="1200" dirty="0">
                <a:latin typeface="B Roya" pitchFamily="2" charset="-78"/>
                <a:cs typeface="B Roya" pitchFamily="2" charset="-78"/>
              </a:rPr>
              <a:t> در اغلب </a:t>
            </a:r>
            <a:r>
              <a:rPr lang="fa-IR" sz="1200" dirty="0" err="1">
                <a:latin typeface="B Roya" pitchFamily="2" charset="-78"/>
                <a:cs typeface="B Roya" pitchFamily="2" charset="-78"/>
              </a:rPr>
              <a:t>دانشگاه‌ها</a:t>
            </a:r>
            <a:r>
              <a:rPr lang="fa-IR" sz="1200" dirty="0">
                <a:latin typeface="B Roya" pitchFamily="2" charset="-78"/>
                <a:cs typeface="B Roya" pitchFamily="2" charset="-78"/>
              </a:rPr>
              <a:t>، فقط اعضای </a:t>
            </a:r>
            <a:r>
              <a:rPr lang="fa-IR" sz="1200" dirty="0" err="1">
                <a:latin typeface="B Roya" pitchFamily="2" charset="-78"/>
                <a:cs typeface="B Roya" pitchFamily="2" charset="-78"/>
              </a:rPr>
              <a:t>هیئت‌علمی</a:t>
            </a:r>
            <a:r>
              <a:rPr lang="fa-IR" sz="1200" dirty="0">
                <a:latin typeface="B Roya" pitchFamily="2" charset="-78"/>
                <a:cs typeface="B Roya" pitchFamily="2" charset="-78"/>
              </a:rPr>
              <a:t> رسمی </a:t>
            </a:r>
            <a:r>
              <a:rPr lang="fa-IR" sz="1200" dirty="0" err="1">
                <a:latin typeface="B Roya" pitchFamily="2" charset="-78"/>
                <a:cs typeface="B Roya" pitchFamily="2" charset="-78"/>
              </a:rPr>
              <a:t>می‌توانند</a:t>
            </a:r>
            <a:r>
              <a:rPr lang="fa-IR" sz="1200" dirty="0">
                <a:latin typeface="B Roya" pitchFamily="2" charset="-78"/>
                <a:cs typeface="B Roya" pitchFamily="2" charset="-78"/>
              </a:rPr>
              <a:t> </a:t>
            </a:r>
            <a:r>
              <a:rPr lang="fa-IR" sz="1200" dirty="0" err="1">
                <a:latin typeface="B Roya" pitchFamily="2" charset="-78"/>
                <a:cs typeface="B Roya" pitchFamily="2" charset="-78"/>
              </a:rPr>
              <a:t>به‌عنوان</a:t>
            </a:r>
            <a:r>
              <a:rPr lang="fa-IR" sz="1200" dirty="0">
                <a:latin typeface="B Roya" pitchFamily="2" charset="-78"/>
                <a:cs typeface="B Roya" pitchFamily="2" charset="-78"/>
              </a:rPr>
              <a:t> </a:t>
            </a:r>
            <a:r>
              <a:rPr lang="en-GB" sz="1200" dirty="0">
                <a:latin typeface="B Roya" pitchFamily="2" charset="-78"/>
                <a:cs typeface="B Roya" pitchFamily="2" charset="-78"/>
              </a:rPr>
              <a:t>PI </a:t>
            </a:r>
            <a:r>
              <a:rPr lang="fa-IR" sz="1200" dirty="0">
                <a:latin typeface="B Roya" pitchFamily="2" charset="-78"/>
                <a:cs typeface="B Roya" pitchFamily="2" charset="-78"/>
              </a:rPr>
              <a:t>فعالیت کنند، زیرا مدیریت پروژه تحقیقاتی نیازمند تجربه، </a:t>
            </a:r>
            <a:r>
              <a:rPr lang="fa-IR" sz="1200" dirty="0" err="1">
                <a:latin typeface="B Roya" pitchFamily="2" charset="-78"/>
                <a:cs typeface="B Roya" pitchFamily="2" charset="-78"/>
              </a:rPr>
              <a:t>مسئولیت‌پذیری</a:t>
            </a:r>
            <a:r>
              <a:rPr lang="fa-IR" sz="1200" dirty="0">
                <a:latin typeface="B Roya" pitchFamily="2" charset="-78"/>
                <a:cs typeface="B Roya" pitchFamily="2" charset="-78"/>
              </a:rPr>
              <a:t> مالی و علمی، و تعهدات قانونی است.</a:t>
            </a:r>
          </a:p>
          <a:p>
            <a:pPr marL="0" algn="r" defTabSz="914400" rtl="1" eaLnBrk="1" latinLnBrk="0" hangingPunct="1"/>
            <a:endParaRPr lang="x-none" dirty="0"/>
          </a:p>
        </p:txBody>
      </p:sp>
    </p:spTree>
    <p:extLst>
      <p:ext uri="{BB962C8B-B14F-4D97-AF65-F5344CB8AC3E}">
        <p14:creationId xmlns:p14="http://schemas.microsoft.com/office/powerpoint/2010/main" val="277399344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sz="1100" dirty="0">
                <a:solidFill>
                  <a:srgbClr val="342F2E"/>
                </a:solidFill>
                <a:latin typeface="Source Sans Pro" panose="020B0503030403020204" pitchFamily="34" charset="0"/>
                <a:ea typeface="Source Sans Pro" panose="020B0503030403020204" pitchFamily="34" charset="0"/>
              </a:rPr>
              <a:t>ethical and compliant manner  </a:t>
            </a:r>
            <a:r>
              <a:rPr lang="fa-IR" sz="1100" dirty="0">
                <a:solidFill>
                  <a:srgbClr val="342F2E"/>
                </a:solidFill>
                <a:latin typeface="Source Sans Pro" panose="020B0503030403020204" pitchFamily="34" charset="0"/>
                <a:ea typeface="Source Sans Pro" panose="020B0503030403020204" pitchFamily="34" charset="0"/>
              </a:rPr>
              <a:t>به شیوه ای اخلاقی و سازگار</a:t>
            </a:r>
            <a:endParaRPr lang="x-none" dirty="0"/>
          </a:p>
        </p:txBody>
      </p:sp>
    </p:spTree>
    <p:extLst>
      <p:ext uri="{BB962C8B-B14F-4D97-AF65-F5344CB8AC3E}">
        <p14:creationId xmlns:p14="http://schemas.microsoft.com/office/powerpoint/2010/main" val="67195394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r" defTabSz="914400" rtl="1" eaLnBrk="1" latinLnBrk="0" hangingPunct="1"/>
            <a:endParaRPr lang="en-AT" dirty="0"/>
          </a:p>
        </p:txBody>
      </p:sp>
      <p:sp>
        <p:nvSpPr>
          <p:cNvPr id="4" name="Slide Number Placeholder 3"/>
          <p:cNvSpPr>
            <a:spLocks noGrp="1"/>
          </p:cNvSpPr>
          <p:nvPr>
            <p:ph type="sldNum" sz="quarter" idx="5"/>
          </p:nvPr>
        </p:nvSpPr>
        <p:spPr/>
        <p:txBody>
          <a:bodyPr/>
          <a:lstStyle/>
          <a:p>
            <a:fld id="{4591B924-3BF4-49D6-99B3-A6BE029E2241}" type="slidenum">
              <a:rPr lang="en-US" smtClean="0"/>
              <a:t>125</a:t>
            </a:fld>
            <a:endParaRPr lang="en-US"/>
          </a:p>
        </p:txBody>
      </p:sp>
    </p:spTree>
    <p:extLst>
      <p:ext uri="{BB962C8B-B14F-4D97-AF65-F5344CB8AC3E}">
        <p14:creationId xmlns:p14="http://schemas.microsoft.com/office/powerpoint/2010/main" val="29613854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317500" algn="r" rtl="1">
              <a:lnSpc>
                <a:spcPct val="100000"/>
              </a:lnSpc>
              <a:spcBef>
                <a:spcPts val="0"/>
              </a:spcBef>
              <a:spcAft>
                <a:spcPts val="0"/>
              </a:spcAft>
              <a:buClr>
                <a:srgbClr val="000000"/>
              </a:buClr>
              <a:buSzPts val="1400"/>
              <a:buFont typeface="Arial"/>
              <a:buChar char="●"/>
            </a:pPr>
            <a:r>
              <a:rPr lang="x-none" sz="1100" dirty="0">
                <a:latin typeface="B Roya" pitchFamily="2" charset="-78"/>
                <a:cs typeface="B Roya" pitchFamily="2" charset="-78"/>
              </a:rPr>
              <a:t>اختصارات می</a:t>
            </a:r>
            <a:r>
              <a:rPr lang="fa-IR" sz="1100" dirty="0">
                <a:latin typeface="B Roya" pitchFamily="2" charset="-78"/>
                <a:cs typeface="B Roya" pitchFamily="2" charset="-78"/>
              </a:rPr>
              <a:t>‌</a:t>
            </a:r>
            <a:r>
              <a:rPr lang="x-none" sz="1100" dirty="0">
                <a:latin typeface="B Roya" pitchFamily="2" charset="-78"/>
                <a:cs typeface="B Roya" pitchFamily="2" charset="-78"/>
              </a:rPr>
              <a:t>توانند به معنای چیزهای متفاوتی باشند، حتی در زمینه</a:t>
            </a:r>
            <a:r>
              <a:rPr lang="fa-IR" sz="1100" dirty="0">
                <a:latin typeface="B Roya" pitchFamily="2" charset="-78"/>
                <a:cs typeface="B Roya" pitchFamily="2" charset="-78"/>
              </a:rPr>
              <a:t>‌</a:t>
            </a:r>
            <a:r>
              <a:rPr lang="x-none" sz="1100" dirty="0">
                <a:latin typeface="B Roya" pitchFamily="2" charset="-78"/>
                <a:cs typeface="B Roya" pitchFamily="2" charset="-78"/>
              </a:rPr>
              <a:t>های مشابه.</a:t>
            </a:r>
            <a:endParaRPr lang="x-none" dirty="0"/>
          </a:p>
        </p:txBody>
      </p:sp>
    </p:spTree>
    <p:extLst>
      <p:ext uri="{BB962C8B-B14F-4D97-AF65-F5344CB8AC3E}">
        <p14:creationId xmlns:p14="http://schemas.microsoft.com/office/powerpoint/2010/main" val="273623339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fa-IR" dirty="0"/>
              <a:t>امکان سنجی و مقبولیت</a:t>
            </a:r>
            <a:endParaRPr lang="en-AT" dirty="0"/>
          </a:p>
        </p:txBody>
      </p:sp>
    </p:spTree>
    <p:extLst>
      <p:ext uri="{BB962C8B-B14F-4D97-AF65-F5344CB8AC3E}">
        <p14:creationId xmlns:p14="http://schemas.microsoft.com/office/powerpoint/2010/main" val="329743252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b="0" i="0" dirty="0">
                <a:solidFill>
                  <a:srgbClr val="374151"/>
                </a:solidFill>
                <a:effectLst/>
                <a:latin typeface="__Inter_36bd41"/>
              </a:rPr>
              <a:t>It appears that a systematic review of available evidence is not a strict requirement for a grant application to the National Institute of Health (NIH). However, it is essential to demonstrate a thorough understanding of the existing literature and evidence related to the proposed research project. The NIH emphasizes the importance of systematic reviews and meta-analyses in informing healthcare practice and policy decision-making. In fact, the NIH has a specific program focused on conducting systematic reviews and meta-analyses of complementary and integrative health interventions. The program aims to provide a research resource that will continue to build, grow, and maintain a database of clinical trials of complementary and integrative health interventions, which can be used to conduct systematic reviews to inform the public, practitioners, and policy makers. Therefore, while a systematic review may not be a requirement, it is likely that the NIH will view applications that demonstrate a thorough understanding of the existing evidence more </a:t>
            </a:r>
            <a:r>
              <a:rPr lang="en-GB" b="0" i="0" dirty="0" err="1">
                <a:solidFill>
                  <a:srgbClr val="374151"/>
                </a:solidFill>
                <a:effectLst/>
                <a:latin typeface="__Inter_36bd41"/>
              </a:rPr>
              <a:t>favorably</a:t>
            </a:r>
            <a:r>
              <a:rPr lang="en-GB" b="0" i="0" dirty="0">
                <a:solidFill>
                  <a:srgbClr val="374151"/>
                </a:solidFill>
                <a:effectLst/>
                <a:latin typeface="__Inter_36bd41"/>
              </a:rPr>
              <a:t>.</a:t>
            </a:r>
            <a:endParaRPr lang="en-GB" b="0" i="0" dirty="0">
              <a:solidFill>
                <a:srgbClr val="333333"/>
              </a:solidFill>
              <a:effectLst/>
              <a:latin typeface="Guardian TextSans Web"/>
            </a:endParaRPr>
          </a:p>
          <a:p>
            <a:r>
              <a:rPr lang="en-GB" b="0" i="0" dirty="0" err="1">
                <a:solidFill>
                  <a:srgbClr val="333333"/>
                </a:solidFill>
                <a:effectLst/>
                <a:latin typeface="Guardian TextSans Web"/>
              </a:rPr>
              <a:t>Nonsystematic</a:t>
            </a:r>
            <a:r>
              <a:rPr lang="en-GB" b="0" i="0" dirty="0">
                <a:solidFill>
                  <a:srgbClr val="333333"/>
                </a:solidFill>
                <a:effectLst/>
                <a:latin typeface="Guardian TextSans Web"/>
              </a:rPr>
              <a:t> reviews of the literature also often involve bias, with previous studies being selected to justify new research based on strategic considerations and preferences of the investigators, more often citing studies that have supportive, positive, and statistically significant findings vs those that have conflicting, negative, and nonsignificant findings.</a:t>
            </a:r>
            <a:r>
              <a:rPr lang="en-GB" b="0" i="0" u="none" strike="noStrike" baseline="30000" dirty="0">
                <a:solidFill>
                  <a:srgbClr val="9E1F63"/>
                </a:solidFill>
                <a:effectLst/>
                <a:latin typeface="Guardian TextSans Web"/>
                <a:hlinkClick r:id="rId3"/>
              </a:rPr>
              <a:t>9</a:t>
            </a:r>
            <a:r>
              <a:rPr lang="en-GB" b="0" i="0" baseline="30000" dirty="0">
                <a:solidFill>
                  <a:srgbClr val="333333"/>
                </a:solidFill>
                <a:effectLst/>
                <a:latin typeface="Guardian TextSans Web"/>
              </a:rPr>
              <a:t>-</a:t>
            </a:r>
            <a:r>
              <a:rPr lang="en-GB" b="0" i="0" u="none" strike="noStrike" baseline="30000" dirty="0">
                <a:solidFill>
                  <a:srgbClr val="9E1F63"/>
                </a:solidFill>
                <a:effectLst/>
                <a:latin typeface="Guardian TextSans Web"/>
                <a:hlinkClick r:id="rId3"/>
              </a:rPr>
              <a:t>11</a:t>
            </a:r>
            <a:endParaRPr lang="x-none" dirty="0"/>
          </a:p>
        </p:txBody>
      </p:sp>
    </p:spTree>
    <p:extLst>
      <p:ext uri="{BB962C8B-B14F-4D97-AF65-F5344CB8AC3E}">
        <p14:creationId xmlns:p14="http://schemas.microsoft.com/office/powerpoint/2010/main" val="25536112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b="1" dirty="0"/>
              <a:t>درباره 3</a:t>
            </a:r>
            <a:r>
              <a:rPr lang="en-GB" b="1" dirty="0"/>
              <a:t>M:</a:t>
            </a:r>
          </a:p>
          <a:p>
            <a:pPr algn="r" rtl="1">
              <a:buFont typeface="Arial" panose="020B0604020202020204" pitchFamily="34" charset="0"/>
              <a:buChar char="•"/>
            </a:pPr>
            <a:r>
              <a:rPr lang="fa-IR" b="1" dirty="0"/>
              <a:t>تأسیس:</a:t>
            </a:r>
            <a:r>
              <a:rPr lang="fa-IR" dirty="0"/>
              <a:t> سال ۱۹۰۲</a:t>
            </a:r>
          </a:p>
          <a:p>
            <a:pPr algn="r" rtl="1">
              <a:buFont typeface="Arial" panose="020B0604020202020204" pitchFamily="34" charset="0"/>
              <a:buChar char="•"/>
            </a:pPr>
            <a:r>
              <a:rPr lang="fa-IR" b="1" dirty="0"/>
              <a:t>دفتر مرکزی:</a:t>
            </a:r>
            <a:r>
              <a:rPr lang="fa-IR" dirty="0"/>
              <a:t> </a:t>
            </a:r>
            <a:r>
              <a:rPr lang="fa-IR" dirty="0" err="1"/>
              <a:t>مینیاپولیس</a:t>
            </a:r>
            <a:r>
              <a:rPr lang="fa-IR" dirty="0"/>
              <a:t>، ایالت </a:t>
            </a:r>
            <a:r>
              <a:rPr lang="fa-IR" dirty="0" err="1"/>
              <a:t>مینه‌سوتا</a:t>
            </a:r>
            <a:r>
              <a:rPr lang="fa-IR" dirty="0"/>
              <a:t>، آمریکا</a:t>
            </a:r>
          </a:p>
          <a:p>
            <a:pPr algn="r" rtl="1">
              <a:buFont typeface="Arial" panose="020B0604020202020204" pitchFamily="34" charset="0"/>
              <a:buChar char="•"/>
            </a:pPr>
            <a:r>
              <a:rPr lang="fa-IR" b="1" dirty="0"/>
              <a:t>زمینه فعالیت:</a:t>
            </a:r>
            <a:r>
              <a:rPr lang="fa-IR" dirty="0"/>
              <a:t> تولید محصولات متنوع از جمله </a:t>
            </a:r>
            <a:r>
              <a:rPr lang="fa-IR" dirty="0" err="1"/>
              <a:t>چسب‌ها</a:t>
            </a:r>
            <a:r>
              <a:rPr lang="fa-IR" dirty="0"/>
              <a:t>، نوارهای چسب، محصولات پزشکی و بهداشتی، تجهیزات ایمنی، محصولات الکترونیکی، مواد و محصولات صنعتی، محصولات مراقبت از پوست، و بسیاری دیگر.</a:t>
            </a:r>
          </a:p>
          <a:p>
            <a:pPr algn="r" rtl="1">
              <a:buFont typeface="Arial" panose="020B0604020202020204" pitchFamily="34" charset="0"/>
              <a:buChar char="•"/>
            </a:pPr>
            <a:r>
              <a:rPr lang="fa-IR" b="1" dirty="0"/>
              <a:t>محصولات مشهور:</a:t>
            </a:r>
            <a:r>
              <a:rPr lang="fa-IR" dirty="0"/>
              <a:t> نوار چسب (مانند </a:t>
            </a:r>
            <a:r>
              <a:rPr lang="en-GB" dirty="0"/>
              <a:t>Scotch Tape)، </a:t>
            </a:r>
            <a:r>
              <a:rPr lang="fa-IR" dirty="0" err="1"/>
              <a:t>ماسک‌های</a:t>
            </a:r>
            <a:r>
              <a:rPr lang="fa-IR" dirty="0"/>
              <a:t> تنفسی (مانند </a:t>
            </a:r>
            <a:r>
              <a:rPr lang="en-GB" dirty="0"/>
              <a:t>N95)، </a:t>
            </a:r>
            <a:r>
              <a:rPr lang="fa-IR" dirty="0" err="1"/>
              <a:t>چسب‌های</a:t>
            </a:r>
            <a:r>
              <a:rPr lang="fa-IR" dirty="0"/>
              <a:t> نواری، کاغذهای سنباده، و محصولات مرتبط با فناوری و سلامت.</a:t>
            </a:r>
          </a:p>
          <a:p>
            <a:pPr algn="r" rtl="1">
              <a:buFont typeface="Arial" panose="020B0604020202020204" pitchFamily="34" charset="0"/>
              <a:buChar char="•"/>
            </a:pPr>
            <a:r>
              <a:rPr lang="fa-IR" b="1" dirty="0"/>
              <a:t>نوآوری:</a:t>
            </a:r>
            <a:r>
              <a:rPr lang="fa-IR" dirty="0"/>
              <a:t> 3</a:t>
            </a:r>
            <a:r>
              <a:rPr lang="en-GB" dirty="0"/>
              <a:t>M </a:t>
            </a:r>
            <a:r>
              <a:rPr lang="fa-IR" dirty="0"/>
              <a:t>به دلیل نوآوری مستمر و ثبت تعداد بسیار زیادی اختراع در صنایع مختلف شناخته شده است.</a:t>
            </a:r>
          </a:p>
          <a:p>
            <a:pPr algn="r" rtl="1"/>
            <a:r>
              <a:rPr lang="fa-IR" dirty="0"/>
              <a:t>در کل، 3</a:t>
            </a:r>
            <a:r>
              <a:rPr lang="en-GB" dirty="0"/>
              <a:t>M </a:t>
            </a:r>
            <a:r>
              <a:rPr lang="fa-IR" dirty="0"/>
              <a:t>یکی از </a:t>
            </a:r>
            <a:r>
              <a:rPr lang="fa-IR" dirty="0" err="1"/>
              <a:t>بزرگ‌ترین</a:t>
            </a:r>
            <a:r>
              <a:rPr lang="fa-IR" dirty="0"/>
              <a:t> و </a:t>
            </a:r>
            <a:r>
              <a:rPr lang="fa-IR" dirty="0" err="1"/>
              <a:t>متنوع‌ترین</a:t>
            </a:r>
            <a:r>
              <a:rPr lang="fa-IR" dirty="0"/>
              <a:t> </a:t>
            </a:r>
            <a:r>
              <a:rPr lang="fa-IR" dirty="0" err="1"/>
              <a:t>شرکت‌های</a:t>
            </a:r>
            <a:r>
              <a:rPr lang="fa-IR" dirty="0"/>
              <a:t> تولیدی در جهان است که محصولات آن در صنایع مختلف از جمله بهداشت، </a:t>
            </a:r>
            <a:r>
              <a:rPr lang="fa-IR" dirty="0" err="1"/>
              <a:t>ساخت‌وساز</a:t>
            </a:r>
            <a:r>
              <a:rPr lang="fa-IR" dirty="0"/>
              <a:t>، </a:t>
            </a:r>
            <a:r>
              <a:rPr lang="fa-IR" dirty="0" err="1"/>
              <a:t>خودروسازی</a:t>
            </a:r>
            <a:r>
              <a:rPr lang="fa-IR" dirty="0"/>
              <a:t>، الکترونیک، و مصرفی کاربرد دارد.</a:t>
            </a:r>
          </a:p>
          <a:p>
            <a:pPr marL="0" algn="r" defTabSz="914400" rtl="1" eaLnBrk="1" latinLnBrk="0" hangingPunct="1"/>
            <a:endParaRPr lang="en-AT" dirty="0"/>
          </a:p>
        </p:txBody>
      </p:sp>
      <p:sp>
        <p:nvSpPr>
          <p:cNvPr id="4" name="Slide Number Placeholder 3"/>
          <p:cNvSpPr>
            <a:spLocks noGrp="1"/>
          </p:cNvSpPr>
          <p:nvPr>
            <p:ph type="sldNum" sz="quarter" idx="5"/>
          </p:nvPr>
        </p:nvSpPr>
        <p:spPr/>
        <p:txBody>
          <a:bodyPr/>
          <a:lstStyle/>
          <a:p>
            <a:fld id="{4591B924-3BF4-49D6-99B3-A6BE029E2241}" type="slidenum">
              <a:rPr lang="en-US" smtClean="0"/>
              <a:t>8</a:t>
            </a:fld>
            <a:endParaRPr lang="en-US"/>
          </a:p>
        </p:txBody>
      </p:sp>
    </p:spTree>
    <p:extLst>
      <p:ext uri="{BB962C8B-B14F-4D97-AF65-F5344CB8AC3E}">
        <p14:creationId xmlns:p14="http://schemas.microsoft.com/office/powerpoint/2010/main" val="7931518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91B924-3BF4-49D6-99B3-A6BE029E2241}" type="slidenum">
              <a:rPr lang="en-US" smtClean="0"/>
              <a:t>148</a:t>
            </a:fld>
            <a:endParaRPr lang="en-US"/>
          </a:p>
        </p:txBody>
      </p:sp>
    </p:spTree>
    <p:extLst>
      <p:ext uri="{BB962C8B-B14F-4D97-AF65-F5344CB8AC3E}">
        <p14:creationId xmlns:p14="http://schemas.microsoft.com/office/powerpoint/2010/main" val="14562108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3958EF76-5710-4087-B3A1-8EAAA2A39EF8}" type="slidenum">
              <a:rPr lang="en-US" smtClean="0"/>
              <a:t>152</a:t>
            </a:fld>
            <a:endParaRPr lang="en-US"/>
          </a:p>
        </p:txBody>
      </p:sp>
    </p:spTree>
    <p:extLst>
      <p:ext uri="{BB962C8B-B14F-4D97-AF65-F5344CB8AC3E}">
        <p14:creationId xmlns:p14="http://schemas.microsoft.com/office/powerpoint/2010/main" val="23044599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2. Liquid Networks</a:t>
            </a:r>
          </a:p>
          <a:p>
            <a:r>
              <a:rPr lang="en-GB" dirty="0"/>
              <a:t>Innovative ideas flourish in </a:t>
            </a:r>
            <a:r>
              <a:rPr lang="en-GB" b="1" dirty="0"/>
              <a:t>“liquid networks”</a:t>
            </a:r>
            <a:r>
              <a:rPr lang="en-GB" dirty="0"/>
              <a:t>—fluid, flexible environments where information and ideas can flow and recombine easily. These networks can be physical (like cities or coffeehouses) or digital (like the internet). In such systems, </a:t>
            </a:r>
            <a:r>
              <a:rPr lang="en-GB" b="1" dirty="0"/>
              <a:t>people with different backgrounds and knowledge interact</a:t>
            </a:r>
            <a:r>
              <a:rPr lang="en-GB" dirty="0"/>
              <a:t>, enabling ideas to merge, mutate, and evolve. This contrasts with isolated silos or rigid hierarchies where information is restricted.</a:t>
            </a:r>
          </a:p>
          <a:p>
            <a:pPr marL="0" algn="r" defTabSz="914400" rtl="1" eaLnBrk="1" latinLnBrk="0" hangingPunct="1"/>
            <a:endParaRPr lang="en-AT" dirty="0"/>
          </a:p>
        </p:txBody>
      </p:sp>
      <p:sp>
        <p:nvSpPr>
          <p:cNvPr id="4" name="Slide Number Placeholder 3"/>
          <p:cNvSpPr>
            <a:spLocks noGrp="1"/>
          </p:cNvSpPr>
          <p:nvPr>
            <p:ph type="sldNum" sz="quarter" idx="5"/>
          </p:nvPr>
        </p:nvSpPr>
        <p:spPr/>
        <p:txBody>
          <a:bodyPr/>
          <a:lstStyle/>
          <a:p>
            <a:fld id="{4591B924-3BF4-49D6-99B3-A6BE029E2241}" type="slidenum">
              <a:rPr lang="en-US" smtClean="0"/>
              <a:t>9</a:t>
            </a:fld>
            <a:endParaRPr lang="en-US"/>
          </a:p>
        </p:txBody>
      </p:sp>
    </p:spTree>
    <p:extLst>
      <p:ext uri="{BB962C8B-B14F-4D97-AF65-F5344CB8AC3E}">
        <p14:creationId xmlns:p14="http://schemas.microsoft.com/office/powerpoint/2010/main" val="33034285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defTabSz="914400" rtl="1" eaLnBrk="1" latinLnBrk="0" hangingPunct="1"/>
            <a:r>
              <a:rPr lang="en-GB" dirty="0"/>
              <a:t>Serendipity plays a vital role in innovation. </a:t>
            </a:r>
            <a:r>
              <a:rPr lang="en-GB" b="1" dirty="0"/>
              <a:t>Unexpected collisions between unrelated ideas often spark creativity.</a:t>
            </a:r>
            <a:r>
              <a:rPr lang="en-GB" dirty="0"/>
              <a:t> While you can’t force serendipity, you can </a:t>
            </a:r>
            <a:r>
              <a:rPr lang="en-GB" b="1" dirty="0"/>
              <a:t>design environments that increase the chances of accidental discovery</a:t>
            </a:r>
            <a:r>
              <a:rPr lang="en-GB" dirty="0"/>
              <a:t>—for example, open workspaces, cross-disciplinary teams, or time for unstructured exploration.</a:t>
            </a:r>
            <a:endParaRPr lang="en-AT" dirty="0"/>
          </a:p>
        </p:txBody>
      </p:sp>
      <p:sp>
        <p:nvSpPr>
          <p:cNvPr id="4" name="Slide Number Placeholder 3"/>
          <p:cNvSpPr>
            <a:spLocks noGrp="1"/>
          </p:cNvSpPr>
          <p:nvPr>
            <p:ph type="sldNum" sz="quarter" idx="5"/>
          </p:nvPr>
        </p:nvSpPr>
        <p:spPr/>
        <p:txBody>
          <a:bodyPr/>
          <a:lstStyle/>
          <a:p>
            <a:fld id="{4591B924-3BF4-49D6-99B3-A6BE029E2241}" type="slidenum">
              <a:rPr lang="en-US" smtClean="0"/>
              <a:t>11</a:t>
            </a:fld>
            <a:endParaRPr lang="en-US"/>
          </a:p>
        </p:txBody>
      </p:sp>
    </p:spTree>
    <p:extLst>
      <p:ext uri="{BB962C8B-B14F-4D97-AF65-F5344CB8AC3E}">
        <p14:creationId xmlns:p14="http://schemas.microsoft.com/office/powerpoint/2010/main" val="6021586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5. Error</a:t>
            </a:r>
          </a:p>
          <a:p>
            <a:r>
              <a:rPr lang="en-GB" dirty="0"/>
              <a:t>Error is not just a nuisance—it's often a critical part of the discovery process. Many innovations arise from mistakes or failures that lead to unexpected insights. Johnson argues that </a:t>
            </a:r>
            <a:r>
              <a:rPr lang="en-GB" b="1" dirty="0"/>
              <a:t>being open to failure and learning from it helps ideas evolve</a:t>
            </a:r>
            <a:r>
              <a:rPr lang="en-GB" dirty="0"/>
              <a:t>. Environments that tolerate trial and error tend to be more innovative.</a:t>
            </a:r>
          </a:p>
          <a:p>
            <a:pPr marL="0" algn="r" defTabSz="914400" rtl="1" eaLnBrk="1" latinLnBrk="0" hangingPunct="1"/>
            <a:endParaRPr lang="en-AT" dirty="0"/>
          </a:p>
        </p:txBody>
      </p:sp>
      <p:sp>
        <p:nvSpPr>
          <p:cNvPr id="4" name="Slide Number Placeholder 3"/>
          <p:cNvSpPr>
            <a:spLocks noGrp="1"/>
          </p:cNvSpPr>
          <p:nvPr>
            <p:ph type="sldNum" sz="quarter" idx="5"/>
          </p:nvPr>
        </p:nvSpPr>
        <p:spPr/>
        <p:txBody>
          <a:bodyPr/>
          <a:lstStyle/>
          <a:p>
            <a:fld id="{4591B924-3BF4-49D6-99B3-A6BE029E2241}" type="slidenum">
              <a:rPr lang="en-US" smtClean="0"/>
              <a:t>12</a:t>
            </a:fld>
            <a:endParaRPr lang="en-US"/>
          </a:p>
        </p:txBody>
      </p:sp>
    </p:spTree>
    <p:extLst>
      <p:ext uri="{BB962C8B-B14F-4D97-AF65-F5344CB8AC3E}">
        <p14:creationId xmlns:p14="http://schemas.microsoft.com/office/powerpoint/2010/main" val="9362862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5C153F6-5ECB-490F-8FEC-F9D584A71A6D}" type="datetimeFigureOut">
              <a:rPr lang="en-US" smtClean="0"/>
              <a:t>5/27/25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7F9192-2C57-4B37-9ACB-ED000750DA71}" type="slidenum">
              <a:rPr lang="en-US" smtClean="0"/>
              <a:t>‹#›</a:t>
            </a:fld>
            <a:endParaRPr lang="en-US"/>
          </a:p>
        </p:txBody>
      </p:sp>
    </p:spTree>
    <p:extLst>
      <p:ext uri="{BB962C8B-B14F-4D97-AF65-F5344CB8AC3E}">
        <p14:creationId xmlns:p14="http://schemas.microsoft.com/office/powerpoint/2010/main" val="37293383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3DA32AC-72C9-5BCB-2CD0-2C15543B3C79}"/>
              </a:ext>
            </a:extLst>
          </p:cNvPr>
          <p:cNvSpPr/>
          <p:nvPr userDrawn="1"/>
        </p:nvSpPr>
        <p:spPr>
          <a:xfrm>
            <a:off x="10147178" y="-11085"/>
            <a:ext cx="2044700" cy="6858000"/>
          </a:xfrm>
          <a:prstGeom prst="rect">
            <a:avLst/>
          </a:prstGeom>
          <a:solidFill>
            <a:srgbClr val="F894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a:p>
        </p:txBody>
      </p:sp>
      <p:sp>
        <p:nvSpPr>
          <p:cNvPr id="6" name="Oval 5">
            <a:extLst>
              <a:ext uri="{FF2B5EF4-FFF2-40B4-BE49-F238E27FC236}">
                <a16:creationId xmlns:a16="http://schemas.microsoft.com/office/drawing/2014/main" id="{63419839-D777-9764-A69E-722BD1B5BB2C}"/>
              </a:ext>
            </a:extLst>
          </p:cNvPr>
          <p:cNvSpPr/>
          <p:nvPr userDrawn="1"/>
        </p:nvSpPr>
        <p:spPr>
          <a:xfrm>
            <a:off x="8478467" y="1544637"/>
            <a:ext cx="3768725" cy="3768725"/>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a:p>
        </p:txBody>
      </p:sp>
      <p:sp>
        <p:nvSpPr>
          <p:cNvPr id="8" name="Oval 7">
            <a:extLst>
              <a:ext uri="{FF2B5EF4-FFF2-40B4-BE49-F238E27FC236}">
                <a16:creationId xmlns:a16="http://schemas.microsoft.com/office/drawing/2014/main" id="{683B49C3-8CF9-33DD-709A-EC64B861BCC0}"/>
              </a:ext>
            </a:extLst>
          </p:cNvPr>
          <p:cNvSpPr/>
          <p:nvPr userDrawn="1"/>
        </p:nvSpPr>
        <p:spPr>
          <a:xfrm>
            <a:off x="9835781" y="2901950"/>
            <a:ext cx="1054100" cy="10541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a:p>
        </p:txBody>
      </p:sp>
      <p:sp>
        <p:nvSpPr>
          <p:cNvPr id="9" name="Oval 8">
            <a:extLst>
              <a:ext uri="{FF2B5EF4-FFF2-40B4-BE49-F238E27FC236}">
                <a16:creationId xmlns:a16="http://schemas.microsoft.com/office/drawing/2014/main" id="{7795FF91-737B-25F4-718B-1E67A53BAC63}"/>
              </a:ext>
            </a:extLst>
          </p:cNvPr>
          <p:cNvSpPr/>
          <p:nvPr userDrawn="1"/>
        </p:nvSpPr>
        <p:spPr>
          <a:xfrm>
            <a:off x="9657980" y="2716074"/>
            <a:ext cx="1409701" cy="1409701"/>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6057B95C-F614-BD0B-1611-9CE11202FF5F}"/>
              </a:ext>
            </a:extLst>
          </p:cNvPr>
          <p:cNvSpPr/>
          <p:nvPr userDrawn="1"/>
        </p:nvSpPr>
        <p:spPr>
          <a:xfrm>
            <a:off x="11826088" y="857766"/>
            <a:ext cx="333373" cy="333373"/>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1B9E56E7-963B-C8AA-D120-13A0FB92FA06}"/>
              </a:ext>
            </a:extLst>
          </p:cNvPr>
          <p:cNvSpPr/>
          <p:nvPr userDrawn="1"/>
        </p:nvSpPr>
        <p:spPr>
          <a:xfrm>
            <a:off x="10806510" y="5093099"/>
            <a:ext cx="2396327" cy="2396327"/>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a:p>
        </p:txBody>
      </p:sp>
      <p:sp>
        <p:nvSpPr>
          <p:cNvPr id="12" name="Oval 11">
            <a:extLst>
              <a:ext uri="{FF2B5EF4-FFF2-40B4-BE49-F238E27FC236}">
                <a16:creationId xmlns:a16="http://schemas.microsoft.com/office/drawing/2014/main" id="{5ADFEA84-6580-DC76-F9B6-AB8E980BD751}"/>
              </a:ext>
            </a:extLst>
          </p:cNvPr>
          <p:cNvSpPr/>
          <p:nvPr userDrawn="1"/>
        </p:nvSpPr>
        <p:spPr>
          <a:xfrm>
            <a:off x="11622088" y="6291263"/>
            <a:ext cx="765173" cy="765173"/>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32C62BFE-518C-3ABA-A145-79E61F1CB58E}"/>
              </a:ext>
            </a:extLst>
          </p:cNvPr>
          <p:cNvSpPr>
            <a:spLocks noChangeAspect="1"/>
          </p:cNvSpPr>
          <p:nvPr userDrawn="1"/>
        </p:nvSpPr>
        <p:spPr>
          <a:xfrm>
            <a:off x="10198166" y="-219538"/>
            <a:ext cx="1152000" cy="11520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a:p>
        </p:txBody>
      </p:sp>
    </p:spTree>
    <p:extLst>
      <p:ext uri="{BB962C8B-B14F-4D97-AF65-F5344CB8AC3E}">
        <p14:creationId xmlns:p14="http://schemas.microsoft.com/office/powerpoint/2010/main" val="38140155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3DA32AC-72C9-5BCB-2CD0-2C15543B3C79}"/>
              </a:ext>
            </a:extLst>
          </p:cNvPr>
          <p:cNvSpPr/>
          <p:nvPr userDrawn="1"/>
        </p:nvSpPr>
        <p:spPr>
          <a:xfrm>
            <a:off x="10147178" y="-11085"/>
            <a:ext cx="2044700" cy="6858000"/>
          </a:xfrm>
          <a:prstGeom prst="rect">
            <a:avLst/>
          </a:prstGeom>
          <a:solidFill>
            <a:srgbClr val="F894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a:p>
        </p:txBody>
      </p:sp>
      <p:sp>
        <p:nvSpPr>
          <p:cNvPr id="6" name="Oval 5">
            <a:extLst>
              <a:ext uri="{FF2B5EF4-FFF2-40B4-BE49-F238E27FC236}">
                <a16:creationId xmlns:a16="http://schemas.microsoft.com/office/drawing/2014/main" id="{63419839-D777-9764-A69E-722BD1B5BB2C}"/>
              </a:ext>
            </a:extLst>
          </p:cNvPr>
          <p:cNvSpPr/>
          <p:nvPr userDrawn="1"/>
        </p:nvSpPr>
        <p:spPr>
          <a:xfrm>
            <a:off x="8478467" y="1544637"/>
            <a:ext cx="3768725" cy="3768725"/>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a:p>
        </p:txBody>
      </p:sp>
      <p:sp>
        <p:nvSpPr>
          <p:cNvPr id="8" name="Oval 7">
            <a:extLst>
              <a:ext uri="{FF2B5EF4-FFF2-40B4-BE49-F238E27FC236}">
                <a16:creationId xmlns:a16="http://schemas.microsoft.com/office/drawing/2014/main" id="{683B49C3-8CF9-33DD-709A-EC64B861BCC0}"/>
              </a:ext>
            </a:extLst>
          </p:cNvPr>
          <p:cNvSpPr/>
          <p:nvPr userDrawn="1"/>
        </p:nvSpPr>
        <p:spPr>
          <a:xfrm>
            <a:off x="9835781" y="2901950"/>
            <a:ext cx="1054100" cy="10541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a:p>
        </p:txBody>
      </p:sp>
      <p:sp>
        <p:nvSpPr>
          <p:cNvPr id="9" name="Oval 8">
            <a:extLst>
              <a:ext uri="{FF2B5EF4-FFF2-40B4-BE49-F238E27FC236}">
                <a16:creationId xmlns:a16="http://schemas.microsoft.com/office/drawing/2014/main" id="{7795FF91-737B-25F4-718B-1E67A53BAC63}"/>
              </a:ext>
            </a:extLst>
          </p:cNvPr>
          <p:cNvSpPr/>
          <p:nvPr userDrawn="1"/>
        </p:nvSpPr>
        <p:spPr>
          <a:xfrm>
            <a:off x="9657980" y="2716074"/>
            <a:ext cx="1409701" cy="1409701"/>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6057B95C-F614-BD0B-1611-9CE11202FF5F}"/>
              </a:ext>
            </a:extLst>
          </p:cNvPr>
          <p:cNvSpPr/>
          <p:nvPr userDrawn="1"/>
        </p:nvSpPr>
        <p:spPr>
          <a:xfrm>
            <a:off x="11826088" y="857766"/>
            <a:ext cx="333373" cy="333373"/>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1B9E56E7-963B-C8AA-D120-13A0FB92FA06}"/>
              </a:ext>
            </a:extLst>
          </p:cNvPr>
          <p:cNvSpPr/>
          <p:nvPr userDrawn="1"/>
        </p:nvSpPr>
        <p:spPr>
          <a:xfrm>
            <a:off x="10806510" y="5093099"/>
            <a:ext cx="2396327" cy="2396327"/>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a:p>
        </p:txBody>
      </p:sp>
      <p:sp>
        <p:nvSpPr>
          <p:cNvPr id="12" name="Oval 11">
            <a:extLst>
              <a:ext uri="{FF2B5EF4-FFF2-40B4-BE49-F238E27FC236}">
                <a16:creationId xmlns:a16="http://schemas.microsoft.com/office/drawing/2014/main" id="{5ADFEA84-6580-DC76-F9B6-AB8E980BD751}"/>
              </a:ext>
            </a:extLst>
          </p:cNvPr>
          <p:cNvSpPr/>
          <p:nvPr userDrawn="1"/>
        </p:nvSpPr>
        <p:spPr>
          <a:xfrm>
            <a:off x="11622088" y="6291263"/>
            <a:ext cx="765173" cy="765173"/>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32C62BFE-518C-3ABA-A145-79E61F1CB58E}"/>
              </a:ext>
            </a:extLst>
          </p:cNvPr>
          <p:cNvSpPr>
            <a:spLocks noChangeAspect="1"/>
          </p:cNvSpPr>
          <p:nvPr userDrawn="1"/>
        </p:nvSpPr>
        <p:spPr>
          <a:xfrm>
            <a:off x="10198166" y="-219538"/>
            <a:ext cx="1152000" cy="11520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a:p>
        </p:txBody>
      </p:sp>
      <p:sp>
        <p:nvSpPr>
          <p:cNvPr id="4" name="Snip Single Corner Rectangle 19">
            <a:extLst>
              <a:ext uri="{FF2B5EF4-FFF2-40B4-BE49-F238E27FC236}">
                <a16:creationId xmlns:a16="http://schemas.microsoft.com/office/drawing/2014/main" id="{860B43F9-C621-1E63-BB0A-533A1A5A2740}"/>
              </a:ext>
            </a:extLst>
          </p:cNvPr>
          <p:cNvSpPr/>
          <p:nvPr userDrawn="1"/>
        </p:nvSpPr>
        <p:spPr>
          <a:xfrm flipH="1">
            <a:off x="2174875" y="398715"/>
            <a:ext cx="7627138" cy="589025"/>
          </a:xfrm>
          <a:prstGeom prst="snip1Rect">
            <a:avLst>
              <a:gd name="adj" fmla="val 50000"/>
            </a:avLst>
          </a:prstGeom>
          <a:solidFill>
            <a:srgbClr val="F894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l" defTabSz="914400" rtl="0" eaLnBrk="1" latinLnBrk="0" hangingPunct="1"/>
            <a:endParaRPr lang="en-US" sz="2800" b="1" dirty="0">
              <a:latin typeface="B Roya" pitchFamily="2" charset="-78"/>
              <a:cs typeface="B Roya" pitchFamily="2" charset="-78"/>
            </a:endParaRPr>
          </a:p>
        </p:txBody>
      </p:sp>
    </p:spTree>
    <p:extLst>
      <p:ext uri="{BB962C8B-B14F-4D97-AF65-F5344CB8AC3E}">
        <p14:creationId xmlns:p14="http://schemas.microsoft.com/office/powerpoint/2010/main" val="13323797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5C153F6-5ECB-490F-8FEC-F9D584A71A6D}" type="datetimeFigureOut">
              <a:rPr lang="en-US" smtClean="0"/>
              <a:t>5/27/25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7F9192-2C57-4B37-9ACB-ED000750DA71}" type="slidenum">
              <a:rPr lang="en-US" smtClean="0"/>
              <a:t>‹#›</a:t>
            </a:fld>
            <a:endParaRPr lang="en-US"/>
          </a:p>
        </p:txBody>
      </p:sp>
    </p:spTree>
    <p:extLst>
      <p:ext uri="{BB962C8B-B14F-4D97-AF65-F5344CB8AC3E}">
        <p14:creationId xmlns:p14="http://schemas.microsoft.com/office/powerpoint/2010/main" val="41293417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5C153F6-5ECB-490F-8FEC-F9D584A71A6D}" type="datetimeFigureOut">
              <a:rPr lang="en-US" smtClean="0"/>
              <a:t>5/27/25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7F9192-2C57-4B37-9ACB-ED000750DA71}" type="slidenum">
              <a:rPr lang="en-US" smtClean="0"/>
              <a:t>‹#›</a:t>
            </a:fld>
            <a:endParaRPr lang="en-US"/>
          </a:p>
        </p:txBody>
      </p:sp>
    </p:spTree>
    <p:extLst>
      <p:ext uri="{BB962C8B-B14F-4D97-AF65-F5344CB8AC3E}">
        <p14:creationId xmlns:p14="http://schemas.microsoft.com/office/powerpoint/2010/main" val="31111311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5C153F6-5ECB-490F-8FEC-F9D584A71A6D}" type="datetimeFigureOut">
              <a:rPr lang="en-US" smtClean="0"/>
              <a:t>5/27/25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7F9192-2C57-4B37-9ACB-ED000750DA71}" type="slidenum">
              <a:rPr lang="en-US" smtClean="0"/>
              <a:t>‹#›</a:t>
            </a:fld>
            <a:endParaRPr lang="en-US"/>
          </a:p>
        </p:txBody>
      </p:sp>
    </p:spTree>
    <p:extLst>
      <p:ext uri="{BB962C8B-B14F-4D97-AF65-F5344CB8AC3E}">
        <p14:creationId xmlns:p14="http://schemas.microsoft.com/office/powerpoint/2010/main" val="14668718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5C153F6-5ECB-490F-8FEC-F9D584A71A6D}" type="datetimeFigureOut">
              <a:rPr lang="en-US" smtClean="0"/>
              <a:t>5/27/25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7F9192-2C57-4B37-9ACB-ED000750DA71}" type="slidenum">
              <a:rPr lang="en-US" smtClean="0"/>
              <a:t>‹#›</a:t>
            </a:fld>
            <a:endParaRPr lang="en-US"/>
          </a:p>
        </p:txBody>
      </p:sp>
    </p:spTree>
    <p:extLst>
      <p:ext uri="{BB962C8B-B14F-4D97-AF65-F5344CB8AC3E}">
        <p14:creationId xmlns:p14="http://schemas.microsoft.com/office/powerpoint/2010/main" val="23485104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Title Slide with Large Image v2">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14340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Slide Number Placeholder 2"/>
          <p:cNvSpPr>
            <a:spLocks noGrp="1"/>
          </p:cNvSpPr>
          <p:nvPr>
            <p:ph type="sldNum" idx="10"/>
          </p:nvPr>
        </p:nvSpPr>
        <p:spPr/>
        <p:txBody>
          <a:bodyPr/>
          <a:lstStyle/>
          <a:p>
            <a:pPr algn="r" defTabSz="914388"/>
            <a:fld id="{00000000-1234-1234-1234-123412341234}" type="slidenum">
              <a:rPr lang="en">
                <a:solidFill>
                  <a:prstClr val="black"/>
                </a:solidFill>
              </a:rPr>
              <a:pPr algn="r" defTabSz="914388"/>
              <a:t>‹#›</a:t>
            </a:fld>
            <a:endParaRPr lang="en">
              <a:solidFill>
                <a:prstClr val="black"/>
              </a:solidFill>
            </a:endParaRPr>
          </a:p>
        </p:txBody>
      </p:sp>
    </p:spTree>
    <p:extLst>
      <p:ext uri="{BB962C8B-B14F-4D97-AF65-F5344CB8AC3E}">
        <p14:creationId xmlns:p14="http://schemas.microsoft.com/office/powerpoint/2010/main" val="1635004632"/>
      </p:ext>
    </p:extLst>
  </p:cSld>
  <p:clrMapOvr>
    <a:masterClrMapping/>
  </p:clrMapOvr>
  <p:transition>
    <p:fade thruBlk="1"/>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8"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8"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1" y="758952"/>
            <a:ext cx="10058399" cy="3566160"/>
          </a:xfrm>
        </p:spPr>
        <p:txBody>
          <a:bodyPr anchor="b">
            <a:normAutofit/>
          </a:bodyPr>
          <a:lstStyle>
            <a:lvl1pPr algn="l">
              <a:lnSpc>
                <a:spcPct val="85000"/>
              </a:lnSpc>
              <a:defRPr sz="7999"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399" cy="1143000"/>
          </a:xfrm>
        </p:spPr>
        <p:txBody>
          <a:bodyPr lIns="91440" rIns="91440">
            <a:normAutofit/>
          </a:bodyPr>
          <a:lstStyle>
            <a:lvl1pPr marL="0" indent="0" algn="l">
              <a:buNone/>
              <a:defRPr sz="2400" cap="all" spc="200" baseline="0">
                <a:solidFill>
                  <a:schemeClr val="tx2"/>
                </a:solidFill>
                <a:latin typeface="+mj-lt"/>
              </a:defRPr>
            </a:lvl1pPr>
            <a:lvl2pPr marL="457191" indent="0" algn="ctr">
              <a:buNone/>
              <a:defRPr sz="2400"/>
            </a:lvl2pPr>
            <a:lvl3pPr marL="914382" indent="0" algn="ctr">
              <a:buNone/>
              <a:defRPr sz="2400"/>
            </a:lvl3pPr>
            <a:lvl4pPr marL="1371572" indent="0" algn="ctr">
              <a:buNone/>
              <a:defRPr sz="2000"/>
            </a:lvl4pPr>
            <a:lvl5pPr marL="1828763" indent="0" algn="ctr">
              <a:buNone/>
              <a:defRPr sz="2000"/>
            </a:lvl5pPr>
            <a:lvl6pPr marL="2285954" indent="0" algn="ctr">
              <a:buNone/>
              <a:defRPr sz="2000"/>
            </a:lvl6pPr>
            <a:lvl7pPr marL="2743145" indent="0" algn="ctr">
              <a:buNone/>
              <a:defRPr sz="2000"/>
            </a:lvl7pPr>
            <a:lvl8pPr marL="3200334" indent="0" algn="ctr">
              <a:buNone/>
              <a:defRPr sz="2000"/>
            </a:lvl8pPr>
            <a:lvl9pPr marL="3657525"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p>
        </p:txBody>
      </p:sp>
      <p:sp>
        <p:nvSpPr>
          <p:cNvPr id="6" name="Slide Number Placeholder 5"/>
          <p:cNvSpPr>
            <a:spLocks noGrp="1"/>
          </p:cNvSpPr>
          <p:nvPr>
            <p:ph type="sldNum" sz="quarter" idx="12"/>
          </p:nvPr>
        </p:nvSpPr>
        <p:spPr>
          <a:xfrm>
            <a:off x="9900461" y="6459788"/>
            <a:ext cx="1312025" cy="365125"/>
          </a:xfrm>
          <a:prstGeom prst="rect">
            <a:avLst/>
          </a:prstGeom>
        </p:spPr>
        <p:txBody>
          <a:bodyPr/>
          <a:lstStyle/>
          <a:p>
            <a:pPr defTabSz="914388"/>
            <a:fld id="{AAF6402D-44EF-47C8-9973-FA8A0D9B155C}" type="slidenum">
              <a:rPr lang="en-US">
                <a:solidFill>
                  <a:prstClr val="black"/>
                </a:solidFill>
              </a:rPr>
              <a:pPr defTabSz="914388"/>
              <a:t>‹#›</a:t>
            </a:fld>
            <a:endParaRPr lang="en-US">
              <a:solidFill>
                <a:prstClr val="black"/>
              </a:solidFill>
            </a:endParaRPr>
          </a:p>
        </p:txBody>
      </p:sp>
      <p:cxnSp>
        <p:nvCxnSpPr>
          <p:cNvPr id="9" name="Straight Connector 8"/>
          <p:cNvCxnSpPr/>
          <p:nvPr/>
        </p:nvCxnSpPr>
        <p:spPr>
          <a:xfrm>
            <a:off x="1207659"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4875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97281" y="286605"/>
            <a:ext cx="10058399" cy="1209687"/>
          </a:xfrm>
        </p:spPr>
        <p:txBody>
          <a:bodyPr>
            <a:normAutofit/>
          </a:bodyPr>
          <a:lstStyle>
            <a:lvl1pPr algn="ctr" rtl="1">
              <a:defRPr sz="4400">
                <a:solidFill>
                  <a:schemeClr val="tx1"/>
                </a:solidFill>
                <a:cs typeface="B Roya" panose="00000400000000000000" pitchFamily="2" charset="-78"/>
              </a:defRPr>
            </a:lvl1pPr>
          </a:lstStyle>
          <a:p>
            <a:r>
              <a:rPr lang="en-US" dirty="0"/>
              <a:t>Click to edit Master title style</a:t>
            </a:r>
          </a:p>
        </p:txBody>
      </p:sp>
      <p:sp>
        <p:nvSpPr>
          <p:cNvPr id="3" name="Content Placeholder 2"/>
          <p:cNvSpPr>
            <a:spLocks noGrp="1"/>
          </p:cNvSpPr>
          <p:nvPr>
            <p:ph idx="1"/>
          </p:nvPr>
        </p:nvSpPr>
        <p:spPr/>
        <p:txBody>
          <a:bodyPr/>
          <a:lstStyle>
            <a:lvl1pPr algn="l" rtl="1">
              <a:defRPr>
                <a:solidFill>
                  <a:schemeClr val="tx1"/>
                </a:solidFill>
                <a:cs typeface="B Roya" panose="00000400000000000000" pitchFamily="2" charset="-78"/>
              </a:defRPr>
            </a:lvl1pPr>
            <a:lvl2pPr algn="l" rtl="1">
              <a:defRPr>
                <a:solidFill>
                  <a:schemeClr val="tx1"/>
                </a:solidFill>
                <a:cs typeface="B Roya" panose="00000400000000000000" pitchFamily="2" charset="-78"/>
              </a:defRPr>
            </a:lvl2pPr>
            <a:lvl3pPr algn="l" rtl="1">
              <a:defRPr>
                <a:solidFill>
                  <a:schemeClr val="tx1"/>
                </a:solidFill>
                <a:cs typeface="B Roya" panose="00000400000000000000" pitchFamily="2" charset="-78"/>
              </a:defRPr>
            </a:lvl3pPr>
            <a:lvl4pPr algn="l" rtl="1">
              <a:defRPr>
                <a:solidFill>
                  <a:schemeClr val="tx1"/>
                </a:solidFill>
                <a:cs typeface="B Roya" panose="00000400000000000000" pitchFamily="2" charset="-78"/>
              </a:defRPr>
            </a:lvl4pPr>
            <a:lvl5pPr algn="l" rtl="1">
              <a:defRPr>
                <a:solidFill>
                  <a:schemeClr val="tx1"/>
                </a:solidFill>
                <a:cs typeface="B Roya" panose="00000400000000000000" pitchFamily="2" charset="-78"/>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1911927" y="18495"/>
            <a:ext cx="4349120" cy="365125"/>
          </a:xfrm>
          <a:prstGeom prst="rect">
            <a:avLst/>
          </a:prstGeom>
        </p:spPr>
        <p:txBody>
          <a:bodyPr/>
          <a:lstStyle>
            <a:lvl1pPr algn="l">
              <a:defRPr b="1">
                <a:solidFill>
                  <a:schemeClr val="bg1"/>
                </a:solidFill>
                <a:cs typeface="B Roya" panose="00000400000000000000" pitchFamily="2" charset="-78"/>
              </a:defRPr>
            </a:lvl1pPr>
          </a:lstStyle>
          <a:p>
            <a:pPr defTabSz="914388"/>
            <a:r>
              <a:rPr lang="fa-IR" dirty="0">
                <a:solidFill>
                  <a:prstClr val="white"/>
                </a:solidFill>
              </a:rPr>
              <a:t>دکتر بیتا مسگرپور</a:t>
            </a:r>
            <a:endParaRPr lang="en-US" dirty="0">
              <a:solidFill>
                <a:prstClr val="white"/>
              </a:solidFill>
            </a:endParaRPr>
          </a:p>
        </p:txBody>
      </p:sp>
      <p:sp>
        <p:nvSpPr>
          <p:cNvPr id="7" name="Slide Number Placeholder 6"/>
          <p:cNvSpPr>
            <a:spLocks noGrp="1"/>
          </p:cNvSpPr>
          <p:nvPr>
            <p:ph type="sldNum" sz="quarter" idx="12"/>
          </p:nvPr>
        </p:nvSpPr>
        <p:spPr>
          <a:xfrm>
            <a:off x="1" y="53684"/>
            <a:ext cx="651165" cy="294749"/>
          </a:xfrm>
          <a:prstGeom prst="rect">
            <a:avLst/>
          </a:prstGeom>
        </p:spPr>
        <p:txBody>
          <a:bodyPr/>
          <a:lstStyle>
            <a:lvl1pPr algn="r" rtl="1">
              <a:defRPr sz="1200">
                <a:solidFill>
                  <a:schemeClr val="bg1"/>
                </a:solidFill>
                <a:cs typeface="B Roya" panose="00000400000000000000" pitchFamily="2" charset="-78"/>
              </a:defRPr>
            </a:lvl1pPr>
          </a:lstStyle>
          <a:p>
            <a:pPr defTabSz="914388"/>
            <a:fld id="{AAF6402D-44EF-47C8-9973-FA8A0D9B155C}" type="slidenum">
              <a:rPr lang="en-US" smtClean="0">
                <a:solidFill>
                  <a:prstClr val="white"/>
                </a:solidFill>
              </a:rPr>
              <a:pPr defTabSz="914388"/>
              <a:t>‹#›</a:t>
            </a:fld>
            <a:endParaRPr lang="en-US" dirty="0">
              <a:solidFill>
                <a:prstClr val="white"/>
              </a:solidFill>
            </a:endParaRPr>
          </a:p>
        </p:txBody>
      </p:sp>
      <p:sp>
        <p:nvSpPr>
          <p:cNvPr id="8" name="Rectangle 7"/>
          <p:cNvSpPr/>
          <p:nvPr userDrawn="1"/>
        </p:nvSpPr>
        <p:spPr>
          <a:xfrm>
            <a:off x="6509115" y="5173"/>
            <a:ext cx="4811777" cy="370146"/>
          </a:xfrm>
          <a:prstGeom prst="rect">
            <a:avLst/>
          </a:prstGeom>
        </p:spPr>
        <p:txBody>
          <a:bodyPr wrap="square">
            <a:spAutoFit/>
          </a:bodyPr>
          <a:lstStyle/>
          <a:p>
            <a:pPr algn="r" defTabSz="914388" rtl="1"/>
            <a:r>
              <a:rPr lang="fa-IR" sz="1799" b="1">
                <a:solidFill>
                  <a:prstClr val="white"/>
                </a:solidFill>
                <a:latin typeface="B Roya" pitchFamily="2" charset="-78"/>
                <a:cs typeface="B Roya" pitchFamily="2" charset="-78"/>
              </a:rPr>
              <a:t>مدرسه جامع پاییزه مطالعات مروری نظام‌مند</a:t>
            </a:r>
            <a:endParaRPr lang="fa-IR" sz="1799" b="1" dirty="0">
              <a:solidFill>
                <a:prstClr val="white"/>
              </a:solidFill>
              <a:latin typeface="B Roya" pitchFamily="2" charset="-78"/>
              <a:cs typeface="B Roya" pitchFamily="2" charset="-78"/>
            </a:endParaRPr>
          </a:p>
        </p:txBody>
      </p:sp>
      <p:sp>
        <p:nvSpPr>
          <p:cNvPr id="11" name="Rectangle 10"/>
          <p:cNvSpPr/>
          <p:nvPr userDrawn="1"/>
        </p:nvSpPr>
        <p:spPr>
          <a:xfrm>
            <a:off x="507004" y="71434"/>
            <a:ext cx="835485" cy="276999"/>
          </a:xfrm>
          <a:prstGeom prst="rect">
            <a:avLst/>
          </a:prstGeom>
        </p:spPr>
        <p:txBody>
          <a:bodyPr wrap="none">
            <a:spAutoFit/>
          </a:bodyPr>
          <a:lstStyle/>
          <a:p>
            <a:pPr defTabSz="914388"/>
            <a:r>
              <a:rPr lang="fa-IR" sz="1200" dirty="0">
                <a:solidFill>
                  <a:prstClr val="white"/>
                </a:solidFill>
                <a:cs typeface="B Nazanin" panose="00000400000000000000" pitchFamily="2" charset="-78"/>
              </a:rPr>
              <a:t>اسلاید شماره </a:t>
            </a:r>
            <a:endParaRPr lang="en-US" sz="1200" dirty="0">
              <a:solidFill>
                <a:prstClr val="white"/>
              </a:solidFill>
              <a:cs typeface="B Nazanin" panose="00000400000000000000" pitchFamily="2" charset="-78"/>
            </a:endParaRPr>
          </a:p>
        </p:txBody>
      </p:sp>
      <p:pic>
        <p:nvPicPr>
          <p:cNvPr id="10" name="Picture 9"/>
          <p:cNvPicPr>
            <a:picLocks noChangeAspect="1"/>
          </p:cNvPicPr>
          <p:nvPr userDrawn="1"/>
        </p:nvPicPr>
        <p:blipFill>
          <a:blip r:embed="rId2"/>
          <a:stretch>
            <a:fillRect/>
          </a:stretch>
        </p:blipFill>
        <p:spPr>
          <a:xfrm>
            <a:off x="10846907" y="6398155"/>
            <a:ext cx="541572" cy="459845"/>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278873" y="6442932"/>
            <a:ext cx="1568034" cy="415068"/>
          </a:xfrm>
          <a:prstGeom prst="rect">
            <a:avLst/>
          </a:prstGeom>
        </p:spPr>
      </p:pic>
    </p:spTree>
    <p:extLst>
      <p:ext uri="{BB962C8B-B14F-4D97-AF65-F5344CB8AC3E}">
        <p14:creationId xmlns:p14="http://schemas.microsoft.com/office/powerpoint/2010/main" val="8946762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5C153F6-5ECB-490F-8FEC-F9D584A71A6D}" type="datetimeFigureOut">
              <a:rPr lang="en-US" smtClean="0"/>
              <a:t>5/27/25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7F9192-2C57-4B37-9ACB-ED000750DA71}" type="slidenum">
              <a:rPr lang="en-US" smtClean="0"/>
              <a:t>‹#›</a:t>
            </a:fld>
            <a:endParaRPr lang="en-US"/>
          </a:p>
        </p:txBody>
      </p:sp>
    </p:spTree>
    <p:extLst>
      <p:ext uri="{BB962C8B-B14F-4D97-AF65-F5344CB8AC3E}">
        <p14:creationId xmlns:p14="http://schemas.microsoft.com/office/powerpoint/2010/main" val="21739216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8"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8"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1" y="758952"/>
            <a:ext cx="10058399" cy="3566160"/>
          </a:xfrm>
        </p:spPr>
        <p:txBody>
          <a:bodyPr anchor="b" anchorCtr="0">
            <a:normAutofit/>
          </a:bodyPr>
          <a:lstStyle>
            <a:lvl1pPr>
              <a:lnSpc>
                <a:spcPct val="85000"/>
              </a:lnSpc>
              <a:defRPr sz="7999"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1" y="4453128"/>
            <a:ext cx="10058399" cy="1143000"/>
          </a:xfrm>
        </p:spPr>
        <p:txBody>
          <a:bodyPr lIns="91440" rIns="91440" anchor="t" anchorCtr="0">
            <a:normAutofit/>
          </a:bodyPr>
          <a:lstStyle>
            <a:lvl1pPr marL="0" indent="0">
              <a:buNone/>
              <a:defRPr sz="2400" cap="all" spc="200" baseline="0">
                <a:solidFill>
                  <a:schemeClr val="tx2"/>
                </a:solidFill>
                <a:latin typeface="+mj-lt"/>
              </a:defRPr>
            </a:lvl1pPr>
            <a:lvl2pPr marL="457191" indent="0">
              <a:buNone/>
              <a:defRPr sz="1799">
                <a:solidFill>
                  <a:schemeClr val="tx1">
                    <a:tint val="75000"/>
                  </a:schemeClr>
                </a:solidFill>
              </a:defRPr>
            </a:lvl2pPr>
            <a:lvl3pPr marL="914382" indent="0">
              <a:buNone/>
              <a:defRPr sz="1600">
                <a:solidFill>
                  <a:schemeClr val="tx1">
                    <a:tint val="75000"/>
                  </a:schemeClr>
                </a:solidFill>
              </a:defRPr>
            </a:lvl3pPr>
            <a:lvl4pPr marL="1371572" indent="0">
              <a:buNone/>
              <a:defRPr sz="1400">
                <a:solidFill>
                  <a:schemeClr val="tx1">
                    <a:tint val="75000"/>
                  </a:schemeClr>
                </a:solidFill>
              </a:defRPr>
            </a:lvl4pPr>
            <a:lvl5pPr marL="1828763" indent="0">
              <a:buNone/>
              <a:defRPr sz="1400">
                <a:solidFill>
                  <a:schemeClr val="tx1">
                    <a:tint val="75000"/>
                  </a:schemeClr>
                </a:solidFill>
              </a:defRPr>
            </a:lvl5pPr>
            <a:lvl6pPr marL="2285954" indent="0">
              <a:buNone/>
              <a:defRPr sz="1400">
                <a:solidFill>
                  <a:schemeClr val="tx1">
                    <a:tint val="75000"/>
                  </a:schemeClr>
                </a:solidFill>
              </a:defRPr>
            </a:lvl6pPr>
            <a:lvl7pPr marL="2743145" indent="0">
              <a:buNone/>
              <a:defRPr sz="1400">
                <a:solidFill>
                  <a:schemeClr val="tx1">
                    <a:tint val="75000"/>
                  </a:schemeClr>
                </a:solidFill>
              </a:defRPr>
            </a:lvl7pPr>
            <a:lvl8pPr marL="3200334" indent="0">
              <a:buNone/>
              <a:defRPr sz="1400">
                <a:solidFill>
                  <a:schemeClr val="tx1">
                    <a:tint val="75000"/>
                  </a:schemeClr>
                </a:solidFill>
              </a:defRPr>
            </a:lvl8pPr>
            <a:lvl9pPr marL="3657525"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endParaRPr lang="en-US"/>
          </a:p>
        </p:txBody>
      </p:sp>
      <p:sp>
        <p:nvSpPr>
          <p:cNvPr id="6" name="Slide Number Placeholder 5"/>
          <p:cNvSpPr>
            <a:spLocks noGrp="1"/>
          </p:cNvSpPr>
          <p:nvPr>
            <p:ph type="sldNum" sz="quarter" idx="12"/>
          </p:nvPr>
        </p:nvSpPr>
        <p:spPr>
          <a:xfrm>
            <a:off x="9900461" y="6459788"/>
            <a:ext cx="1312025" cy="365125"/>
          </a:xfrm>
          <a:prstGeom prst="rect">
            <a:avLst/>
          </a:prstGeom>
        </p:spPr>
        <p:txBody>
          <a:bodyPr/>
          <a:lstStyle/>
          <a:p>
            <a:pPr defTabSz="914388"/>
            <a:fld id="{AAF6402D-44EF-47C8-9973-FA8A0D9B155C}" type="slidenum">
              <a:rPr lang="en-US">
                <a:solidFill>
                  <a:prstClr val="black"/>
                </a:solidFill>
              </a:rPr>
              <a:pPr defTabSz="914388"/>
              <a:t>‹#›</a:t>
            </a:fld>
            <a:endParaRPr lang="en-US">
              <a:solidFill>
                <a:prstClr val="black"/>
              </a:solidFill>
            </a:endParaRPr>
          </a:p>
        </p:txBody>
      </p:sp>
      <p:cxnSp>
        <p:nvCxnSpPr>
          <p:cNvPr id="9" name="Straight Connector 8"/>
          <p:cNvCxnSpPr/>
          <p:nvPr/>
        </p:nvCxnSpPr>
        <p:spPr>
          <a:xfrm>
            <a:off x="1207659"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55214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1" y="286605"/>
            <a:ext cx="10058399"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1845734"/>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a:xfrm>
            <a:off x="1097281" y="6448750"/>
            <a:ext cx="703384" cy="365125"/>
          </a:xfrm>
          <a:prstGeom prst="rect">
            <a:avLst/>
          </a:prstGeom>
        </p:spPr>
        <p:txBody>
          <a:bodyPr/>
          <a:lstStyle>
            <a:lvl1pPr algn="r" rtl="1">
              <a:defRPr/>
            </a:lvl1pPr>
          </a:lstStyle>
          <a:p>
            <a:pPr defTabSz="914388"/>
            <a:fld id="{AAF6402D-44EF-47C8-9973-FA8A0D9B155C}" type="slidenum">
              <a:rPr lang="en-US" smtClean="0">
                <a:solidFill>
                  <a:prstClr val="black"/>
                </a:solidFill>
              </a:rPr>
              <a:pPr defTabSz="914388"/>
              <a:t>‹#›</a:t>
            </a:fld>
            <a:endParaRPr lang="en-US">
              <a:solidFill>
                <a:prstClr val="black"/>
              </a:solidFill>
            </a:endParaRPr>
          </a:p>
        </p:txBody>
      </p:sp>
    </p:spTree>
    <p:extLst>
      <p:ext uri="{BB962C8B-B14F-4D97-AF65-F5344CB8AC3E}">
        <p14:creationId xmlns:p14="http://schemas.microsoft.com/office/powerpoint/2010/main" val="1936800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1" y="286605"/>
            <a:ext cx="10058399"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3"/>
            <a:ext cx="4937760" cy="736282"/>
          </a:xfrm>
        </p:spPr>
        <p:txBody>
          <a:bodyPr lIns="91440" rIns="91440" anchor="ctr">
            <a:normAutofit/>
          </a:bodyPr>
          <a:lstStyle>
            <a:lvl1pPr marL="0" indent="0">
              <a:buNone/>
              <a:defRPr sz="2000" b="0" cap="all" baseline="0">
                <a:solidFill>
                  <a:schemeClr val="tx2"/>
                </a:solidFill>
              </a:defRPr>
            </a:lvl1pPr>
            <a:lvl2pPr marL="457191" indent="0">
              <a:buNone/>
              <a:defRPr sz="2000" b="1"/>
            </a:lvl2pPr>
            <a:lvl3pPr marL="914382" indent="0">
              <a:buNone/>
              <a:defRPr sz="1799" b="1"/>
            </a:lvl3pPr>
            <a:lvl4pPr marL="1371572" indent="0">
              <a:buNone/>
              <a:defRPr sz="1600" b="1"/>
            </a:lvl4pPr>
            <a:lvl5pPr marL="1828763" indent="0">
              <a:buNone/>
              <a:defRPr sz="1600" b="1"/>
            </a:lvl5pPr>
            <a:lvl6pPr marL="2285954" indent="0">
              <a:buNone/>
              <a:defRPr sz="1600" b="1"/>
            </a:lvl6pPr>
            <a:lvl7pPr marL="2743145" indent="0">
              <a:buNone/>
              <a:defRPr sz="1600" b="1"/>
            </a:lvl7pPr>
            <a:lvl8pPr marL="3200334" indent="0">
              <a:buNone/>
              <a:defRPr sz="1600" b="1"/>
            </a:lvl8pPr>
            <a:lvl9pPr marL="3657525" indent="0">
              <a:buNone/>
              <a:defRPr sz="1600" b="1"/>
            </a:lvl9pPr>
          </a:lstStyle>
          <a:p>
            <a:pPr lvl="0"/>
            <a:r>
              <a:rPr lang="en-US"/>
              <a:t>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3"/>
            <a:ext cx="4937760" cy="736282"/>
          </a:xfrm>
        </p:spPr>
        <p:txBody>
          <a:bodyPr lIns="91440" rIns="91440" anchor="ctr">
            <a:normAutofit/>
          </a:bodyPr>
          <a:lstStyle>
            <a:lvl1pPr marL="0" indent="0">
              <a:buNone/>
              <a:defRPr sz="2000" b="0" cap="all" baseline="0">
                <a:solidFill>
                  <a:schemeClr val="tx2"/>
                </a:solidFill>
              </a:defRPr>
            </a:lvl1pPr>
            <a:lvl2pPr marL="457191" indent="0">
              <a:buNone/>
              <a:defRPr sz="2000" b="1"/>
            </a:lvl2pPr>
            <a:lvl3pPr marL="914382" indent="0">
              <a:buNone/>
              <a:defRPr sz="1799" b="1"/>
            </a:lvl3pPr>
            <a:lvl4pPr marL="1371572" indent="0">
              <a:buNone/>
              <a:defRPr sz="1600" b="1"/>
            </a:lvl4pPr>
            <a:lvl5pPr marL="1828763" indent="0">
              <a:buNone/>
              <a:defRPr sz="1600" b="1"/>
            </a:lvl5pPr>
            <a:lvl6pPr marL="2285954" indent="0">
              <a:buNone/>
              <a:defRPr sz="1600" b="1"/>
            </a:lvl6pPr>
            <a:lvl7pPr marL="2743145" indent="0">
              <a:buNone/>
              <a:defRPr sz="1600" b="1"/>
            </a:lvl7pPr>
            <a:lvl8pPr marL="3200334" indent="0">
              <a:buNone/>
              <a:defRPr sz="1600" b="1"/>
            </a:lvl8pPr>
            <a:lvl9pPr marL="3657525" indent="0">
              <a:buNone/>
              <a:defRPr sz="1600" b="1"/>
            </a:lvl9pPr>
          </a:lstStyle>
          <a:p>
            <a:pPr lvl="0"/>
            <a:r>
              <a:rPr lang="en-US"/>
              <a:t>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a:defRPr/>
            </a:lvl1pPr>
          </a:lstStyle>
          <a:p>
            <a:endParaRPr lang="en-US" dirty="0"/>
          </a:p>
        </p:txBody>
      </p:sp>
      <p:sp>
        <p:nvSpPr>
          <p:cNvPr id="8" name="Footer Placeholder 7"/>
          <p:cNvSpPr>
            <a:spLocks noGrp="1"/>
          </p:cNvSpPr>
          <p:nvPr>
            <p:ph type="ftr" sz="quarter" idx="11"/>
          </p:nvPr>
        </p:nvSpPr>
        <p:spPr>
          <a:xfrm>
            <a:off x="3686187" y="6459788"/>
            <a:ext cx="4822804" cy="365125"/>
          </a:xfrm>
          <a:prstGeom prst="rect">
            <a:avLst/>
          </a:prstGeom>
        </p:spPr>
        <p:txBody>
          <a:bodyPr/>
          <a:lstStyle/>
          <a:p>
            <a:pPr defTabSz="914388"/>
            <a:r>
              <a:rPr lang="fa-IR">
                <a:solidFill>
                  <a:prstClr val="black"/>
                </a:solidFill>
              </a:rPr>
              <a:t>دکتر بیتا مسگرپور</a:t>
            </a:r>
            <a:endParaRPr lang="en-US" dirty="0">
              <a:solidFill>
                <a:prstClr val="black"/>
              </a:solidFill>
            </a:endParaRPr>
          </a:p>
        </p:txBody>
      </p:sp>
    </p:spTree>
    <p:extLst>
      <p:ext uri="{BB962C8B-B14F-4D97-AF65-F5344CB8AC3E}">
        <p14:creationId xmlns:p14="http://schemas.microsoft.com/office/powerpoint/2010/main" val="26234334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a:defRPr/>
            </a:lvl1pPr>
          </a:lstStyle>
          <a:p>
            <a:endParaRPr lang="en-US" dirty="0"/>
          </a:p>
        </p:txBody>
      </p:sp>
      <p:sp>
        <p:nvSpPr>
          <p:cNvPr id="4" name="Footer Placeholder 3"/>
          <p:cNvSpPr>
            <a:spLocks noGrp="1"/>
          </p:cNvSpPr>
          <p:nvPr>
            <p:ph type="ftr" sz="quarter" idx="11"/>
          </p:nvPr>
        </p:nvSpPr>
        <p:spPr>
          <a:xfrm>
            <a:off x="3686187" y="6459788"/>
            <a:ext cx="4822804" cy="365125"/>
          </a:xfrm>
          <a:prstGeom prst="rect">
            <a:avLst/>
          </a:prstGeom>
        </p:spPr>
        <p:txBody>
          <a:bodyPr/>
          <a:lstStyle/>
          <a:p>
            <a:pPr defTabSz="914388"/>
            <a:r>
              <a:rPr lang="fa-IR">
                <a:solidFill>
                  <a:prstClr val="black"/>
                </a:solidFill>
              </a:rPr>
              <a:t>دکتر بیتا مسگرپور</a:t>
            </a:r>
            <a:endParaRPr lang="en-US" dirty="0">
              <a:solidFill>
                <a:prstClr val="black"/>
              </a:solidFill>
            </a:endParaRPr>
          </a:p>
        </p:txBody>
      </p:sp>
      <p:sp>
        <p:nvSpPr>
          <p:cNvPr id="5" name="Slide Number Placeholder 4"/>
          <p:cNvSpPr>
            <a:spLocks noGrp="1"/>
          </p:cNvSpPr>
          <p:nvPr>
            <p:ph type="sldNum" sz="quarter" idx="12"/>
          </p:nvPr>
        </p:nvSpPr>
        <p:spPr>
          <a:xfrm>
            <a:off x="9900461" y="6459788"/>
            <a:ext cx="1312025" cy="365125"/>
          </a:xfrm>
          <a:prstGeom prst="rect">
            <a:avLst/>
          </a:prstGeom>
        </p:spPr>
        <p:txBody>
          <a:bodyPr/>
          <a:lstStyle/>
          <a:p>
            <a:pPr defTabSz="914388"/>
            <a:fld id="{AAF6402D-44EF-47C8-9973-FA8A0D9B155C}" type="slidenum">
              <a:rPr lang="en-US">
                <a:solidFill>
                  <a:prstClr val="black"/>
                </a:solidFill>
              </a:rPr>
              <a:pPr defTabSz="914388"/>
              <a:t>‹#›</a:t>
            </a:fld>
            <a:endParaRPr lang="en-US">
              <a:solidFill>
                <a:prstClr val="black"/>
              </a:solidFill>
            </a:endParaRPr>
          </a:p>
        </p:txBody>
      </p:sp>
    </p:spTree>
    <p:extLst>
      <p:ext uri="{BB962C8B-B14F-4D97-AF65-F5344CB8AC3E}">
        <p14:creationId xmlns:p14="http://schemas.microsoft.com/office/powerpoint/2010/main" val="18059547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8"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8"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endParaRPr lang="en-US"/>
          </a:p>
        </p:txBody>
      </p:sp>
      <p:sp>
        <p:nvSpPr>
          <p:cNvPr id="9" name="Slide Number Placeholder 8"/>
          <p:cNvSpPr>
            <a:spLocks noGrp="1"/>
          </p:cNvSpPr>
          <p:nvPr>
            <p:ph type="sldNum" sz="quarter" idx="12"/>
          </p:nvPr>
        </p:nvSpPr>
        <p:spPr>
          <a:xfrm>
            <a:off x="10589573" y="6446839"/>
            <a:ext cx="1312025" cy="365125"/>
          </a:xfrm>
          <a:prstGeom prst="rect">
            <a:avLst/>
          </a:prstGeom>
        </p:spPr>
        <p:txBody>
          <a:bodyPr/>
          <a:lstStyle>
            <a:lvl1pPr algn="r">
              <a:defRPr>
                <a:solidFill>
                  <a:schemeClr val="bg1"/>
                </a:solidFill>
              </a:defRPr>
            </a:lvl1pPr>
          </a:lstStyle>
          <a:p>
            <a:pPr defTabSz="914388"/>
            <a:fld id="{AAF6402D-44EF-47C8-9973-FA8A0D9B155C}" type="slidenum">
              <a:rPr lang="en-US" smtClean="0">
                <a:solidFill>
                  <a:prstClr val="white"/>
                </a:solidFill>
              </a:rPr>
              <a:pPr defTabSz="914388"/>
              <a:t>‹#›</a:t>
            </a:fld>
            <a:endParaRPr lang="en-US">
              <a:solidFill>
                <a:prstClr val="white"/>
              </a:solidFill>
            </a:endParaRPr>
          </a:p>
        </p:txBody>
      </p:sp>
    </p:spTree>
    <p:extLst>
      <p:ext uri="{BB962C8B-B14F-4D97-AF65-F5344CB8AC3E}">
        <p14:creationId xmlns:p14="http://schemas.microsoft.com/office/powerpoint/2010/main" val="13114907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9"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60"/>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191" indent="0">
              <a:buNone/>
              <a:defRPr sz="1200"/>
            </a:lvl2pPr>
            <a:lvl3pPr marL="914382" indent="0">
              <a:buNone/>
              <a:defRPr sz="1000"/>
            </a:lvl3pPr>
            <a:lvl4pPr marL="1371572" indent="0">
              <a:buNone/>
              <a:defRPr sz="900"/>
            </a:lvl4pPr>
            <a:lvl5pPr marL="1828763" indent="0">
              <a:buNone/>
              <a:defRPr sz="900"/>
            </a:lvl5pPr>
            <a:lvl6pPr marL="2285954" indent="0">
              <a:buNone/>
              <a:defRPr sz="900"/>
            </a:lvl6pPr>
            <a:lvl7pPr marL="2743145" indent="0">
              <a:buNone/>
              <a:defRPr sz="900"/>
            </a:lvl7pPr>
            <a:lvl8pPr marL="3200334" indent="0">
              <a:buNone/>
              <a:defRPr sz="900"/>
            </a:lvl8pPr>
            <a:lvl9pPr marL="3657525" indent="0">
              <a:buNone/>
              <a:defRPr sz="900"/>
            </a:lvl9pPr>
          </a:lstStyle>
          <a:p>
            <a:pPr lvl="0"/>
            <a:r>
              <a:rPr lang="en-US"/>
              <a:t>Edit Master text styles</a:t>
            </a:r>
          </a:p>
        </p:txBody>
      </p:sp>
      <p:sp>
        <p:nvSpPr>
          <p:cNvPr id="5" name="Date Placeholder 4"/>
          <p:cNvSpPr>
            <a:spLocks noGrp="1"/>
          </p:cNvSpPr>
          <p:nvPr>
            <p:ph type="dt" sz="half" idx="10"/>
          </p:nvPr>
        </p:nvSpPr>
        <p:spPr>
          <a:xfrm>
            <a:off x="465513" y="6459788"/>
            <a:ext cx="2618511" cy="365125"/>
          </a:xfrm>
        </p:spPr>
        <p:txBody>
          <a:bodyPr/>
          <a:lstStyle>
            <a:lvl1pPr algn="l">
              <a:defRPr/>
            </a:lvl1pPr>
          </a:lstStyle>
          <a:p>
            <a:endParaRPr lang="en-US"/>
          </a:p>
        </p:txBody>
      </p:sp>
      <p:sp>
        <p:nvSpPr>
          <p:cNvPr id="6" name="Footer Placeholder 5"/>
          <p:cNvSpPr>
            <a:spLocks noGrp="1"/>
          </p:cNvSpPr>
          <p:nvPr>
            <p:ph type="ftr" sz="quarter" idx="11"/>
          </p:nvPr>
        </p:nvSpPr>
        <p:spPr>
          <a:xfrm>
            <a:off x="4800601" y="6459788"/>
            <a:ext cx="4648200" cy="365125"/>
          </a:xfrm>
          <a:prstGeom prst="rect">
            <a:avLst/>
          </a:prstGeom>
        </p:spPr>
        <p:txBody>
          <a:bodyPr/>
          <a:lstStyle>
            <a:lvl1pPr algn="l">
              <a:defRPr>
                <a:solidFill>
                  <a:schemeClr val="tx2"/>
                </a:solidFill>
              </a:defRPr>
            </a:lvl1pPr>
          </a:lstStyle>
          <a:p>
            <a:pPr defTabSz="914388"/>
            <a:r>
              <a:rPr lang="fa-IR">
                <a:solidFill>
                  <a:srgbClr val="373545"/>
                </a:solidFill>
              </a:rPr>
              <a:t>دکتر بیتا مسگرپور</a:t>
            </a:r>
            <a:endParaRPr lang="en-US">
              <a:solidFill>
                <a:srgbClr val="373545"/>
              </a:solidFill>
            </a:endParaRPr>
          </a:p>
        </p:txBody>
      </p:sp>
      <p:sp>
        <p:nvSpPr>
          <p:cNvPr id="7" name="Slide Number Placeholder 6"/>
          <p:cNvSpPr>
            <a:spLocks noGrp="1"/>
          </p:cNvSpPr>
          <p:nvPr>
            <p:ph type="sldNum" sz="quarter" idx="12"/>
          </p:nvPr>
        </p:nvSpPr>
        <p:spPr>
          <a:xfrm>
            <a:off x="9900461" y="6459788"/>
            <a:ext cx="1312025" cy="365125"/>
          </a:xfrm>
          <a:prstGeom prst="rect">
            <a:avLst/>
          </a:prstGeom>
        </p:spPr>
        <p:txBody>
          <a:bodyPr/>
          <a:lstStyle>
            <a:lvl1pPr>
              <a:defRPr>
                <a:solidFill>
                  <a:schemeClr val="tx2"/>
                </a:solidFill>
              </a:defRPr>
            </a:lvl1pPr>
          </a:lstStyle>
          <a:p>
            <a:pPr defTabSz="914388"/>
            <a:fld id="{AAF6402D-44EF-47C8-9973-FA8A0D9B155C}" type="slidenum">
              <a:rPr lang="en-US" smtClean="0">
                <a:solidFill>
                  <a:srgbClr val="373545"/>
                </a:solidFill>
              </a:rPr>
              <a:pPr defTabSz="914388"/>
              <a:t>‹#›</a:t>
            </a:fld>
            <a:endParaRPr lang="en-US">
              <a:solidFill>
                <a:srgbClr val="373545"/>
              </a:solidFill>
            </a:endParaRPr>
          </a:p>
        </p:txBody>
      </p:sp>
    </p:spTree>
    <p:extLst>
      <p:ext uri="{BB962C8B-B14F-4D97-AF65-F5344CB8AC3E}">
        <p14:creationId xmlns:p14="http://schemas.microsoft.com/office/powerpoint/2010/main" val="21136335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2" y="4953001"/>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8"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1" y="5074921"/>
            <a:ext cx="10113645"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7" y="0"/>
            <a:ext cx="12191985" cy="4915076"/>
          </a:xfrm>
          <a:solidFill>
            <a:schemeClr val="bg2">
              <a:lumMod val="90000"/>
            </a:schemeClr>
          </a:solidFill>
        </p:spPr>
        <p:txBody>
          <a:bodyPr lIns="457200" tIns="457200" anchor="t"/>
          <a:lstStyle>
            <a:lvl1pPr marL="0" indent="0">
              <a:buNone/>
              <a:defRPr sz="3200"/>
            </a:lvl1pPr>
            <a:lvl2pPr marL="457191" indent="0">
              <a:buNone/>
              <a:defRPr sz="2800"/>
            </a:lvl2pPr>
            <a:lvl3pPr marL="914382" indent="0">
              <a:buNone/>
              <a:defRPr sz="2400"/>
            </a:lvl3pPr>
            <a:lvl4pPr marL="1371572" indent="0">
              <a:buNone/>
              <a:defRPr sz="2000"/>
            </a:lvl4pPr>
            <a:lvl5pPr marL="1828763" indent="0">
              <a:buNone/>
              <a:defRPr sz="2000"/>
            </a:lvl5pPr>
            <a:lvl6pPr marL="2285954" indent="0">
              <a:buNone/>
              <a:defRPr sz="2000"/>
            </a:lvl6pPr>
            <a:lvl7pPr marL="2743145" indent="0">
              <a:buNone/>
              <a:defRPr sz="2000"/>
            </a:lvl7pPr>
            <a:lvl8pPr marL="3200334" indent="0">
              <a:buNone/>
              <a:defRPr sz="2000"/>
            </a:lvl8pPr>
            <a:lvl9pPr marL="3657525"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1" y="5907024"/>
            <a:ext cx="10119360" cy="594360"/>
          </a:xfrm>
        </p:spPr>
        <p:txBody>
          <a:bodyPr lIns="91440" tIns="0" rIns="91440" bIns="0">
            <a:normAutofit/>
          </a:bodyPr>
          <a:lstStyle>
            <a:lvl1pPr marL="0" indent="0">
              <a:spcBef>
                <a:spcPts val="0"/>
              </a:spcBef>
              <a:spcAft>
                <a:spcPts val="599"/>
              </a:spcAft>
              <a:buNone/>
              <a:defRPr sz="1500">
                <a:solidFill>
                  <a:srgbClr val="FFFFFF"/>
                </a:solidFill>
              </a:defRPr>
            </a:lvl1pPr>
            <a:lvl2pPr marL="457191" indent="0">
              <a:buNone/>
              <a:defRPr sz="1200"/>
            </a:lvl2pPr>
            <a:lvl3pPr marL="914382" indent="0">
              <a:buNone/>
              <a:defRPr sz="1000"/>
            </a:lvl3pPr>
            <a:lvl4pPr marL="1371572" indent="0">
              <a:buNone/>
              <a:defRPr sz="900"/>
            </a:lvl4pPr>
            <a:lvl5pPr marL="1828763" indent="0">
              <a:buNone/>
              <a:defRPr sz="900"/>
            </a:lvl5pPr>
            <a:lvl6pPr marL="2285954" indent="0">
              <a:buNone/>
              <a:defRPr sz="900"/>
            </a:lvl6pPr>
            <a:lvl7pPr marL="2743145" indent="0">
              <a:buNone/>
              <a:defRPr sz="900"/>
            </a:lvl7pPr>
            <a:lvl8pPr marL="3200334" indent="0">
              <a:buNone/>
              <a:defRPr sz="900"/>
            </a:lvl8pPr>
            <a:lvl9pPr marL="3657525"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endParaRPr lang="en-US"/>
          </a:p>
        </p:txBody>
      </p:sp>
      <p:sp>
        <p:nvSpPr>
          <p:cNvPr id="7" name="Slide Number Placeholder 6"/>
          <p:cNvSpPr>
            <a:spLocks noGrp="1"/>
          </p:cNvSpPr>
          <p:nvPr>
            <p:ph type="sldNum" sz="quarter" idx="12"/>
          </p:nvPr>
        </p:nvSpPr>
        <p:spPr>
          <a:xfrm>
            <a:off x="9900461" y="6459788"/>
            <a:ext cx="1312025" cy="365125"/>
          </a:xfrm>
          <a:prstGeom prst="rect">
            <a:avLst/>
          </a:prstGeom>
        </p:spPr>
        <p:txBody>
          <a:bodyPr/>
          <a:lstStyle/>
          <a:p>
            <a:pPr defTabSz="914388"/>
            <a:fld id="{AAF6402D-44EF-47C8-9973-FA8A0D9B155C}" type="slidenum">
              <a:rPr lang="en-US">
                <a:solidFill>
                  <a:prstClr val="black"/>
                </a:solidFill>
              </a:rPr>
              <a:pPr defTabSz="914388"/>
              <a:t>‹#›</a:t>
            </a:fld>
            <a:endParaRPr lang="en-US">
              <a:solidFill>
                <a:prstClr val="black"/>
              </a:solidFill>
            </a:endParaRPr>
          </a:p>
        </p:txBody>
      </p:sp>
    </p:spTree>
    <p:extLst>
      <p:ext uri="{BB962C8B-B14F-4D97-AF65-F5344CB8AC3E}">
        <p14:creationId xmlns:p14="http://schemas.microsoft.com/office/powerpoint/2010/main" val="13296498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endParaRPr lang="en-US" dirty="0"/>
          </a:p>
        </p:txBody>
      </p:sp>
    </p:spTree>
    <p:extLst>
      <p:ext uri="{BB962C8B-B14F-4D97-AF65-F5344CB8AC3E}">
        <p14:creationId xmlns:p14="http://schemas.microsoft.com/office/powerpoint/2010/main" val="25277955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8"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8"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1"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412302"/>
            <a:ext cx="7734300" cy="5759898"/>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6" name="Slide Number Placeholder 5"/>
          <p:cNvSpPr>
            <a:spLocks noGrp="1"/>
          </p:cNvSpPr>
          <p:nvPr>
            <p:ph type="sldNum" sz="quarter" idx="12"/>
          </p:nvPr>
        </p:nvSpPr>
        <p:spPr>
          <a:xfrm>
            <a:off x="9900461" y="6459788"/>
            <a:ext cx="1312025" cy="365125"/>
          </a:xfrm>
          <a:prstGeom prst="rect">
            <a:avLst/>
          </a:prstGeom>
        </p:spPr>
        <p:txBody>
          <a:bodyPr/>
          <a:lstStyle/>
          <a:p>
            <a:pPr defTabSz="914388"/>
            <a:fld id="{AAF6402D-44EF-47C8-9973-FA8A0D9B155C}" type="slidenum">
              <a:rPr lang="en-US">
                <a:solidFill>
                  <a:prstClr val="black"/>
                </a:solidFill>
              </a:rPr>
              <a:pPr defTabSz="914388"/>
              <a:t>‹#›</a:t>
            </a:fld>
            <a:endParaRPr lang="en-US">
              <a:solidFill>
                <a:prstClr val="black"/>
              </a:solidFill>
            </a:endParaRPr>
          </a:p>
        </p:txBody>
      </p:sp>
    </p:spTree>
    <p:extLst>
      <p:ext uri="{BB962C8B-B14F-4D97-AF65-F5344CB8AC3E}">
        <p14:creationId xmlns:p14="http://schemas.microsoft.com/office/powerpoint/2010/main" val="20098729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Title Slide with Large Image">
    <p:spTree>
      <p:nvGrpSpPr>
        <p:cNvPr id="1" name=""/>
        <p:cNvGrpSpPr/>
        <p:nvPr/>
      </p:nvGrpSpPr>
      <p:grpSpPr>
        <a:xfrm>
          <a:off x="0" y="0"/>
          <a:ext cx="0" cy="0"/>
          <a:chOff x="0" y="0"/>
          <a:chExt cx="0" cy="0"/>
        </a:xfrm>
      </p:grpSpPr>
      <p:sp>
        <p:nvSpPr>
          <p:cNvPr id="7" name="Picture Placeholder 6"/>
          <p:cNvSpPr>
            <a:spLocks noGrp="1"/>
          </p:cNvSpPr>
          <p:nvPr>
            <p:ph type="pic" sz="quarter" idx="10" hasCustomPrompt="1"/>
          </p:nvPr>
        </p:nvSpPr>
        <p:spPr>
          <a:xfrm>
            <a:off x="1" y="2502000"/>
            <a:ext cx="12192000" cy="4356000"/>
          </a:xfrm>
          <a:solidFill>
            <a:schemeClr val="accent5"/>
          </a:solidFill>
        </p:spPr>
        <p:txBody>
          <a:bodyPr lIns="432000" tIns="108000"/>
          <a:lstStyle>
            <a:lvl1pPr marL="0" indent="0">
              <a:defRPr>
                <a:solidFill>
                  <a:schemeClr val="bg1"/>
                </a:solidFill>
                <a:latin typeface="+mn-lt"/>
              </a:defRPr>
            </a:lvl1pPr>
          </a:lstStyle>
          <a:p>
            <a:r>
              <a:rPr lang="en-GB" dirty="0"/>
              <a:t>Insert image here</a:t>
            </a:r>
          </a:p>
        </p:txBody>
      </p:sp>
      <p:sp>
        <p:nvSpPr>
          <p:cNvPr id="2" name="Title 1"/>
          <p:cNvSpPr>
            <a:spLocks noGrp="1"/>
          </p:cNvSpPr>
          <p:nvPr>
            <p:ph type="ctrTitle"/>
          </p:nvPr>
        </p:nvSpPr>
        <p:spPr>
          <a:xfrm>
            <a:off x="586318" y="1295227"/>
            <a:ext cx="5952000" cy="1080775"/>
          </a:xfrm>
        </p:spPr>
        <p:txBody>
          <a:bodyPr/>
          <a:lstStyle>
            <a:lvl1pPr algn="l">
              <a:lnSpc>
                <a:spcPts val="3800"/>
              </a:lnSpc>
              <a:defRPr/>
            </a:lvl1pPr>
          </a:lstStyle>
          <a:p>
            <a:r>
              <a:rPr lang="en-GB"/>
              <a:t>Click to edit Master title style</a:t>
            </a:r>
          </a:p>
        </p:txBody>
      </p:sp>
      <p:sp>
        <p:nvSpPr>
          <p:cNvPr id="3" name="Subtitle 2"/>
          <p:cNvSpPr>
            <a:spLocks noGrp="1"/>
          </p:cNvSpPr>
          <p:nvPr>
            <p:ph type="subTitle" idx="1"/>
          </p:nvPr>
        </p:nvSpPr>
        <p:spPr>
          <a:xfrm>
            <a:off x="7238401" y="1409401"/>
            <a:ext cx="4435200" cy="822600"/>
          </a:xfrm>
        </p:spPr>
        <p:txBody>
          <a:bodyPr/>
          <a:lstStyle>
            <a:lvl1pPr marL="0" indent="0" algn="l">
              <a:lnSpc>
                <a:spcPts val="1900"/>
              </a:lnSpc>
              <a:spcBef>
                <a:spcPts val="0"/>
              </a:spcBef>
              <a:buNone/>
              <a:defRPr sz="1799" b="1">
                <a:solidFill>
                  <a:schemeClr val="tx2"/>
                </a:solidFill>
                <a:latin typeface="+mj-lt"/>
              </a:defRPr>
            </a:lvl1pPr>
            <a:lvl2pPr marL="3174" indent="0" algn="l">
              <a:lnSpc>
                <a:spcPts val="1900"/>
              </a:lnSpc>
              <a:spcBef>
                <a:spcPts val="0"/>
              </a:spcBef>
              <a:buNone/>
              <a:defRPr sz="1799">
                <a:solidFill>
                  <a:schemeClr val="tx2"/>
                </a:solidFill>
                <a:latin typeface="+mj-lt"/>
              </a:defRPr>
            </a:lvl2pPr>
            <a:lvl3pPr marL="914382" indent="0" algn="ctr">
              <a:buNone/>
              <a:defRPr>
                <a:solidFill>
                  <a:schemeClr val="tx1">
                    <a:tint val="75000"/>
                  </a:schemeClr>
                </a:solidFill>
              </a:defRPr>
            </a:lvl3pPr>
            <a:lvl4pPr marL="1371572" indent="0" algn="ctr">
              <a:buNone/>
              <a:defRPr>
                <a:solidFill>
                  <a:schemeClr val="tx1">
                    <a:tint val="75000"/>
                  </a:schemeClr>
                </a:solidFill>
              </a:defRPr>
            </a:lvl4pPr>
            <a:lvl5pPr marL="1828763" indent="0" algn="ctr">
              <a:buNone/>
              <a:defRPr>
                <a:solidFill>
                  <a:schemeClr val="tx1">
                    <a:tint val="75000"/>
                  </a:schemeClr>
                </a:solidFill>
              </a:defRPr>
            </a:lvl5pPr>
            <a:lvl6pPr marL="2285954" indent="0" algn="ctr">
              <a:buNone/>
              <a:defRPr>
                <a:solidFill>
                  <a:schemeClr val="tx1">
                    <a:tint val="75000"/>
                  </a:schemeClr>
                </a:solidFill>
              </a:defRPr>
            </a:lvl6pPr>
            <a:lvl7pPr marL="2743145" indent="0" algn="ctr">
              <a:buNone/>
              <a:defRPr>
                <a:solidFill>
                  <a:schemeClr val="tx1">
                    <a:tint val="75000"/>
                  </a:schemeClr>
                </a:solidFill>
              </a:defRPr>
            </a:lvl7pPr>
            <a:lvl8pPr marL="3200334" indent="0" algn="ctr">
              <a:buNone/>
              <a:defRPr>
                <a:solidFill>
                  <a:schemeClr val="tx1">
                    <a:tint val="75000"/>
                  </a:schemeClr>
                </a:solidFill>
              </a:defRPr>
            </a:lvl8pPr>
            <a:lvl9pPr marL="3657525" indent="0" algn="ctr">
              <a:buNone/>
              <a:defRPr>
                <a:solidFill>
                  <a:schemeClr val="tx1">
                    <a:tint val="75000"/>
                  </a:schemeClr>
                </a:solidFill>
              </a:defRPr>
            </a:lvl9pPr>
          </a:lstStyle>
          <a:p>
            <a:r>
              <a:rPr lang="en-GB"/>
              <a:t>Click to edit Master subtitle style</a:t>
            </a:r>
            <a:endParaRPr lang="en-GB" dirty="0"/>
          </a:p>
        </p:txBody>
      </p:sp>
    </p:spTree>
    <p:extLst>
      <p:ext uri="{BB962C8B-B14F-4D97-AF65-F5344CB8AC3E}">
        <p14:creationId xmlns:p14="http://schemas.microsoft.com/office/powerpoint/2010/main" val="33200384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5C153F6-5ECB-490F-8FEC-F9D584A71A6D}" type="datetimeFigureOut">
              <a:rPr lang="en-US" smtClean="0"/>
              <a:t>5/27/25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7F9192-2C57-4B37-9ACB-ED000750DA71}" type="slidenum">
              <a:rPr lang="en-US" smtClean="0"/>
              <a:t>‹#›</a:t>
            </a:fld>
            <a:endParaRPr lang="en-US"/>
          </a:p>
        </p:txBody>
      </p:sp>
    </p:spTree>
    <p:extLst>
      <p:ext uri="{BB962C8B-B14F-4D97-AF65-F5344CB8AC3E}">
        <p14:creationId xmlns:p14="http://schemas.microsoft.com/office/powerpoint/2010/main" val="37153668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itle Slide with Large Image v2">
    <p:spTree>
      <p:nvGrpSpPr>
        <p:cNvPr id="1" name=""/>
        <p:cNvGrpSpPr/>
        <p:nvPr/>
      </p:nvGrpSpPr>
      <p:grpSpPr>
        <a:xfrm>
          <a:off x="0" y="0"/>
          <a:ext cx="0" cy="0"/>
          <a:chOff x="0" y="0"/>
          <a:chExt cx="0" cy="0"/>
        </a:xfrm>
      </p:grpSpPr>
      <p:sp>
        <p:nvSpPr>
          <p:cNvPr id="7" name="Picture Placeholder 6"/>
          <p:cNvSpPr>
            <a:spLocks noGrp="1"/>
          </p:cNvSpPr>
          <p:nvPr>
            <p:ph type="pic" sz="quarter" idx="10" hasCustomPrompt="1"/>
          </p:nvPr>
        </p:nvSpPr>
        <p:spPr>
          <a:xfrm>
            <a:off x="1" y="2502000"/>
            <a:ext cx="12192000" cy="4356000"/>
          </a:xfrm>
          <a:solidFill>
            <a:schemeClr val="accent5"/>
          </a:solidFill>
        </p:spPr>
        <p:txBody>
          <a:bodyPr lIns="432000" tIns="108000"/>
          <a:lstStyle>
            <a:lvl1pPr marL="0" indent="0">
              <a:defRPr>
                <a:solidFill>
                  <a:schemeClr val="bg1"/>
                </a:solidFill>
                <a:latin typeface="+mn-lt"/>
              </a:defRPr>
            </a:lvl1pPr>
          </a:lstStyle>
          <a:p>
            <a:r>
              <a:rPr lang="en-GB" dirty="0"/>
              <a:t>Insert image here</a:t>
            </a:r>
          </a:p>
        </p:txBody>
      </p:sp>
      <p:sp>
        <p:nvSpPr>
          <p:cNvPr id="2" name="Title 1"/>
          <p:cNvSpPr>
            <a:spLocks noGrp="1"/>
          </p:cNvSpPr>
          <p:nvPr>
            <p:ph type="ctrTitle"/>
          </p:nvPr>
        </p:nvSpPr>
        <p:spPr>
          <a:xfrm>
            <a:off x="586318" y="3419227"/>
            <a:ext cx="5952000" cy="1080775"/>
          </a:xfrm>
        </p:spPr>
        <p:txBody>
          <a:bodyPr/>
          <a:lstStyle>
            <a:lvl1pPr algn="l">
              <a:lnSpc>
                <a:spcPts val="3800"/>
              </a:lnSpc>
              <a:defRPr/>
            </a:lvl1pPr>
          </a:lstStyle>
          <a:p>
            <a:r>
              <a:rPr lang="en-GB"/>
              <a:t>Click to edit Master title style</a:t>
            </a:r>
          </a:p>
        </p:txBody>
      </p:sp>
      <p:sp>
        <p:nvSpPr>
          <p:cNvPr id="3" name="Subtitle 2"/>
          <p:cNvSpPr>
            <a:spLocks noGrp="1"/>
          </p:cNvSpPr>
          <p:nvPr>
            <p:ph type="subTitle" idx="1"/>
          </p:nvPr>
        </p:nvSpPr>
        <p:spPr>
          <a:xfrm>
            <a:off x="586318" y="4627801"/>
            <a:ext cx="4435200" cy="822600"/>
          </a:xfrm>
        </p:spPr>
        <p:txBody>
          <a:bodyPr/>
          <a:lstStyle>
            <a:lvl1pPr marL="0" indent="0" algn="l">
              <a:lnSpc>
                <a:spcPts val="1900"/>
              </a:lnSpc>
              <a:spcBef>
                <a:spcPts val="0"/>
              </a:spcBef>
              <a:buNone/>
              <a:defRPr sz="1799" b="1">
                <a:solidFill>
                  <a:schemeClr val="tx2"/>
                </a:solidFill>
                <a:latin typeface="+mj-lt"/>
              </a:defRPr>
            </a:lvl1pPr>
            <a:lvl2pPr marL="3174" indent="0" algn="l">
              <a:lnSpc>
                <a:spcPts val="1900"/>
              </a:lnSpc>
              <a:spcBef>
                <a:spcPts val="0"/>
              </a:spcBef>
              <a:buNone/>
              <a:defRPr sz="1799">
                <a:solidFill>
                  <a:schemeClr val="tx2"/>
                </a:solidFill>
                <a:latin typeface="+mj-lt"/>
              </a:defRPr>
            </a:lvl2pPr>
            <a:lvl3pPr marL="914382" indent="0" algn="ctr">
              <a:buNone/>
              <a:defRPr>
                <a:solidFill>
                  <a:schemeClr val="tx1">
                    <a:tint val="75000"/>
                  </a:schemeClr>
                </a:solidFill>
              </a:defRPr>
            </a:lvl3pPr>
            <a:lvl4pPr marL="1371572" indent="0" algn="ctr">
              <a:buNone/>
              <a:defRPr>
                <a:solidFill>
                  <a:schemeClr val="tx1">
                    <a:tint val="75000"/>
                  </a:schemeClr>
                </a:solidFill>
              </a:defRPr>
            </a:lvl4pPr>
            <a:lvl5pPr marL="1828763" indent="0" algn="ctr">
              <a:buNone/>
              <a:defRPr>
                <a:solidFill>
                  <a:schemeClr val="tx1">
                    <a:tint val="75000"/>
                  </a:schemeClr>
                </a:solidFill>
              </a:defRPr>
            </a:lvl5pPr>
            <a:lvl6pPr marL="2285954" indent="0" algn="ctr">
              <a:buNone/>
              <a:defRPr>
                <a:solidFill>
                  <a:schemeClr val="tx1">
                    <a:tint val="75000"/>
                  </a:schemeClr>
                </a:solidFill>
              </a:defRPr>
            </a:lvl6pPr>
            <a:lvl7pPr marL="2743145" indent="0" algn="ctr">
              <a:buNone/>
              <a:defRPr>
                <a:solidFill>
                  <a:schemeClr val="tx1">
                    <a:tint val="75000"/>
                  </a:schemeClr>
                </a:solidFill>
              </a:defRPr>
            </a:lvl7pPr>
            <a:lvl8pPr marL="3200334" indent="0" algn="ctr">
              <a:buNone/>
              <a:defRPr>
                <a:solidFill>
                  <a:schemeClr val="tx1">
                    <a:tint val="75000"/>
                  </a:schemeClr>
                </a:solidFill>
              </a:defRPr>
            </a:lvl8pPr>
            <a:lvl9pPr marL="3657525" indent="0" algn="ctr">
              <a:buNone/>
              <a:defRPr>
                <a:solidFill>
                  <a:schemeClr val="tx1">
                    <a:tint val="75000"/>
                  </a:schemeClr>
                </a:solidFill>
              </a:defRPr>
            </a:lvl9pPr>
          </a:lstStyle>
          <a:p>
            <a:r>
              <a:rPr lang="en-GB"/>
              <a:t>Click to edit Master subtitle style</a:t>
            </a:r>
            <a:endParaRPr lang="en-GB" dirty="0"/>
          </a:p>
        </p:txBody>
      </p:sp>
    </p:spTree>
    <p:extLst>
      <p:ext uri="{BB962C8B-B14F-4D97-AF65-F5344CB8AC3E}">
        <p14:creationId xmlns:p14="http://schemas.microsoft.com/office/powerpoint/2010/main" val="1652610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wo columns 3">
  <p:cSld name="Title and two columns 3">
    <p:spTree>
      <p:nvGrpSpPr>
        <p:cNvPr id="1" name="Shape 1057"/>
        <p:cNvGrpSpPr/>
        <p:nvPr/>
      </p:nvGrpSpPr>
      <p:grpSpPr>
        <a:xfrm>
          <a:off x="0" y="0"/>
          <a:ext cx="0" cy="0"/>
          <a:chOff x="0" y="0"/>
          <a:chExt cx="0" cy="0"/>
        </a:xfrm>
      </p:grpSpPr>
      <p:sp>
        <p:nvSpPr>
          <p:cNvPr id="1058" name="Google Shape;1058;p20"/>
          <p:cNvSpPr txBox="1">
            <a:spLocks noGrp="1"/>
          </p:cNvSpPr>
          <p:nvPr>
            <p:ph type="subTitle" idx="1"/>
          </p:nvPr>
        </p:nvSpPr>
        <p:spPr>
          <a:xfrm>
            <a:off x="2651847" y="4609143"/>
            <a:ext cx="3084400" cy="159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800"/>
              <a:buFont typeface="Roboto Condensed"/>
              <a:buNone/>
              <a:defRPr>
                <a:solidFill>
                  <a:schemeClr val="dk1"/>
                </a:solidFill>
                <a:latin typeface="Roboto Condensed"/>
                <a:ea typeface="Roboto Condensed"/>
                <a:cs typeface="Roboto Condensed"/>
                <a:sym typeface="Roboto Condensed"/>
              </a:defRPr>
            </a:lvl1pPr>
            <a:lvl2pPr lvl="1" algn="ctr" rtl="0">
              <a:lnSpc>
                <a:spcPct val="100000"/>
              </a:lnSpc>
              <a:spcBef>
                <a:spcPts val="0"/>
              </a:spcBef>
              <a:spcAft>
                <a:spcPts val="0"/>
              </a:spcAft>
              <a:buClr>
                <a:schemeClr val="dk1"/>
              </a:buClr>
              <a:buSzPts val="1800"/>
              <a:buFont typeface="Roboto Condensed"/>
              <a:buNone/>
              <a:defRPr sz="1799">
                <a:solidFill>
                  <a:schemeClr val="dk1"/>
                </a:solidFill>
                <a:latin typeface="Roboto Condensed"/>
                <a:ea typeface="Roboto Condensed"/>
                <a:cs typeface="Roboto Condensed"/>
                <a:sym typeface="Roboto Condensed"/>
              </a:defRPr>
            </a:lvl2pPr>
            <a:lvl3pPr lvl="2" algn="ctr" rtl="0">
              <a:lnSpc>
                <a:spcPct val="100000"/>
              </a:lnSpc>
              <a:spcBef>
                <a:spcPts val="0"/>
              </a:spcBef>
              <a:spcAft>
                <a:spcPts val="0"/>
              </a:spcAft>
              <a:buClr>
                <a:schemeClr val="dk1"/>
              </a:buClr>
              <a:buSzPts val="1800"/>
              <a:buFont typeface="Roboto Condensed"/>
              <a:buNone/>
              <a:defRPr sz="1799">
                <a:solidFill>
                  <a:schemeClr val="dk1"/>
                </a:solidFill>
                <a:latin typeface="Roboto Condensed"/>
                <a:ea typeface="Roboto Condensed"/>
                <a:cs typeface="Roboto Condensed"/>
                <a:sym typeface="Roboto Condensed"/>
              </a:defRPr>
            </a:lvl3pPr>
            <a:lvl4pPr lvl="3" algn="ctr" rtl="0">
              <a:lnSpc>
                <a:spcPct val="100000"/>
              </a:lnSpc>
              <a:spcBef>
                <a:spcPts val="0"/>
              </a:spcBef>
              <a:spcAft>
                <a:spcPts val="0"/>
              </a:spcAft>
              <a:buClr>
                <a:schemeClr val="dk1"/>
              </a:buClr>
              <a:buSzPts val="1800"/>
              <a:buFont typeface="Roboto Condensed"/>
              <a:buNone/>
              <a:defRPr sz="1799">
                <a:solidFill>
                  <a:schemeClr val="dk1"/>
                </a:solidFill>
                <a:latin typeface="Roboto Condensed"/>
                <a:ea typeface="Roboto Condensed"/>
                <a:cs typeface="Roboto Condensed"/>
                <a:sym typeface="Roboto Condensed"/>
              </a:defRPr>
            </a:lvl4pPr>
            <a:lvl5pPr lvl="4" algn="ctr" rtl="0">
              <a:lnSpc>
                <a:spcPct val="100000"/>
              </a:lnSpc>
              <a:spcBef>
                <a:spcPts val="0"/>
              </a:spcBef>
              <a:spcAft>
                <a:spcPts val="0"/>
              </a:spcAft>
              <a:buClr>
                <a:schemeClr val="dk1"/>
              </a:buClr>
              <a:buSzPts val="1800"/>
              <a:buFont typeface="Roboto Condensed"/>
              <a:buNone/>
              <a:defRPr sz="1799">
                <a:solidFill>
                  <a:schemeClr val="dk1"/>
                </a:solidFill>
                <a:latin typeface="Roboto Condensed"/>
                <a:ea typeface="Roboto Condensed"/>
                <a:cs typeface="Roboto Condensed"/>
                <a:sym typeface="Roboto Condensed"/>
              </a:defRPr>
            </a:lvl5pPr>
            <a:lvl6pPr lvl="5" algn="ctr" rtl="0">
              <a:lnSpc>
                <a:spcPct val="100000"/>
              </a:lnSpc>
              <a:spcBef>
                <a:spcPts val="0"/>
              </a:spcBef>
              <a:spcAft>
                <a:spcPts val="0"/>
              </a:spcAft>
              <a:buClr>
                <a:schemeClr val="dk1"/>
              </a:buClr>
              <a:buSzPts val="1800"/>
              <a:buFont typeface="Roboto Condensed"/>
              <a:buNone/>
              <a:defRPr sz="1799">
                <a:solidFill>
                  <a:schemeClr val="dk1"/>
                </a:solidFill>
                <a:latin typeface="Roboto Condensed"/>
                <a:ea typeface="Roboto Condensed"/>
                <a:cs typeface="Roboto Condensed"/>
                <a:sym typeface="Roboto Condensed"/>
              </a:defRPr>
            </a:lvl6pPr>
            <a:lvl7pPr lvl="6" algn="ctr" rtl="0">
              <a:lnSpc>
                <a:spcPct val="100000"/>
              </a:lnSpc>
              <a:spcBef>
                <a:spcPts val="0"/>
              </a:spcBef>
              <a:spcAft>
                <a:spcPts val="0"/>
              </a:spcAft>
              <a:buClr>
                <a:schemeClr val="dk1"/>
              </a:buClr>
              <a:buSzPts val="1800"/>
              <a:buFont typeface="Roboto Condensed"/>
              <a:buNone/>
              <a:defRPr sz="1799">
                <a:solidFill>
                  <a:schemeClr val="dk1"/>
                </a:solidFill>
                <a:latin typeface="Roboto Condensed"/>
                <a:ea typeface="Roboto Condensed"/>
                <a:cs typeface="Roboto Condensed"/>
                <a:sym typeface="Roboto Condensed"/>
              </a:defRPr>
            </a:lvl7pPr>
            <a:lvl8pPr lvl="7" algn="ctr" rtl="0">
              <a:lnSpc>
                <a:spcPct val="100000"/>
              </a:lnSpc>
              <a:spcBef>
                <a:spcPts val="0"/>
              </a:spcBef>
              <a:spcAft>
                <a:spcPts val="0"/>
              </a:spcAft>
              <a:buClr>
                <a:schemeClr val="dk1"/>
              </a:buClr>
              <a:buSzPts val="1800"/>
              <a:buFont typeface="Roboto Condensed"/>
              <a:buNone/>
              <a:defRPr sz="1799">
                <a:solidFill>
                  <a:schemeClr val="dk1"/>
                </a:solidFill>
                <a:latin typeface="Roboto Condensed"/>
                <a:ea typeface="Roboto Condensed"/>
                <a:cs typeface="Roboto Condensed"/>
                <a:sym typeface="Roboto Condensed"/>
              </a:defRPr>
            </a:lvl8pPr>
            <a:lvl9pPr lvl="8" algn="ctr" rtl="0">
              <a:lnSpc>
                <a:spcPct val="100000"/>
              </a:lnSpc>
              <a:spcBef>
                <a:spcPts val="0"/>
              </a:spcBef>
              <a:spcAft>
                <a:spcPts val="0"/>
              </a:spcAft>
              <a:buClr>
                <a:schemeClr val="dk1"/>
              </a:buClr>
              <a:buSzPts val="1800"/>
              <a:buFont typeface="Roboto Condensed"/>
              <a:buNone/>
              <a:defRPr sz="1799">
                <a:solidFill>
                  <a:schemeClr val="dk1"/>
                </a:solidFill>
                <a:latin typeface="Roboto Condensed"/>
                <a:ea typeface="Roboto Condensed"/>
                <a:cs typeface="Roboto Condensed"/>
                <a:sym typeface="Roboto Condensed"/>
              </a:defRPr>
            </a:lvl9pPr>
          </a:lstStyle>
          <a:p>
            <a:endParaRPr/>
          </a:p>
        </p:txBody>
      </p:sp>
      <p:sp>
        <p:nvSpPr>
          <p:cNvPr id="1059" name="Google Shape;1059;p20"/>
          <p:cNvSpPr txBox="1">
            <a:spLocks noGrp="1"/>
          </p:cNvSpPr>
          <p:nvPr>
            <p:ph type="subTitle" idx="2"/>
          </p:nvPr>
        </p:nvSpPr>
        <p:spPr>
          <a:xfrm>
            <a:off x="3026047" y="4250801"/>
            <a:ext cx="2336000" cy="554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000"/>
              <a:buFont typeface="Roboto Condensed"/>
              <a:buNone/>
              <a:defRPr sz="2000" b="1">
                <a:solidFill>
                  <a:schemeClr val="dk1"/>
                </a:solidFill>
                <a:latin typeface="Roboto Condensed"/>
                <a:ea typeface="Roboto Condensed"/>
                <a:cs typeface="Roboto Condensed"/>
                <a:sym typeface="Roboto Condensed"/>
              </a:defRPr>
            </a:lvl1pPr>
            <a:lvl2pPr lvl="1" algn="ctr" rtl="0">
              <a:lnSpc>
                <a:spcPct val="100000"/>
              </a:lnSpc>
              <a:spcBef>
                <a:spcPts val="0"/>
              </a:spcBef>
              <a:spcAft>
                <a:spcPts val="0"/>
              </a:spcAft>
              <a:buClr>
                <a:schemeClr val="dk1"/>
              </a:buClr>
              <a:buSzPts val="2000"/>
              <a:buFont typeface="Roboto Condensed"/>
              <a:buNone/>
              <a:defRPr sz="2000" b="1">
                <a:solidFill>
                  <a:schemeClr val="dk1"/>
                </a:solidFill>
                <a:latin typeface="Roboto Condensed"/>
                <a:ea typeface="Roboto Condensed"/>
                <a:cs typeface="Roboto Condensed"/>
                <a:sym typeface="Roboto Condensed"/>
              </a:defRPr>
            </a:lvl2pPr>
            <a:lvl3pPr lvl="2" algn="ctr" rtl="0">
              <a:lnSpc>
                <a:spcPct val="100000"/>
              </a:lnSpc>
              <a:spcBef>
                <a:spcPts val="0"/>
              </a:spcBef>
              <a:spcAft>
                <a:spcPts val="0"/>
              </a:spcAft>
              <a:buClr>
                <a:schemeClr val="dk1"/>
              </a:buClr>
              <a:buSzPts val="2000"/>
              <a:buFont typeface="Roboto Condensed"/>
              <a:buNone/>
              <a:defRPr sz="2000" b="1">
                <a:solidFill>
                  <a:schemeClr val="dk1"/>
                </a:solidFill>
                <a:latin typeface="Roboto Condensed"/>
                <a:ea typeface="Roboto Condensed"/>
                <a:cs typeface="Roboto Condensed"/>
                <a:sym typeface="Roboto Condensed"/>
              </a:defRPr>
            </a:lvl3pPr>
            <a:lvl4pPr lvl="3" algn="ctr" rtl="0">
              <a:lnSpc>
                <a:spcPct val="100000"/>
              </a:lnSpc>
              <a:spcBef>
                <a:spcPts val="0"/>
              </a:spcBef>
              <a:spcAft>
                <a:spcPts val="0"/>
              </a:spcAft>
              <a:buClr>
                <a:schemeClr val="dk1"/>
              </a:buClr>
              <a:buSzPts val="2000"/>
              <a:buFont typeface="Roboto Condensed"/>
              <a:buNone/>
              <a:defRPr sz="2000" b="1">
                <a:solidFill>
                  <a:schemeClr val="dk1"/>
                </a:solidFill>
                <a:latin typeface="Roboto Condensed"/>
                <a:ea typeface="Roboto Condensed"/>
                <a:cs typeface="Roboto Condensed"/>
                <a:sym typeface="Roboto Condensed"/>
              </a:defRPr>
            </a:lvl4pPr>
            <a:lvl5pPr lvl="4" algn="ctr" rtl="0">
              <a:lnSpc>
                <a:spcPct val="100000"/>
              </a:lnSpc>
              <a:spcBef>
                <a:spcPts val="0"/>
              </a:spcBef>
              <a:spcAft>
                <a:spcPts val="0"/>
              </a:spcAft>
              <a:buClr>
                <a:schemeClr val="dk1"/>
              </a:buClr>
              <a:buSzPts val="2000"/>
              <a:buFont typeface="Roboto Condensed"/>
              <a:buNone/>
              <a:defRPr sz="2000" b="1">
                <a:solidFill>
                  <a:schemeClr val="dk1"/>
                </a:solidFill>
                <a:latin typeface="Roboto Condensed"/>
                <a:ea typeface="Roboto Condensed"/>
                <a:cs typeface="Roboto Condensed"/>
                <a:sym typeface="Roboto Condensed"/>
              </a:defRPr>
            </a:lvl5pPr>
            <a:lvl6pPr lvl="5" algn="ctr" rtl="0">
              <a:lnSpc>
                <a:spcPct val="100000"/>
              </a:lnSpc>
              <a:spcBef>
                <a:spcPts val="0"/>
              </a:spcBef>
              <a:spcAft>
                <a:spcPts val="0"/>
              </a:spcAft>
              <a:buClr>
                <a:schemeClr val="dk1"/>
              </a:buClr>
              <a:buSzPts val="2000"/>
              <a:buFont typeface="Roboto Condensed"/>
              <a:buNone/>
              <a:defRPr sz="2000" b="1">
                <a:solidFill>
                  <a:schemeClr val="dk1"/>
                </a:solidFill>
                <a:latin typeface="Roboto Condensed"/>
                <a:ea typeface="Roboto Condensed"/>
                <a:cs typeface="Roboto Condensed"/>
                <a:sym typeface="Roboto Condensed"/>
              </a:defRPr>
            </a:lvl6pPr>
            <a:lvl7pPr lvl="6" algn="ctr" rtl="0">
              <a:lnSpc>
                <a:spcPct val="100000"/>
              </a:lnSpc>
              <a:spcBef>
                <a:spcPts val="0"/>
              </a:spcBef>
              <a:spcAft>
                <a:spcPts val="0"/>
              </a:spcAft>
              <a:buClr>
                <a:schemeClr val="dk1"/>
              </a:buClr>
              <a:buSzPts val="2000"/>
              <a:buFont typeface="Roboto Condensed"/>
              <a:buNone/>
              <a:defRPr sz="2000" b="1">
                <a:solidFill>
                  <a:schemeClr val="dk1"/>
                </a:solidFill>
                <a:latin typeface="Roboto Condensed"/>
                <a:ea typeface="Roboto Condensed"/>
                <a:cs typeface="Roboto Condensed"/>
                <a:sym typeface="Roboto Condensed"/>
              </a:defRPr>
            </a:lvl7pPr>
            <a:lvl8pPr lvl="7" algn="ctr" rtl="0">
              <a:lnSpc>
                <a:spcPct val="100000"/>
              </a:lnSpc>
              <a:spcBef>
                <a:spcPts val="0"/>
              </a:spcBef>
              <a:spcAft>
                <a:spcPts val="0"/>
              </a:spcAft>
              <a:buClr>
                <a:schemeClr val="dk1"/>
              </a:buClr>
              <a:buSzPts val="2000"/>
              <a:buFont typeface="Roboto Condensed"/>
              <a:buNone/>
              <a:defRPr sz="2000" b="1">
                <a:solidFill>
                  <a:schemeClr val="dk1"/>
                </a:solidFill>
                <a:latin typeface="Roboto Condensed"/>
                <a:ea typeface="Roboto Condensed"/>
                <a:cs typeface="Roboto Condensed"/>
                <a:sym typeface="Roboto Condensed"/>
              </a:defRPr>
            </a:lvl8pPr>
            <a:lvl9pPr lvl="8" algn="ctr" rtl="0">
              <a:lnSpc>
                <a:spcPct val="100000"/>
              </a:lnSpc>
              <a:spcBef>
                <a:spcPts val="0"/>
              </a:spcBef>
              <a:spcAft>
                <a:spcPts val="0"/>
              </a:spcAft>
              <a:buClr>
                <a:schemeClr val="dk1"/>
              </a:buClr>
              <a:buSzPts val="2000"/>
              <a:buFont typeface="Roboto Condensed"/>
              <a:buNone/>
              <a:defRPr sz="2000" b="1">
                <a:solidFill>
                  <a:schemeClr val="dk1"/>
                </a:solidFill>
                <a:latin typeface="Roboto Condensed"/>
                <a:ea typeface="Roboto Condensed"/>
                <a:cs typeface="Roboto Condensed"/>
                <a:sym typeface="Roboto Condensed"/>
              </a:defRPr>
            </a:lvl9pPr>
          </a:lstStyle>
          <a:p>
            <a:endParaRPr/>
          </a:p>
        </p:txBody>
      </p:sp>
      <p:sp>
        <p:nvSpPr>
          <p:cNvPr id="1060" name="Google Shape;1060;p20"/>
          <p:cNvSpPr txBox="1">
            <a:spLocks noGrp="1"/>
          </p:cNvSpPr>
          <p:nvPr>
            <p:ph type="ctrTitle"/>
          </p:nvPr>
        </p:nvSpPr>
        <p:spPr>
          <a:xfrm>
            <a:off x="3170000" y="563800"/>
            <a:ext cx="5852001" cy="85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Font typeface="Neucha"/>
              <a:buNone/>
              <a:defRPr sz="4000" b="1">
                <a:latin typeface="Neucha"/>
                <a:ea typeface="Neucha"/>
                <a:cs typeface="Neucha"/>
                <a:sym typeface="Neucha"/>
              </a:defRPr>
            </a:lvl1pPr>
            <a:lvl2pPr lvl="1" algn="ctr" rtl="0">
              <a:spcBef>
                <a:spcPts val="0"/>
              </a:spcBef>
              <a:spcAft>
                <a:spcPts val="0"/>
              </a:spcAft>
              <a:buClr>
                <a:schemeClr val="lt1"/>
              </a:buClr>
              <a:buSzPts val="3000"/>
              <a:buFont typeface="Patrick Hand"/>
              <a:buNone/>
              <a:defRPr sz="2999" b="1">
                <a:solidFill>
                  <a:schemeClr val="lt1"/>
                </a:solidFill>
                <a:highlight>
                  <a:schemeClr val="dk1"/>
                </a:highlight>
                <a:latin typeface="Patrick Hand"/>
                <a:ea typeface="Patrick Hand"/>
                <a:cs typeface="Patrick Hand"/>
                <a:sym typeface="Patrick Hand"/>
              </a:defRPr>
            </a:lvl2pPr>
            <a:lvl3pPr lvl="2" algn="ctr" rtl="0">
              <a:spcBef>
                <a:spcPts val="0"/>
              </a:spcBef>
              <a:spcAft>
                <a:spcPts val="0"/>
              </a:spcAft>
              <a:buClr>
                <a:schemeClr val="lt1"/>
              </a:buClr>
              <a:buSzPts val="3000"/>
              <a:buFont typeface="Patrick Hand"/>
              <a:buNone/>
              <a:defRPr sz="2999" b="1">
                <a:solidFill>
                  <a:schemeClr val="lt1"/>
                </a:solidFill>
                <a:highlight>
                  <a:schemeClr val="dk1"/>
                </a:highlight>
                <a:latin typeface="Patrick Hand"/>
                <a:ea typeface="Patrick Hand"/>
                <a:cs typeface="Patrick Hand"/>
                <a:sym typeface="Patrick Hand"/>
              </a:defRPr>
            </a:lvl3pPr>
            <a:lvl4pPr lvl="3" algn="ctr" rtl="0">
              <a:spcBef>
                <a:spcPts val="0"/>
              </a:spcBef>
              <a:spcAft>
                <a:spcPts val="0"/>
              </a:spcAft>
              <a:buClr>
                <a:schemeClr val="lt1"/>
              </a:buClr>
              <a:buSzPts val="3000"/>
              <a:buFont typeface="Patrick Hand"/>
              <a:buNone/>
              <a:defRPr sz="2999" b="1">
                <a:solidFill>
                  <a:schemeClr val="lt1"/>
                </a:solidFill>
                <a:highlight>
                  <a:schemeClr val="dk1"/>
                </a:highlight>
                <a:latin typeface="Patrick Hand"/>
                <a:ea typeface="Patrick Hand"/>
                <a:cs typeface="Patrick Hand"/>
                <a:sym typeface="Patrick Hand"/>
              </a:defRPr>
            </a:lvl4pPr>
            <a:lvl5pPr lvl="4" algn="ctr" rtl="0">
              <a:spcBef>
                <a:spcPts val="0"/>
              </a:spcBef>
              <a:spcAft>
                <a:spcPts val="0"/>
              </a:spcAft>
              <a:buClr>
                <a:schemeClr val="lt1"/>
              </a:buClr>
              <a:buSzPts val="3000"/>
              <a:buFont typeface="Patrick Hand"/>
              <a:buNone/>
              <a:defRPr sz="2999" b="1">
                <a:solidFill>
                  <a:schemeClr val="lt1"/>
                </a:solidFill>
                <a:highlight>
                  <a:schemeClr val="dk1"/>
                </a:highlight>
                <a:latin typeface="Patrick Hand"/>
                <a:ea typeface="Patrick Hand"/>
                <a:cs typeface="Patrick Hand"/>
                <a:sym typeface="Patrick Hand"/>
              </a:defRPr>
            </a:lvl5pPr>
            <a:lvl6pPr lvl="5" algn="ctr" rtl="0">
              <a:spcBef>
                <a:spcPts val="0"/>
              </a:spcBef>
              <a:spcAft>
                <a:spcPts val="0"/>
              </a:spcAft>
              <a:buClr>
                <a:schemeClr val="lt1"/>
              </a:buClr>
              <a:buSzPts val="3000"/>
              <a:buFont typeface="Patrick Hand"/>
              <a:buNone/>
              <a:defRPr sz="2999" b="1">
                <a:solidFill>
                  <a:schemeClr val="lt1"/>
                </a:solidFill>
                <a:highlight>
                  <a:schemeClr val="dk1"/>
                </a:highlight>
                <a:latin typeface="Patrick Hand"/>
                <a:ea typeface="Patrick Hand"/>
                <a:cs typeface="Patrick Hand"/>
                <a:sym typeface="Patrick Hand"/>
              </a:defRPr>
            </a:lvl6pPr>
            <a:lvl7pPr lvl="6" algn="ctr" rtl="0">
              <a:spcBef>
                <a:spcPts val="0"/>
              </a:spcBef>
              <a:spcAft>
                <a:spcPts val="0"/>
              </a:spcAft>
              <a:buClr>
                <a:schemeClr val="lt1"/>
              </a:buClr>
              <a:buSzPts val="3000"/>
              <a:buFont typeface="Patrick Hand"/>
              <a:buNone/>
              <a:defRPr sz="2999" b="1">
                <a:solidFill>
                  <a:schemeClr val="lt1"/>
                </a:solidFill>
                <a:highlight>
                  <a:schemeClr val="dk1"/>
                </a:highlight>
                <a:latin typeface="Patrick Hand"/>
                <a:ea typeface="Patrick Hand"/>
                <a:cs typeface="Patrick Hand"/>
                <a:sym typeface="Patrick Hand"/>
              </a:defRPr>
            </a:lvl7pPr>
            <a:lvl8pPr lvl="7" algn="ctr" rtl="0">
              <a:spcBef>
                <a:spcPts val="0"/>
              </a:spcBef>
              <a:spcAft>
                <a:spcPts val="0"/>
              </a:spcAft>
              <a:buClr>
                <a:schemeClr val="lt1"/>
              </a:buClr>
              <a:buSzPts val="3000"/>
              <a:buFont typeface="Patrick Hand"/>
              <a:buNone/>
              <a:defRPr sz="2999" b="1">
                <a:solidFill>
                  <a:schemeClr val="lt1"/>
                </a:solidFill>
                <a:highlight>
                  <a:schemeClr val="dk1"/>
                </a:highlight>
                <a:latin typeface="Patrick Hand"/>
                <a:ea typeface="Patrick Hand"/>
                <a:cs typeface="Patrick Hand"/>
                <a:sym typeface="Patrick Hand"/>
              </a:defRPr>
            </a:lvl8pPr>
            <a:lvl9pPr lvl="8" algn="ctr" rtl="0">
              <a:spcBef>
                <a:spcPts val="0"/>
              </a:spcBef>
              <a:spcAft>
                <a:spcPts val="0"/>
              </a:spcAft>
              <a:buClr>
                <a:schemeClr val="lt1"/>
              </a:buClr>
              <a:buSzPts val="3000"/>
              <a:buFont typeface="Patrick Hand"/>
              <a:buNone/>
              <a:defRPr sz="2999" b="1">
                <a:solidFill>
                  <a:schemeClr val="lt1"/>
                </a:solidFill>
                <a:highlight>
                  <a:schemeClr val="dk1"/>
                </a:highlight>
                <a:latin typeface="Patrick Hand"/>
                <a:ea typeface="Patrick Hand"/>
                <a:cs typeface="Patrick Hand"/>
                <a:sym typeface="Patrick Hand"/>
              </a:defRPr>
            </a:lvl9pPr>
          </a:lstStyle>
          <a:p>
            <a:endParaRPr/>
          </a:p>
        </p:txBody>
      </p:sp>
      <p:sp>
        <p:nvSpPr>
          <p:cNvPr id="1061" name="Google Shape;1061;p20"/>
          <p:cNvSpPr txBox="1">
            <a:spLocks noGrp="1"/>
          </p:cNvSpPr>
          <p:nvPr>
            <p:ph type="subTitle" idx="3"/>
          </p:nvPr>
        </p:nvSpPr>
        <p:spPr>
          <a:xfrm>
            <a:off x="6455753" y="4609143"/>
            <a:ext cx="3084400" cy="159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800"/>
              <a:buFont typeface="Roboto Condensed"/>
              <a:buNone/>
              <a:defRPr>
                <a:solidFill>
                  <a:schemeClr val="dk1"/>
                </a:solidFill>
                <a:latin typeface="Roboto Condensed"/>
                <a:ea typeface="Roboto Condensed"/>
                <a:cs typeface="Roboto Condensed"/>
                <a:sym typeface="Roboto Condensed"/>
              </a:defRPr>
            </a:lvl1pPr>
            <a:lvl2pPr lvl="1" algn="ctr" rtl="0">
              <a:lnSpc>
                <a:spcPct val="100000"/>
              </a:lnSpc>
              <a:spcBef>
                <a:spcPts val="0"/>
              </a:spcBef>
              <a:spcAft>
                <a:spcPts val="0"/>
              </a:spcAft>
              <a:buClr>
                <a:schemeClr val="dk1"/>
              </a:buClr>
              <a:buSzPts val="1800"/>
              <a:buFont typeface="Roboto Condensed"/>
              <a:buNone/>
              <a:defRPr sz="1799">
                <a:solidFill>
                  <a:schemeClr val="dk1"/>
                </a:solidFill>
                <a:latin typeface="Roboto Condensed"/>
                <a:ea typeface="Roboto Condensed"/>
                <a:cs typeface="Roboto Condensed"/>
                <a:sym typeface="Roboto Condensed"/>
              </a:defRPr>
            </a:lvl2pPr>
            <a:lvl3pPr lvl="2" algn="ctr" rtl="0">
              <a:lnSpc>
                <a:spcPct val="100000"/>
              </a:lnSpc>
              <a:spcBef>
                <a:spcPts val="0"/>
              </a:spcBef>
              <a:spcAft>
                <a:spcPts val="0"/>
              </a:spcAft>
              <a:buClr>
                <a:schemeClr val="dk1"/>
              </a:buClr>
              <a:buSzPts val="1800"/>
              <a:buFont typeface="Roboto Condensed"/>
              <a:buNone/>
              <a:defRPr sz="1799">
                <a:solidFill>
                  <a:schemeClr val="dk1"/>
                </a:solidFill>
                <a:latin typeface="Roboto Condensed"/>
                <a:ea typeface="Roboto Condensed"/>
                <a:cs typeface="Roboto Condensed"/>
                <a:sym typeface="Roboto Condensed"/>
              </a:defRPr>
            </a:lvl3pPr>
            <a:lvl4pPr lvl="3" algn="ctr" rtl="0">
              <a:lnSpc>
                <a:spcPct val="100000"/>
              </a:lnSpc>
              <a:spcBef>
                <a:spcPts val="0"/>
              </a:spcBef>
              <a:spcAft>
                <a:spcPts val="0"/>
              </a:spcAft>
              <a:buClr>
                <a:schemeClr val="dk1"/>
              </a:buClr>
              <a:buSzPts val="1800"/>
              <a:buFont typeface="Roboto Condensed"/>
              <a:buNone/>
              <a:defRPr sz="1799">
                <a:solidFill>
                  <a:schemeClr val="dk1"/>
                </a:solidFill>
                <a:latin typeface="Roboto Condensed"/>
                <a:ea typeface="Roboto Condensed"/>
                <a:cs typeface="Roboto Condensed"/>
                <a:sym typeface="Roboto Condensed"/>
              </a:defRPr>
            </a:lvl4pPr>
            <a:lvl5pPr lvl="4" algn="ctr" rtl="0">
              <a:lnSpc>
                <a:spcPct val="100000"/>
              </a:lnSpc>
              <a:spcBef>
                <a:spcPts val="0"/>
              </a:spcBef>
              <a:spcAft>
                <a:spcPts val="0"/>
              </a:spcAft>
              <a:buClr>
                <a:schemeClr val="dk1"/>
              </a:buClr>
              <a:buSzPts val="1800"/>
              <a:buFont typeface="Roboto Condensed"/>
              <a:buNone/>
              <a:defRPr sz="1799">
                <a:solidFill>
                  <a:schemeClr val="dk1"/>
                </a:solidFill>
                <a:latin typeface="Roboto Condensed"/>
                <a:ea typeface="Roboto Condensed"/>
                <a:cs typeface="Roboto Condensed"/>
                <a:sym typeface="Roboto Condensed"/>
              </a:defRPr>
            </a:lvl5pPr>
            <a:lvl6pPr lvl="5" algn="ctr" rtl="0">
              <a:lnSpc>
                <a:spcPct val="100000"/>
              </a:lnSpc>
              <a:spcBef>
                <a:spcPts val="0"/>
              </a:spcBef>
              <a:spcAft>
                <a:spcPts val="0"/>
              </a:spcAft>
              <a:buClr>
                <a:schemeClr val="dk1"/>
              </a:buClr>
              <a:buSzPts val="1800"/>
              <a:buFont typeface="Roboto Condensed"/>
              <a:buNone/>
              <a:defRPr sz="1799">
                <a:solidFill>
                  <a:schemeClr val="dk1"/>
                </a:solidFill>
                <a:latin typeface="Roboto Condensed"/>
                <a:ea typeface="Roboto Condensed"/>
                <a:cs typeface="Roboto Condensed"/>
                <a:sym typeface="Roboto Condensed"/>
              </a:defRPr>
            </a:lvl6pPr>
            <a:lvl7pPr lvl="6" algn="ctr" rtl="0">
              <a:lnSpc>
                <a:spcPct val="100000"/>
              </a:lnSpc>
              <a:spcBef>
                <a:spcPts val="0"/>
              </a:spcBef>
              <a:spcAft>
                <a:spcPts val="0"/>
              </a:spcAft>
              <a:buClr>
                <a:schemeClr val="dk1"/>
              </a:buClr>
              <a:buSzPts val="1800"/>
              <a:buFont typeface="Roboto Condensed"/>
              <a:buNone/>
              <a:defRPr sz="1799">
                <a:solidFill>
                  <a:schemeClr val="dk1"/>
                </a:solidFill>
                <a:latin typeface="Roboto Condensed"/>
                <a:ea typeface="Roboto Condensed"/>
                <a:cs typeface="Roboto Condensed"/>
                <a:sym typeface="Roboto Condensed"/>
              </a:defRPr>
            </a:lvl7pPr>
            <a:lvl8pPr lvl="7" algn="ctr" rtl="0">
              <a:lnSpc>
                <a:spcPct val="100000"/>
              </a:lnSpc>
              <a:spcBef>
                <a:spcPts val="0"/>
              </a:spcBef>
              <a:spcAft>
                <a:spcPts val="0"/>
              </a:spcAft>
              <a:buClr>
                <a:schemeClr val="dk1"/>
              </a:buClr>
              <a:buSzPts val="1800"/>
              <a:buFont typeface="Roboto Condensed"/>
              <a:buNone/>
              <a:defRPr sz="1799">
                <a:solidFill>
                  <a:schemeClr val="dk1"/>
                </a:solidFill>
                <a:latin typeface="Roboto Condensed"/>
                <a:ea typeface="Roboto Condensed"/>
                <a:cs typeface="Roboto Condensed"/>
                <a:sym typeface="Roboto Condensed"/>
              </a:defRPr>
            </a:lvl8pPr>
            <a:lvl9pPr lvl="8" algn="ctr" rtl="0">
              <a:lnSpc>
                <a:spcPct val="100000"/>
              </a:lnSpc>
              <a:spcBef>
                <a:spcPts val="0"/>
              </a:spcBef>
              <a:spcAft>
                <a:spcPts val="0"/>
              </a:spcAft>
              <a:buClr>
                <a:schemeClr val="dk1"/>
              </a:buClr>
              <a:buSzPts val="1800"/>
              <a:buFont typeface="Roboto Condensed"/>
              <a:buNone/>
              <a:defRPr sz="1799">
                <a:solidFill>
                  <a:schemeClr val="dk1"/>
                </a:solidFill>
                <a:latin typeface="Roboto Condensed"/>
                <a:ea typeface="Roboto Condensed"/>
                <a:cs typeface="Roboto Condensed"/>
                <a:sym typeface="Roboto Condensed"/>
              </a:defRPr>
            </a:lvl9pPr>
          </a:lstStyle>
          <a:p>
            <a:endParaRPr/>
          </a:p>
        </p:txBody>
      </p:sp>
      <p:sp>
        <p:nvSpPr>
          <p:cNvPr id="1062" name="Google Shape;1062;p20"/>
          <p:cNvSpPr txBox="1">
            <a:spLocks noGrp="1"/>
          </p:cNvSpPr>
          <p:nvPr>
            <p:ph type="subTitle" idx="4"/>
          </p:nvPr>
        </p:nvSpPr>
        <p:spPr>
          <a:xfrm>
            <a:off x="6829953" y="4248881"/>
            <a:ext cx="2336000" cy="554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000"/>
              <a:buFont typeface="Roboto Condensed"/>
              <a:buNone/>
              <a:defRPr sz="2000" b="1">
                <a:solidFill>
                  <a:schemeClr val="dk1"/>
                </a:solidFill>
                <a:latin typeface="Roboto Condensed"/>
                <a:ea typeface="Roboto Condensed"/>
                <a:cs typeface="Roboto Condensed"/>
                <a:sym typeface="Roboto Condensed"/>
              </a:defRPr>
            </a:lvl1pPr>
            <a:lvl2pPr lvl="1" algn="ctr" rtl="0">
              <a:lnSpc>
                <a:spcPct val="100000"/>
              </a:lnSpc>
              <a:spcBef>
                <a:spcPts val="0"/>
              </a:spcBef>
              <a:spcAft>
                <a:spcPts val="0"/>
              </a:spcAft>
              <a:buClr>
                <a:schemeClr val="dk1"/>
              </a:buClr>
              <a:buSzPts val="2000"/>
              <a:buFont typeface="Roboto Condensed"/>
              <a:buNone/>
              <a:defRPr sz="2000" b="1">
                <a:solidFill>
                  <a:schemeClr val="dk1"/>
                </a:solidFill>
                <a:latin typeface="Roboto Condensed"/>
                <a:ea typeface="Roboto Condensed"/>
                <a:cs typeface="Roboto Condensed"/>
                <a:sym typeface="Roboto Condensed"/>
              </a:defRPr>
            </a:lvl2pPr>
            <a:lvl3pPr lvl="2" algn="ctr" rtl="0">
              <a:lnSpc>
                <a:spcPct val="100000"/>
              </a:lnSpc>
              <a:spcBef>
                <a:spcPts val="0"/>
              </a:spcBef>
              <a:spcAft>
                <a:spcPts val="0"/>
              </a:spcAft>
              <a:buClr>
                <a:schemeClr val="dk1"/>
              </a:buClr>
              <a:buSzPts val="2000"/>
              <a:buFont typeface="Roboto Condensed"/>
              <a:buNone/>
              <a:defRPr sz="2000" b="1">
                <a:solidFill>
                  <a:schemeClr val="dk1"/>
                </a:solidFill>
                <a:latin typeface="Roboto Condensed"/>
                <a:ea typeface="Roboto Condensed"/>
                <a:cs typeface="Roboto Condensed"/>
                <a:sym typeface="Roboto Condensed"/>
              </a:defRPr>
            </a:lvl3pPr>
            <a:lvl4pPr lvl="3" algn="ctr" rtl="0">
              <a:lnSpc>
                <a:spcPct val="100000"/>
              </a:lnSpc>
              <a:spcBef>
                <a:spcPts val="0"/>
              </a:spcBef>
              <a:spcAft>
                <a:spcPts val="0"/>
              </a:spcAft>
              <a:buClr>
                <a:schemeClr val="dk1"/>
              </a:buClr>
              <a:buSzPts val="2000"/>
              <a:buFont typeface="Roboto Condensed"/>
              <a:buNone/>
              <a:defRPr sz="2000" b="1">
                <a:solidFill>
                  <a:schemeClr val="dk1"/>
                </a:solidFill>
                <a:latin typeface="Roboto Condensed"/>
                <a:ea typeface="Roboto Condensed"/>
                <a:cs typeface="Roboto Condensed"/>
                <a:sym typeface="Roboto Condensed"/>
              </a:defRPr>
            </a:lvl4pPr>
            <a:lvl5pPr lvl="4" algn="ctr" rtl="0">
              <a:lnSpc>
                <a:spcPct val="100000"/>
              </a:lnSpc>
              <a:spcBef>
                <a:spcPts val="0"/>
              </a:spcBef>
              <a:spcAft>
                <a:spcPts val="0"/>
              </a:spcAft>
              <a:buClr>
                <a:schemeClr val="dk1"/>
              </a:buClr>
              <a:buSzPts val="2000"/>
              <a:buFont typeface="Roboto Condensed"/>
              <a:buNone/>
              <a:defRPr sz="2000" b="1">
                <a:solidFill>
                  <a:schemeClr val="dk1"/>
                </a:solidFill>
                <a:latin typeface="Roboto Condensed"/>
                <a:ea typeface="Roboto Condensed"/>
                <a:cs typeface="Roboto Condensed"/>
                <a:sym typeface="Roboto Condensed"/>
              </a:defRPr>
            </a:lvl5pPr>
            <a:lvl6pPr lvl="5" algn="ctr" rtl="0">
              <a:lnSpc>
                <a:spcPct val="100000"/>
              </a:lnSpc>
              <a:spcBef>
                <a:spcPts val="0"/>
              </a:spcBef>
              <a:spcAft>
                <a:spcPts val="0"/>
              </a:spcAft>
              <a:buClr>
                <a:schemeClr val="dk1"/>
              </a:buClr>
              <a:buSzPts val="2000"/>
              <a:buFont typeface="Roboto Condensed"/>
              <a:buNone/>
              <a:defRPr sz="2000" b="1">
                <a:solidFill>
                  <a:schemeClr val="dk1"/>
                </a:solidFill>
                <a:latin typeface="Roboto Condensed"/>
                <a:ea typeface="Roboto Condensed"/>
                <a:cs typeface="Roboto Condensed"/>
                <a:sym typeface="Roboto Condensed"/>
              </a:defRPr>
            </a:lvl6pPr>
            <a:lvl7pPr lvl="6" algn="ctr" rtl="0">
              <a:lnSpc>
                <a:spcPct val="100000"/>
              </a:lnSpc>
              <a:spcBef>
                <a:spcPts val="0"/>
              </a:spcBef>
              <a:spcAft>
                <a:spcPts val="0"/>
              </a:spcAft>
              <a:buClr>
                <a:schemeClr val="dk1"/>
              </a:buClr>
              <a:buSzPts val="2000"/>
              <a:buFont typeface="Roboto Condensed"/>
              <a:buNone/>
              <a:defRPr sz="2000" b="1">
                <a:solidFill>
                  <a:schemeClr val="dk1"/>
                </a:solidFill>
                <a:latin typeface="Roboto Condensed"/>
                <a:ea typeface="Roboto Condensed"/>
                <a:cs typeface="Roboto Condensed"/>
                <a:sym typeface="Roboto Condensed"/>
              </a:defRPr>
            </a:lvl7pPr>
            <a:lvl8pPr lvl="7" algn="ctr" rtl="0">
              <a:lnSpc>
                <a:spcPct val="100000"/>
              </a:lnSpc>
              <a:spcBef>
                <a:spcPts val="0"/>
              </a:spcBef>
              <a:spcAft>
                <a:spcPts val="0"/>
              </a:spcAft>
              <a:buClr>
                <a:schemeClr val="dk1"/>
              </a:buClr>
              <a:buSzPts val="2000"/>
              <a:buFont typeface="Roboto Condensed"/>
              <a:buNone/>
              <a:defRPr sz="2000" b="1">
                <a:solidFill>
                  <a:schemeClr val="dk1"/>
                </a:solidFill>
                <a:latin typeface="Roboto Condensed"/>
                <a:ea typeface="Roboto Condensed"/>
                <a:cs typeface="Roboto Condensed"/>
                <a:sym typeface="Roboto Condensed"/>
              </a:defRPr>
            </a:lvl8pPr>
            <a:lvl9pPr lvl="8" algn="ctr" rtl="0">
              <a:lnSpc>
                <a:spcPct val="100000"/>
              </a:lnSpc>
              <a:spcBef>
                <a:spcPts val="0"/>
              </a:spcBef>
              <a:spcAft>
                <a:spcPts val="0"/>
              </a:spcAft>
              <a:buClr>
                <a:schemeClr val="dk1"/>
              </a:buClr>
              <a:buSzPts val="2000"/>
              <a:buFont typeface="Roboto Condensed"/>
              <a:buNone/>
              <a:defRPr sz="2000" b="1">
                <a:solidFill>
                  <a:schemeClr val="dk1"/>
                </a:solidFill>
                <a:latin typeface="Roboto Condensed"/>
                <a:ea typeface="Roboto Condensed"/>
                <a:cs typeface="Roboto Condensed"/>
                <a:sym typeface="Roboto Condensed"/>
              </a:defRPr>
            </a:lvl9pPr>
          </a:lstStyle>
          <a:p>
            <a:endParaRPr/>
          </a:p>
        </p:txBody>
      </p:sp>
      <p:grpSp>
        <p:nvGrpSpPr>
          <p:cNvPr id="1063" name="Google Shape;1063;p20"/>
          <p:cNvGrpSpPr/>
          <p:nvPr/>
        </p:nvGrpSpPr>
        <p:grpSpPr>
          <a:xfrm rot="-2700065">
            <a:off x="-140277" y="997050"/>
            <a:ext cx="798357" cy="1481111"/>
            <a:chOff x="2369275" y="3344925"/>
            <a:chExt cx="160525" cy="297800"/>
          </a:xfrm>
        </p:grpSpPr>
        <p:sp>
          <p:nvSpPr>
            <p:cNvPr id="1064" name="Google Shape;1064;p20"/>
            <p:cNvSpPr/>
            <p:nvPr/>
          </p:nvSpPr>
          <p:spPr>
            <a:xfrm>
              <a:off x="2369275" y="3344925"/>
              <a:ext cx="160525" cy="297800"/>
            </a:xfrm>
            <a:custGeom>
              <a:avLst/>
              <a:gdLst/>
              <a:ahLst/>
              <a:cxnLst/>
              <a:rect l="l" t="t" r="r" b="b"/>
              <a:pathLst>
                <a:path w="6421" h="11912" extrusionOk="0">
                  <a:moveTo>
                    <a:pt x="1196" y="3170"/>
                  </a:moveTo>
                  <a:cubicBezTo>
                    <a:pt x="953" y="2949"/>
                    <a:pt x="941" y="2659"/>
                    <a:pt x="987" y="2369"/>
                  </a:cubicBezTo>
                  <a:cubicBezTo>
                    <a:pt x="999" y="2206"/>
                    <a:pt x="1069" y="2079"/>
                    <a:pt x="1231" y="1997"/>
                  </a:cubicBezTo>
                  <a:cubicBezTo>
                    <a:pt x="1289" y="1963"/>
                    <a:pt x="1347" y="1916"/>
                    <a:pt x="1417" y="1881"/>
                  </a:cubicBezTo>
                  <a:cubicBezTo>
                    <a:pt x="1417" y="1812"/>
                    <a:pt x="1417" y="1730"/>
                    <a:pt x="1405" y="1672"/>
                  </a:cubicBezTo>
                  <a:cubicBezTo>
                    <a:pt x="1336" y="1359"/>
                    <a:pt x="1347" y="1057"/>
                    <a:pt x="1347" y="732"/>
                  </a:cubicBezTo>
                  <a:cubicBezTo>
                    <a:pt x="1347" y="674"/>
                    <a:pt x="1359" y="616"/>
                    <a:pt x="1371" y="558"/>
                  </a:cubicBezTo>
                  <a:cubicBezTo>
                    <a:pt x="1417" y="430"/>
                    <a:pt x="1487" y="337"/>
                    <a:pt x="1626" y="314"/>
                  </a:cubicBezTo>
                  <a:cubicBezTo>
                    <a:pt x="1928" y="233"/>
                    <a:pt x="2218" y="163"/>
                    <a:pt x="2520" y="94"/>
                  </a:cubicBezTo>
                  <a:cubicBezTo>
                    <a:pt x="2903" y="24"/>
                    <a:pt x="3275" y="1"/>
                    <a:pt x="3658" y="24"/>
                  </a:cubicBezTo>
                  <a:cubicBezTo>
                    <a:pt x="3716" y="24"/>
                    <a:pt x="3785" y="24"/>
                    <a:pt x="3843" y="35"/>
                  </a:cubicBezTo>
                  <a:cubicBezTo>
                    <a:pt x="4099" y="94"/>
                    <a:pt x="4238" y="233"/>
                    <a:pt x="4250" y="500"/>
                  </a:cubicBezTo>
                  <a:cubicBezTo>
                    <a:pt x="4261" y="836"/>
                    <a:pt x="4250" y="1150"/>
                    <a:pt x="4250" y="1487"/>
                  </a:cubicBezTo>
                  <a:lnTo>
                    <a:pt x="4250" y="1777"/>
                  </a:lnTo>
                  <a:cubicBezTo>
                    <a:pt x="4319" y="1788"/>
                    <a:pt x="4377" y="1788"/>
                    <a:pt x="4435" y="1812"/>
                  </a:cubicBezTo>
                  <a:cubicBezTo>
                    <a:pt x="4505" y="1823"/>
                    <a:pt x="4598" y="1835"/>
                    <a:pt x="4668" y="1858"/>
                  </a:cubicBezTo>
                  <a:cubicBezTo>
                    <a:pt x="4842" y="1916"/>
                    <a:pt x="4946" y="2055"/>
                    <a:pt x="4958" y="2230"/>
                  </a:cubicBezTo>
                  <a:cubicBezTo>
                    <a:pt x="4993" y="2473"/>
                    <a:pt x="5004" y="2717"/>
                    <a:pt x="4784" y="2915"/>
                  </a:cubicBezTo>
                  <a:cubicBezTo>
                    <a:pt x="4819" y="3112"/>
                    <a:pt x="4842" y="3298"/>
                    <a:pt x="4877" y="3495"/>
                  </a:cubicBezTo>
                  <a:cubicBezTo>
                    <a:pt x="4900" y="3669"/>
                    <a:pt x="4958" y="3797"/>
                    <a:pt x="5144" y="3855"/>
                  </a:cubicBezTo>
                  <a:cubicBezTo>
                    <a:pt x="5295" y="3890"/>
                    <a:pt x="5434" y="3971"/>
                    <a:pt x="5562" y="4029"/>
                  </a:cubicBezTo>
                  <a:cubicBezTo>
                    <a:pt x="5770" y="4110"/>
                    <a:pt x="5910" y="4273"/>
                    <a:pt x="6014" y="4482"/>
                  </a:cubicBezTo>
                  <a:cubicBezTo>
                    <a:pt x="6177" y="4830"/>
                    <a:pt x="6281" y="5190"/>
                    <a:pt x="6328" y="5561"/>
                  </a:cubicBezTo>
                  <a:cubicBezTo>
                    <a:pt x="6351" y="5875"/>
                    <a:pt x="6386" y="6177"/>
                    <a:pt x="6386" y="6479"/>
                  </a:cubicBezTo>
                  <a:cubicBezTo>
                    <a:pt x="6397" y="7616"/>
                    <a:pt x="6421" y="8731"/>
                    <a:pt x="6421" y="9857"/>
                  </a:cubicBezTo>
                  <a:cubicBezTo>
                    <a:pt x="6421" y="10112"/>
                    <a:pt x="6397" y="10356"/>
                    <a:pt x="6386" y="10600"/>
                  </a:cubicBezTo>
                  <a:cubicBezTo>
                    <a:pt x="6386" y="10693"/>
                    <a:pt x="6351" y="10762"/>
                    <a:pt x="6339" y="10844"/>
                  </a:cubicBezTo>
                  <a:cubicBezTo>
                    <a:pt x="6281" y="11122"/>
                    <a:pt x="6119" y="11308"/>
                    <a:pt x="5875" y="11459"/>
                  </a:cubicBezTo>
                  <a:cubicBezTo>
                    <a:pt x="5271" y="11796"/>
                    <a:pt x="4656" y="11912"/>
                    <a:pt x="3983" y="11865"/>
                  </a:cubicBezTo>
                  <a:cubicBezTo>
                    <a:pt x="3739" y="11854"/>
                    <a:pt x="3495" y="11830"/>
                    <a:pt x="3240" y="11830"/>
                  </a:cubicBezTo>
                  <a:lnTo>
                    <a:pt x="2659" y="11830"/>
                  </a:lnTo>
                  <a:cubicBezTo>
                    <a:pt x="2334" y="11830"/>
                    <a:pt x="2009" y="11807"/>
                    <a:pt x="1696" y="11749"/>
                  </a:cubicBezTo>
                  <a:cubicBezTo>
                    <a:pt x="1545" y="11714"/>
                    <a:pt x="1382" y="11691"/>
                    <a:pt x="1255" y="11621"/>
                  </a:cubicBezTo>
                  <a:cubicBezTo>
                    <a:pt x="1185" y="11575"/>
                    <a:pt x="1092" y="11505"/>
                    <a:pt x="1069" y="11424"/>
                  </a:cubicBezTo>
                  <a:cubicBezTo>
                    <a:pt x="976" y="11250"/>
                    <a:pt x="906" y="11076"/>
                    <a:pt x="848" y="10890"/>
                  </a:cubicBezTo>
                  <a:cubicBezTo>
                    <a:pt x="686" y="10426"/>
                    <a:pt x="604" y="9950"/>
                    <a:pt x="500" y="9451"/>
                  </a:cubicBezTo>
                  <a:cubicBezTo>
                    <a:pt x="419" y="8963"/>
                    <a:pt x="314" y="8464"/>
                    <a:pt x="210" y="7976"/>
                  </a:cubicBezTo>
                  <a:lnTo>
                    <a:pt x="175" y="7663"/>
                  </a:lnTo>
                  <a:cubicBezTo>
                    <a:pt x="140" y="7291"/>
                    <a:pt x="82" y="6908"/>
                    <a:pt x="12" y="6548"/>
                  </a:cubicBezTo>
                  <a:cubicBezTo>
                    <a:pt x="1" y="6479"/>
                    <a:pt x="1" y="6386"/>
                    <a:pt x="1" y="6304"/>
                  </a:cubicBezTo>
                  <a:lnTo>
                    <a:pt x="1" y="5109"/>
                  </a:lnTo>
                  <a:cubicBezTo>
                    <a:pt x="1" y="4865"/>
                    <a:pt x="94" y="4691"/>
                    <a:pt x="291" y="4551"/>
                  </a:cubicBezTo>
                  <a:cubicBezTo>
                    <a:pt x="488" y="4401"/>
                    <a:pt x="686" y="4273"/>
                    <a:pt x="895" y="4157"/>
                  </a:cubicBezTo>
                  <a:cubicBezTo>
                    <a:pt x="953" y="4122"/>
                    <a:pt x="1022" y="4087"/>
                    <a:pt x="1080" y="4041"/>
                  </a:cubicBezTo>
                  <a:cubicBezTo>
                    <a:pt x="1185" y="3971"/>
                    <a:pt x="1231" y="3878"/>
                    <a:pt x="1231" y="3750"/>
                  </a:cubicBezTo>
                  <a:cubicBezTo>
                    <a:pt x="1196" y="3553"/>
                    <a:pt x="1196" y="3356"/>
                    <a:pt x="1196" y="3170"/>
                  </a:cubicBezTo>
                  <a:close/>
                  <a:moveTo>
                    <a:pt x="6003" y="5527"/>
                  </a:moveTo>
                  <a:cubicBezTo>
                    <a:pt x="5840" y="5770"/>
                    <a:pt x="5643" y="5817"/>
                    <a:pt x="5457" y="5875"/>
                  </a:cubicBezTo>
                  <a:cubicBezTo>
                    <a:pt x="5341" y="5910"/>
                    <a:pt x="5225" y="5921"/>
                    <a:pt x="5109" y="5968"/>
                  </a:cubicBezTo>
                  <a:cubicBezTo>
                    <a:pt x="4842" y="6072"/>
                    <a:pt x="4540" y="6026"/>
                    <a:pt x="4273" y="6142"/>
                  </a:cubicBezTo>
                  <a:cubicBezTo>
                    <a:pt x="4215" y="6177"/>
                    <a:pt x="4157" y="6142"/>
                    <a:pt x="4087" y="6142"/>
                  </a:cubicBezTo>
                  <a:lnTo>
                    <a:pt x="3565" y="6142"/>
                  </a:lnTo>
                  <a:cubicBezTo>
                    <a:pt x="3507" y="6142"/>
                    <a:pt x="3437" y="6130"/>
                    <a:pt x="3391" y="6165"/>
                  </a:cubicBezTo>
                  <a:cubicBezTo>
                    <a:pt x="3228" y="6235"/>
                    <a:pt x="3066" y="6223"/>
                    <a:pt x="2915" y="6223"/>
                  </a:cubicBezTo>
                  <a:lnTo>
                    <a:pt x="1754" y="6223"/>
                  </a:lnTo>
                  <a:cubicBezTo>
                    <a:pt x="1649" y="6223"/>
                    <a:pt x="1545" y="6200"/>
                    <a:pt x="1452" y="6188"/>
                  </a:cubicBezTo>
                  <a:cubicBezTo>
                    <a:pt x="1313" y="6177"/>
                    <a:pt x="1185" y="6142"/>
                    <a:pt x="1057" y="6142"/>
                  </a:cubicBezTo>
                  <a:cubicBezTo>
                    <a:pt x="941" y="6130"/>
                    <a:pt x="802" y="6142"/>
                    <a:pt x="686" y="6130"/>
                  </a:cubicBezTo>
                  <a:cubicBezTo>
                    <a:pt x="558" y="6119"/>
                    <a:pt x="430" y="6084"/>
                    <a:pt x="268" y="6061"/>
                  </a:cubicBezTo>
                  <a:cubicBezTo>
                    <a:pt x="256" y="6200"/>
                    <a:pt x="244" y="6339"/>
                    <a:pt x="268" y="6479"/>
                  </a:cubicBezTo>
                  <a:cubicBezTo>
                    <a:pt x="361" y="6920"/>
                    <a:pt x="442" y="7338"/>
                    <a:pt x="488" y="7767"/>
                  </a:cubicBezTo>
                  <a:cubicBezTo>
                    <a:pt x="500" y="7883"/>
                    <a:pt x="523" y="7988"/>
                    <a:pt x="546" y="8104"/>
                  </a:cubicBezTo>
                  <a:cubicBezTo>
                    <a:pt x="662" y="8673"/>
                    <a:pt x="779" y="9218"/>
                    <a:pt x="895" y="9787"/>
                  </a:cubicBezTo>
                  <a:cubicBezTo>
                    <a:pt x="895" y="9799"/>
                    <a:pt x="918" y="9822"/>
                    <a:pt x="941" y="9845"/>
                  </a:cubicBezTo>
                  <a:cubicBezTo>
                    <a:pt x="976" y="9857"/>
                    <a:pt x="1022" y="9857"/>
                    <a:pt x="1080" y="9880"/>
                  </a:cubicBezTo>
                  <a:cubicBezTo>
                    <a:pt x="1347" y="9961"/>
                    <a:pt x="1603" y="10031"/>
                    <a:pt x="1881" y="10019"/>
                  </a:cubicBezTo>
                  <a:cubicBezTo>
                    <a:pt x="1951" y="10019"/>
                    <a:pt x="2021" y="10031"/>
                    <a:pt x="2079" y="10054"/>
                  </a:cubicBezTo>
                  <a:cubicBezTo>
                    <a:pt x="2160" y="10066"/>
                    <a:pt x="2241" y="10089"/>
                    <a:pt x="2311" y="10089"/>
                  </a:cubicBezTo>
                  <a:lnTo>
                    <a:pt x="4552" y="10089"/>
                  </a:lnTo>
                  <a:cubicBezTo>
                    <a:pt x="4621" y="10089"/>
                    <a:pt x="4691" y="10077"/>
                    <a:pt x="4749" y="10054"/>
                  </a:cubicBezTo>
                  <a:cubicBezTo>
                    <a:pt x="4946" y="9915"/>
                    <a:pt x="5178" y="9892"/>
                    <a:pt x="5376" y="9845"/>
                  </a:cubicBezTo>
                  <a:cubicBezTo>
                    <a:pt x="5596" y="9799"/>
                    <a:pt x="5759" y="9706"/>
                    <a:pt x="5898" y="9555"/>
                  </a:cubicBezTo>
                  <a:cubicBezTo>
                    <a:pt x="6026" y="9427"/>
                    <a:pt x="6119" y="9265"/>
                    <a:pt x="6084" y="9067"/>
                  </a:cubicBezTo>
                  <a:cubicBezTo>
                    <a:pt x="6072" y="9021"/>
                    <a:pt x="6084" y="8963"/>
                    <a:pt x="6084" y="8905"/>
                  </a:cubicBezTo>
                  <a:cubicBezTo>
                    <a:pt x="6072" y="7988"/>
                    <a:pt x="6072" y="7059"/>
                    <a:pt x="6061" y="6142"/>
                  </a:cubicBezTo>
                  <a:cubicBezTo>
                    <a:pt x="6061" y="5968"/>
                    <a:pt x="6038" y="5782"/>
                    <a:pt x="6003" y="5527"/>
                  </a:cubicBezTo>
                  <a:close/>
                  <a:moveTo>
                    <a:pt x="1475" y="3158"/>
                  </a:moveTo>
                  <a:cubicBezTo>
                    <a:pt x="1475" y="3216"/>
                    <a:pt x="1463" y="3274"/>
                    <a:pt x="1463" y="3321"/>
                  </a:cubicBezTo>
                  <a:cubicBezTo>
                    <a:pt x="1475" y="3472"/>
                    <a:pt x="1475" y="3623"/>
                    <a:pt x="1498" y="3785"/>
                  </a:cubicBezTo>
                  <a:cubicBezTo>
                    <a:pt x="1522" y="3878"/>
                    <a:pt x="1522" y="3983"/>
                    <a:pt x="1463" y="4041"/>
                  </a:cubicBezTo>
                  <a:cubicBezTo>
                    <a:pt x="1255" y="4226"/>
                    <a:pt x="1022" y="4424"/>
                    <a:pt x="779" y="4540"/>
                  </a:cubicBezTo>
                  <a:cubicBezTo>
                    <a:pt x="604" y="4609"/>
                    <a:pt x="488" y="4726"/>
                    <a:pt x="384" y="4853"/>
                  </a:cubicBezTo>
                  <a:cubicBezTo>
                    <a:pt x="326" y="4923"/>
                    <a:pt x="279" y="5039"/>
                    <a:pt x="268" y="5132"/>
                  </a:cubicBezTo>
                  <a:cubicBezTo>
                    <a:pt x="256" y="5352"/>
                    <a:pt x="244" y="5550"/>
                    <a:pt x="291" y="5759"/>
                  </a:cubicBezTo>
                  <a:cubicBezTo>
                    <a:pt x="488" y="5852"/>
                    <a:pt x="709" y="5886"/>
                    <a:pt x="918" y="5875"/>
                  </a:cubicBezTo>
                  <a:cubicBezTo>
                    <a:pt x="1080" y="5875"/>
                    <a:pt x="1243" y="5852"/>
                    <a:pt x="1371" y="5886"/>
                  </a:cubicBezTo>
                  <a:cubicBezTo>
                    <a:pt x="1591" y="5945"/>
                    <a:pt x="1789" y="5945"/>
                    <a:pt x="2009" y="5945"/>
                  </a:cubicBezTo>
                  <a:lnTo>
                    <a:pt x="2973" y="5945"/>
                  </a:lnTo>
                  <a:cubicBezTo>
                    <a:pt x="3042" y="5945"/>
                    <a:pt x="3135" y="5956"/>
                    <a:pt x="3193" y="5921"/>
                  </a:cubicBezTo>
                  <a:cubicBezTo>
                    <a:pt x="3379" y="5840"/>
                    <a:pt x="3565" y="5852"/>
                    <a:pt x="3750" y="5852"/>
                  </a:cubicBezTo>
                  <a:cubicBezTo>
                    <a:pt x="3913" y="5852"/>
                    <a:pt x="4087" y="5875"/>
                    <a:pt x="4250" y="5840"/>
                  </a:cubicBezTo>
                  <a:cubicBezTo>
                    <a:pt x="4459" y="5805"/>
                    <a:pt x="4679" y="5736"/>
                    <a:pt x="4900" y="5689"/>
                  </a:cubicBezTo>
                  <a:cubicBezTo>
                    <a:pt x="5271" y="5608"/>
                    <a:pt x="5654" y="5503"/>
                    <a:pt x="5991" y="5260"/>
                  </a:cubicBezTo>
                  <a:cubicBezTo>
                    <a:pt x="5956" y="4981"/>
                    <a:pt x="5875" y="4737"/>
                    <a:pt x="5736" y="4505"/>
                  </a:cubicBezTo>
                  <a:cubicBezTo>
                    <a:pt x="5678" y="4377"/>
                    <a:pt x="5585" y="4296"/>
                    <a:pt x="5445" y="4238"/>
                  </a:cubicBezTo>
                  <a:cubicBezTo>
                    <a:pt x="5306" y="4180"/>
                    <a:pt x="5178" y="4110"/>
                    <a:pt x="5028" y="4064"/>
                  </a:cubicBezTo>
                  <a:cubicBezTo>
                    <a:pt x="4772" y="3983"/>
                    <a:pt x="4621" y="3808"/>
                    <a:pt x="4610" y="3530"/>
                  </a:cubicBezTo>
                  <a:cubicBezTo>
                    <a:pt x="4610" y="3391"/>
                    <a:pt x="4563" y="3228"/>
                    <a:pt x="4540" y="3065"/>
                  </a:cubicBezTo>
                  <a:lnTo>
                    <a:pt x="4401" y="3065"/>
                  </a:lnTo>
                  <a:cubicBezTo>
                    <a:pt x="4018" y="3100"/>
                    <a:pt x="3634" y="3124"/>
                    <a:pt x="3240" y="3158"/>
                  </a:cubicBezTo>
                  <a:cubicBezTo>
                    <a:pt x="2706" y="3193"/>
                    <a:pt x="2183" y="3216"/>
                    <a:pt x="1649" y="3135"/>
                  </a:cubicBezTo>
                  <a:cubicBezTo>
                    <a:pt x="1591" y="3158"/>
                    <a:pt x="1533" y="3158"/>
                    <a:pt x="1475" y="3158"/>
                  </a:cubicBezTo>
                  <a:close/>
                  <a:moveTo>
                    <a:pt x="964" y="10147"/>
                  </a:moveTo>
                  <a:cubicBezTo>
                    <a:pt x="987" y="10437"/>
                    <a:pt x="1080" y="10832"/>
                    <a:pt x="1173" y="11018"/>
                  </a:cubicBezTo>
                  <a:cubicBezTo>
                    <a:pt x="1185" y="11064"/>
                    <a:pt x="1208" y="11099"/>
                    <a:pt x="1231" y="11122"/>
                  </a:cubicBezTo>
                  <a:cubicBezTo>
                    <a:pt x="1347" y="11296"/>
                    <a:pt x="1487" y="11424"/>
                    <a:pt x="1719" y="11459"/>
                  </a:cubicBezTo>
                  <a:cubicBezTo>
                    <a:pt x="1997" y="11494"/>
                    <a:pt x="2276" y="11540"/>
                    <a:pt x="2555" y="11540"/>
                  </a:cubicBezTo>
                  <a:lnTo>
                    <a:pt x="3716" y="11540"/>
                  </a:lnTo>
                  <a:cubicBezTo>
                    <a:pt x="4157" y="11540"/>
                    <a:pt x="4610" y="11540"/>
                    <a:pt x="5051" y="11401"/>
                  </a:cubicBezTo>
                  <a:cubicBezTo>
                    <a:pt x="5295" y="11401"/>
                    <a:pt x="5492" y="11273"/>
                    <a:pt x="5701" y="11169"/>
                  </a:cubicBezTo>
                  <a:cubicBezTo>
                    <a:pt x="5887" y="11076"/>
                    <a:pt x="5991" y="10936"/>
                    <a:pt x="6014" y="10751"/>
                  </a:cubicBezTo>
                  <a:cubicBezTo>
                    <a:pt x="6049" y="10530"/>
                    <a:pt x="6072" y="10298"/>
                    <a:pt x="6096" y="10077"/>
                  </a:cubicBezTo>
                  <a:cubicBezTo>
                    <a:pt x="6096" y="10031"/>
                    <a:pt x="6072" y="9985"/>
                    <a:pt x="6061" y="9950"/>
                  </a:cubicBezTo>
                  <a:lnTo>
                    <a:pt x="5991" y="9950"/>
                  </a:lnTo>
                  <a:cubicBezTo>
                    <a:pt x="5596" y="10089"/>
                    <a:pt x="5225" y="10252"/>
                    <a:pt x="4819" y="10368"/>
                  </a:cubicBezTo>
                  <a:cubicBezTo>
                    <a:pt x="4737" y="10379"/>
                    <a:pt x="4668" y="10402"/>
                    <a:pt x="4610" y="10402"/>
                  </a:cubicBezTo>
                  <a:lnTo>
                    <a:pt x="2276" y="10402"/>
                  </a:lnTo>
                  <a:cubicBezTo>
                    <a:pt x="2206" y="10402"/>
                    <a:pt x="2125" y="10402"/>
                    <a:pt x="2067" y="10368"/>
                  </a:cubicBezTo>
                  <a:cubicBezTo>
                    <a:pt x="1939" y="10310"/>
                    <a:pt x="1812" y="10310"/>
                    <a:pt x="1684" y="10310"/>
                  </a:cubicBezTo>
                  <a:cubicBezTo>
                    <a:pt x="1626" y="10310"/>
                    <a:pt x="1568" y="10310"/>
                    <a:pt x="1487" y="10298"/>
                  </a:cubicBezTo>
                  <a:cubicBezTo>
                    <a:pt x="1313" y="10228"/>
                    <a:pt x="1138" y="10182"/>
                    <a:pt x="964" y="10147"/>
                  </a:cubicBezTo>
                  <a:close/>
                  <a:moveTo>
                    <a:pt x="3959" y="1777"/>
                  </a:moveTo>
                  <a:lnTo>
                    <a:pt x="3959" y="593"/>
                  </a:lnTo>
                  <a:cubicBezTo>
                    <a:pt x="3959" y="361"/>
                    <a:pt x="3890" y="279"/>
                    <a:pt x="3634" y="268"/>
                  </a:cubicBezTo>
                  <a:lnTo>
                    <a:pt x="3518" y="268"/>
                  </a:lnTo>
                  <a:cubicBezTo>
                    <a:pt x="3077" y="268"/>
                    <a:pt x="2624" y="326"/>
                    <a:pt x="2183" y="407"/>
                  </a:cubicBezTo>
                  <a:lnTo>
                    <a:pt x="1661" y="546"/>
                  </a:lnTo>
                  <a:cubicBezTo>
                    <a:pt x="1545" y="895"/>
                    <a:pt x="1591" y="1533"/>
                    <a:pt x="1754" y="1939"/>
                  </a:cubicBezTo>
                  <a:cubicBezTo>
                    <a:pt x="1986" y="1963"/>
                    <a:pt x="3507" y="1881"/>
                    <a:pt x="3785" y="1835"/>
                  </a:cubicBezTo>
                  <a:cubicBezTo>
                    <a:pt x="3843" y="1835"/>
                    <a:pt x="3901" y="1812"/>
                    <a:pt x="3959" y="1777"/>
                  </a:cubicBezTo>
                  <a:close/>
                  <a:moveTo>
                    <a:pt x="1289" y="2822"/>
                  </a:moveTo>
                  <a:cubicBezTo>
                    <a:pt x="1556" y="2915"/>
                    <a:pt x="1835" y="2938"/>
                    <a:pt x="2125" y="2938"/>
                  </a:cubicBezTo>
                  <a:cubicBezTo>
                    <a:pt x="2764" y="2938"/>
                    <a:pt x="3414" y="2926"/>
                    <a:pt x="4052" y="2868"/>
                  </a:cubicBezTo>
                  <a:cubicBezTo>
                    <a:pt x="4261" y="2845"/>
                    <a:pt x="4424" y="2764"/>
                    <a:pt x="4598" y="2682"/>
                  </a:cubicBezTo>
                  <a:cubicBezTo>
                    <a:pt x="4633" y="2659"/>
                    <a:pt x="4679" y="2601"/>
                    <a:pt x="4679" y="2566"/>
                  </a:cubicBezTo>
                  <a:cubicBezTo>
                    <a:pt x="4691" y="2450"/>
                    <a:pt x="4679" y="2346"/>
                    <a:pt x="4679" y="2230"/>
                  </a:cubicBezTo>
                  <a:cubicBezTo>
                    <a:pt x="4679" y="2172"/>
                    <a:pt x="4621" y="2114"/>
                    <a:pt x="4563" y="2102"/>
                  </a:cubicBezTo>
                  <a:cubicBezTo>
                    <a:pt x="4493" y="2067"/>
                    <a:pt x="4435" y="2055"/>
                    <a:pt x="4366" y="2055"/>
                  </a:cubicBezTo>
                  <a:cubicBezTo>
                    <a:pt x="4203" y="2055"/>
                    <a:pt x="4064" y="2055"/>
                    <a:pt x="3901" y="2067"/>
                  </a:cubicBezTo>
                  <a:cubicBezTo>
                    <a:pt x="3669" y="2079"/>
                    <a:pt x="3437" y="2125"/>
                    <a:pt x="3205" y="2137"/>
                  </a:cubicBezTo>
                  <a:cubicBezTo>
                    <a:pt x="2787" y="2172"/>
                    <a:pt x="2357" y="2172"/>
                    <a:pt x="1951" y="2183"/>
                  </a:cubicBezTo>
                  <a:cubicBezTo>
                    <a:pt x="1847" y="2183"/>
                    <a:pt x="1754" y="2183"/>
                    <a:pt x="1649" y="2195"/>
                  </a:cubicBezTo>
                  <a:cubicBezTo>
                    <a:pt x="1289" y="2241"/>
                    <a:pt x="1185" y="2288"/>
                    <a:pt x="1243" y="2740"/>
                  </a:cubicBezTo>
                  <a:close/>
                </a:path>
              </a:pathLst>
            </a:custGeom>
            <a:solidFill>
              <a:srgbClr val="0088CC"/>
            </a:solidFill>
            <a:ln>
              <a:noFill/>
            </a:ln>
          </p:spPr>
          <p:txBody>
            <a:bodyPr spcFirstLastPara="1" wrap="square" lIns="91425" tIns="91425" rIns="91425" bIns="91425" anchor="ctr" anchorCtr="0">
              <a:noAutofit/>
            </a:bodyPr>
            <a:lstStyle/>
            <a:p>
              <a:pPr defTabSz="914388"/>
              <a:endParaRPr sz="1799">
                <a:solidFill>
                  <a:prstClr val="black"/>
                </a:solidFill>
              </a:endParaRPr>
            </a:p>
          </p:txBody>
        </p:sp>
        <p:sp>
          <p:nvSpPr>
            <p:cNvPr id="1065" name="Google Shape;1065;p20"/>
            <p:cNvSpPr/>
            <p:nvPr/>
          </p:nvSpPr>
          <p:spPr>
            <a:xfrm>
              <a:off x="2413400" y="3521975"/>
              <a:ext cx="76650" cy="69100"/>
            </a:xfrm>
            <a:custGeom>
              <a:avLst/>
              <a:gdLst/>
              <a:ahLst/>
              <a:cxnLst/>
              <a:rect l="l" t="t" r="r" b="b"/>
              <a:pathLst>
                <a:path w="3066" h="2764" extrusionOk="0">
                  <a:moveTo>
                    <a:pt x="708" y="1846"/>
                  </a:moveTo>
                  <a:lnTo>
                    <a:pt x="244" y="1846"/>
                  </a:lnTo>
                  <a:cubicBezTo>
                    <a:pt x="47" y="1846"/>
                    <a:pt x="0" y="1811"/>
                    <a:pt x="0" y="1614"/>
                  </a:cubicBezTo>
                  <a:lnTo>
                    <a:pt x="0" y="1033"/>
                  </a:lnTo>
                  <a:cubicBezTo>
                    <a:pt x="0" y="894"/>
                    <a:pt x="58" y="848"/>
                    <a:pt x="198" y="836"/>
                  </a:cubicBezTo>
                  <a:lnTo>
                    <a:pt x="476" y="836"/>
                  </a:lnTo>
                  <a:cubicBezTo>
                    <a:pt x="569" y="836"/>
                    <a:pt x="639" y="824"/>
                    <a:pt x="720" y="824"/>
                  </a:cubicBezTo>
                  <a:cubicBezTo>
                    <a:pt x="813" y="557"/>
                    <a:pt x="697" y="279"/>
                    <a:pt x="801" y="35"/>
                  </a:cubicBezTo>
                  <a:cubicBezTo>
                    <a:pt x="859" y="23"/>
                    <a:pt x="917" y="0"/>
                    <a:pt x="952" y="0"/>
                  </a:cubicBezTo>
                  <a:lnTo>
                    <a:pt x="1788" y="0"/>
                  </a:lnTo>
                  <a:cubicBezTo>
                    <a:pt x="1974" y="0"/>
                    <a:pt x="2020" y="47"/>
                    <a:pt x="2020" y="256"/>
                  </a:cubicBezTo>
                  <a:lnTo>
                    <a:pt x="2020" y="557"/>
                  </a:lnTo>
                  <a:cubicBezTo>
                    <a:pt x="2020" y="720"/>
                    <a:pt x="2055" y="743"/>
                    <a:pt x="2218" y="766"/>
                  </a:cubicBezTo>
                  <a:lnTo>
                    <a:pt x="2717" y="766"/>
                  </a:lnTo>
                  <a:cubicBezTo>
                    <a:pt x="2833" y="766"/>
                    <a:pt x="2903" y="801"/>
                    <a:pt x="2949" y="917"/>
                  </a:cubicBezTo>
                  <a:cubicBezTo>
                    <a:pt x="3065" y="1150"/>
                    <a:pt x="3030" y="1382"/>
                    <a:pt x="3007" y="1602"/>
                  </a:cubicBezTo>
                  <a:cubicBezTo>
                    <a:pt x="2984" y="1718"/>
                    <a:pt x="2879" y="1776"/>
                    <a:pt x="2752" y="1788"/>
                  </a:cubicBezTo>
                  <a:lnTo>
                    <a:pt x="2392" y="1788"/>
                  </a:lnTo>
                  <a:cubicBezTo>
                    <a:pt x="2311" y="1788"/>
                    <a:pt x="2229" y="1811"/>
                    <a:pt x="2148" y="1811"/>
                  </a:cubicBezTo>
                  <a:cubicBezTo>
                    <a:pt x="2055" y="2055"/>
                    <a:pt x="2160" y="2334"/>
                    <a:pt x="2078" y="2566"/>
                  </a:cubicBezTo>
                  <a:cubicBezTo>
                    <a:pt x="1765" y="2763"/>
                    <a:pt x="1417" y="2717"/>
                    <a:pt x="1092" y="2717"/>
                  </a:cubicBezTo>
                  <a:cubicBezTo>
                    <a:pt x="1034" y="2717"/>
                    <a:pt x="975" y="2682"/>
                    <a:pt x="941" y="2636"/>
                  </a:cubicBezTo>
                  <a:cubicBezTo>
                    <a:pt x="894" y="2566"/>
                    <a:pt x="836" y="2473"/>
                    <a:pt x="836" y="2392"/>
                  </a:cubicBezTo>
                  <a:cubicBezTo>
                    <a:pt x="848" y="2183"/>
                    <a:pt x="790" y="2032"/>
                    <a:pt x="708" y="1846"/>
                  </a:cubicBezTo>
                  <a:close/>
                  <a:moveTo>
                    <a:pt x="267" y="1579"/>
                  </a:moveTo>
                  <a:cubicBezTo>
                    <a:pt x="372" y="1579"/>
                    <a:pt x="465" y="1591"/>
                    <a:pt x="558" y="1591"/>
                  </a:cubicBezTo>
                  <a:lnTo>
                    <a:pt x="825" y="1591"/>
                  </a:lnTo>
                  <a:cubicBezTo>
                    <a:pt x="929" y="1602"/>
                    <a:pt x="987" y="1637"/>
                    <a:pt x="987" y="1730"/>
                  </a:cubicBezTo>
                  <a:cubicBezTo>
                    <a:pt x="999" y="1927"/>
                    <a:pt x="1115" y="2102"/>
                    <a:pt x="1103" y="2299"/>
                  </a:cubicBezTo>
                  <a:cubicBezTo>
                    <a:pt x="1092" y="2357"/>
                    <a:pt x="1161" y="2415"/>
                    <a:pt x="1219" y="2415"/>
                  </a:cubicBezTo>
                  <a:cubicBezTo>
                    <a:pt x="1417" y="2427"/>
                    <a:pt x="1649" y="2473"/>
                    <a:pt x="1823" y="2299"/>
                  </a:cubicBezTo>
                  <a:cubicBezTo>
                    <a:pt x="1823" y="2241"/>
                    <a:pt x="1846" y="2183"/>
                    <a:pt x="1846" y="2125"/>
                  </a:cubicBezTo>
                  <a:lnTo>
                    <a:pt x="1846" y="1823"/>
                  </a:lnTo>
                  <a:cubicBezTo>
                    <a:pt x="1846" y="1533"/>
                    <a:pt x="1869" y="1509"/>
                    <a:pt x="2160" y="1509"/>
                  </a:cubicBezTo>
                  <a:lnTo>
                    <a:pt x="2554" y="1509"/>
                  </a:lnTo>
                  <a:cubicBezTo>
                    <a:pt x="2612" y="1509"/>
                    <a:pt x="2670" y="1498"/>
                    <a:pt x="2728" y="1486"/>
                  </a:cubicBezTo>
                  <a:cubicBezTo>
                    <a:pt x="2775" y="1312"/>
                    <a:pt x="2775" y="1150"/>
                    <a:pt x="2624" y="1010"/>
                  </a:cubicBezTo>
                  <a:cubicBezTo>
                    <a:pt x="2543" y="1010"/>
                    <a:pt x="2438" y="1010"/>
                    <a:pt x="2334" y="987"/>
                  </a:cubicBezTo>
                  <a:lnTo>
                    <a:pt x="2090" y="987"/>
                  </a:lnTo>
                  <a:cubicBezTo>
                    <a:pt x="1846" y="964"/>
                    <a:pt x="1753" y="859"/>
                    <a:pt x="1742" y="616"/>
                  </a:cubicBezTo>
                  <a:cubicBezTo>
                    <a:pt x="1742" y="499"/>
                    <a:pt x="1777" y="372"/>
                    <a:pt x="1684" y="232"/>
                  </a:cubicBezTo>
                  <a:lnTo>
                    <a:pt x="1115" y="232"/>
                  </a:lnTo>
                  <a:cubicBezTo>
                    <a:pt x="1080" y="232"/>
                    <a:pt x="1045" y="256"/>
                    <a:pt x="987" y="267"/>
                  </a:cubicBezTo>
                  <a:cubicBezTo>
                    <a:pt x="964" y="441"/>
                    <a:pt x="975" y="616"/>
                    <a:pt x="975" y="790"/>
                  </a:cubicBezTo>
                  <a:cubicBezTo>
                    <a:pt x="975" y="1033"/>
                    <a:pt x="929" y="1080"/>
                    <a:pt x="697" y="1092"/>
                  </a:cubicBezTo>
                  <a:lnTo>
                    <a:pt x="453" y="1092"/>
                  </a:lnTo>
                  <a:cubicBezTo>
                    <a:pt x="383" y="1092"/>
                    <a:pt x="325" y="1115"/>
                    <a:pt x="244" y="1126"/>
                  </a:cubicBezTo>
                  <a:cubicBezTo>
                    <a:pt x="267" y="1266"/>
                    <a:pt x="267" y="1405"/>
                    <a:pt x="267" y="1579"/>
                  </a:cubicBezTo>
                  <a:close/>
                </a:path>
              </a:pathLst>
            </a:custGeom>
            <a:solidFill>
              <a:srgbClr val="0088CC"/>
            </a:solidFill>
            <a:ln>
              <a:noFill/>
            </a:ln>
          </p:spPr>
          <p:txBody>
            <a:bodyPr spcFirstLastPara="1" wrap="square" lIns="91425" tIns="91425" rIns="91425" bIns="91425" anchor="ctr" anchorCtr="0">
              <a:noAutofit/>
            </a:bodyPr>
            <a:lstStyle/>
            <a:p>
              <a:pPr defTabSz="914388"/>
              <a:endParaRPr sz="1799">
                <a:solidFill>
                  <a:prstClr val="black"/>
                </a:solidFill>
              </a:endParaRPr>
            </a:p>
          </p:txBody>
        </p:sp>
        <p:sp>
          <p:nvSpPr>
            <p:cNvPr id="1066" name="Google Shape;1066;p20"/>
            <p:cNvSpPr/>
            <p:nvPr/>
          </p:nvSpPr>
          <p:spPr>
            <a:xfrm>
              <a:off x="2504825" y="3510075"/>
              <a:ext cx="7275" cy="60675"/>
            </a:xfrm>
            <a:custGeom>
              <a:avLst/>
              <a:gdLst/>
              <a:ahLst/>
              <a:cxnLst/>
              <a:rect l="l" t="t" r="r" b="b"/>
              <a:pathLst>
                <a:path w="291" h="2427" extrusionOk="0">
                  <a:moveTo>
                    <a:pt x="209" y="0"/>
                  </a:moveTo>
                  <a:cubicBezTo>
                    <a:pt x="221" y="58"/>
                    <a:pt x="267" y="105"/>
                    <a:pt x="267" y="163"/>
                  </a:cubicBezTo>
                  <a:cubicBezTo>
                    <a:pt x="279" y="290"/>
                    <a:pt x="279" y="430"/>
                    <a:pt x="279" y="558"/>
                  </a:cubicBezTo>
                  <a:lnTo>
                    <a:pt x="279" y="1498"/>
                  </a:lnTo>
                  <a:cubicBezTo>
                    <a:pt x="290" y="1800"/>
                    <a:pt x="232" y="2078"/>
                    <a:pt x="151" y="2369"/>
                  </a:cubicBezTo>
                  <a:cubicBezTo>
                    <a:pt x="151" y="2380"/>
                    <a:pt x="116" y="2403"/>
                    <a:pt x="105" y="2427"/>
                  </a:cubicBezTo>
                  <a:cubicBezTo>
                    <a:pt x="70" y="2403"/>
                    <a:pt x="35" y="2380"/>
                    <a:pt x="35" y="2357"/>
                  </a:cubicBezTo>
                  <a:cubicBezTo>
                    <a:pt x="35" y="2241"/>
                    <a:pt x="0" y="2125"/>
                    <a:pt x="35" y="2020"/>
                  </a:cubicBezTo>
                  <a:cubicBezTo>
                    <a:pt x="70" y="1846"/>
                    <a:pt x="70" y="1672"/>
                    <a:pt x="70" y="1498"/>
                  </a:cubicBezTo>
                  <a:cubicBezTo>
                    <a:pt x="70" y="1068"/>
                    <a:pt x="70" y="627"/>
                    <a:pt x="93" y="174"/>
                  </a:cubicBezTo>
                  <a:cubicBezTo>
                    <a:pt x="105" y="140"/>
                    <a:pt x="93" y="47"/>
                    <a:pt x="209" y="0"/>
                  </a:cubicBezTo>
                  <a:close/>
                </a:path>
              </a:pathLst>
            </a:custGeom>
            <a:solidFill>
              <a:srgbClr val="0088CC"/>
            </a:solidFill>
            <a:ln>
              <a:noFill/>
            </a:ln>
          </p:spPr>
          <p:txBody>
            <a:bodyPr spcFirstLastPara="1" wrap="square" lIns="91425" tIns="91425" rIns="91425" bIns="91425" anchor="ctr" anchorCtr="0">
              <a:noAutofit/>
            </a:bodyPr>
            <a:lstStyle/>
            <a:p>
              <a:pPr defTabSz="914388"/>
              <a:endParaRPr sz="1799">
                <a:solidFill>
                  <a:prstClr val="black"/>
                </a:solidFill>
              </a:endParaRPr>
            </a:p>
          </p:txBody>
        </p:sp>
        <p:sp>
          <p:nvSpPr>
            <p:cNvPr id="1067" name="Google Shape;1067;p20"/>
            <p:cNvSpPr/>
            <p:nvPr/>
          </p:nvSpPr>
          <p:spPr>
            <a:xfrm>
              <a:off x="2465050" y="3444475"/>
              <a:ext cx="18900" cy="10175"/>
            </a:xfrm>
            <a:custGeom>
              <a:avLst/>
              <a:gdLst/>
              <a:ahLst/>
              <a:cxnLst/>
              <a:rect l="l" t="t" r="r" b="b"/>
              <a:pathLst>
                <a:path w="756" h="407" extrusionOk="0">
                  <a:moveTo>
                    <a:pt x="59" y="407"/>
                  </a:moveTo>
                  <a:cubicBezTo>
                    <a:pt x="12" y="349"/>
                    <a:pt x="1" y="291"/>
                    <a:pt x="70" y="244"/>
                  </a:cubicBezTo>
                  <a:cubicBezTo>
                    <a:pt x="256" y="163"/>
                    <a:pt x="442" y="105"/>
                    <a:pt x="639" y="12"/>
                  </a:cubicBezTo>
                  <a:cubicBezTo>
                    <a:pt x="651" y="12"/>
                    <a:pt x="674" y="1"/>
                    <a:pt x="697" y="12"/>
                  </a:cubicBezTo>
                  <a:cubicBezTo>
                    <a:pt x="721" y="35"/>
                    <a:pt x="732" y="47"/>
                    <a:pt x="755" y="70"/>
                  </a:cubicBezTo>
                  <a:cubicBezTo>
                    <a:pt x="755" y="93"/>
                    <a:pt x="755" y="117"/>
                    <a:pt x="732" y="128"/>
                  </a:cubicBezTo>
                  <a:cubicBezTo>
                    <a:pt x="604" y="268"/>
                    <a:pt x="268" y="395"/>
                    <a:pt x="59" y="407"/>
                  </a:cubicBezTo>
                  <a:close/>
                </a:path>
              </a:pathLst>
            </a:custGeom>
            <a:solidFill>
              <a:srgbClr val="0088CC"/>
            </a:solidFill>
            <a:ln>
              <a:noFill/>
            </a:ln>
          </p:spPr>
          <p:txBody>
            <a:bodyPr spcFirstLastPara="1" wrap="square" lIns="91425" tIns="91425" rIns="91425" bIns="91425" anchor="ctr" anchorCtr="0">
              <a:noAutofit/>
            </a:bodyPr>
            <a:lstStyle/>
            <a:p>
              <a:pPr defTabSz="914388"/>
              <a:endParaRPr sz="1799">
                <a:solidFill>
                  <a:prstClr val="black"/>
                </a:solidFill>
              </a:endParaRPr>
            </a:p>
          </p:txBody>
        </p:sp>
        <p:sp>
          <p:nvSpPr>
            <p:cNvPr id="1068" name="Google Shape;1068;p20"/>
            <p:cNvSpPr/>
            <p:nvPr/>
          </p:nvSpPr>
          <p:spPr>
            <a:xfrm>
              <a:off x="2500475" y="3454925"/>
              <a:ext cx="6700" cy="7000"/>
            </a:xfrm>
            <a:custGeom>
              <a:avLst/>
              <a:gdLst/>
              <a:ahLst/>
              <a:cxnLst/>
              <a:rect l="l" t="t" r="r" b="b"/>
              <a:pathLst>
                <a:path w="268" h="280" extrusionOk="0">
                  <a:moveTo>
                    <a:pt x="47" y="1"/>
                  </a:moveTo>
                  <a:cubicBezTo>
                    <a:pt x="163" y="35"/>
                    <a:pt x="221" y="105"/>
                    <a:pt x="244" y="175"/>
                  </a:cubicBezTo>
                  <a:cubicBezTo>
                    <a:pt x="267" y="198"/>
                    <a:pt x="244" y="256"/>
                    <a:pt x="232" y="256"/>
                  </a:cubicBezTo>
                  <a:cubicBezTo>
                    <a:pt x="197" y="268"/>
                    <a:pt x="163" y="279"/>
                    <a:pt x="128" y="268"/>
                  </a:cubicBezTo>
                  <a:cubicBezTo>
                    <a:pt x="47" y="221"/>
                    <a:pt x="0" y="140"/>
                    <a:pt x="47" y="1"/>
                  </a:cubicBezTo>
                  <a:close/>
                </a:path>
              </a:pathLst>
            </a:custGeom>
            <a:solidFill>
              <a:srgbClr val="0088CC"/>
            </a:solidFill>
            <a:ln>
              <a:noFill/>
            </a:ln>
          </p:spPr>
          <p:txBody>
            <a:bodyPr spcFirstLastPara="1" wrap="square" lIns="91425" tIns="91425" rIns="91425" bIns="91425" anchor="ctr" anchorCtr="0">
              <a:noAutofit/>
            </a:bodyPr>
            <a:lstStyle/>
            <a:p>
              <a:pPr defTabSz="914388"/>
              <a:endParaRPr sz="1799">
                <a:solidFill>
                  <a:prstClr val="black"/>
                </a:solidFill>
              </a:endParaRPr>
            </a:p>
          </p:txBody>
        </p:sp>
        <p:sp>
          <p:nvSpPr>
            <p:cNvPr id="1069" name="Google Shape;1069;p20"/>
            <p:cNvSpPr/>
            <p:nvPr/>
          </p:nvSpPr>
          <p:spPr>
            <a:xfrm>
              <a:off x="2509750" y="3605850"/>
              <a:ext cx="6400" cy="8425"/>
            </a:xfrm>
            <a:custGeom>
              <a:avLst/>
              <a:gdLst/>
              <a:ahLst/>
              <a:cxnLst/>
              <a:rect l="l" t="t" r="r" b="b"/>
              <a:pathLst>
                <a:path w="256" h="337" extrusionOk="0">
                  <a:moveTo>
                    <a:pt x="186" y="0"/>
                  </a:moveTo>
                  <a:cubicBezTo>
                    <a:pt x="256" y="163"/>
                    <a:pt x="151" y="256"/>
                    <a:pt x="93" y="337"/>
                  </a:cubicBezTo>
                  <a:cubicBezTo>
                    <a:pt x="1" y="325"/>
                    <a:pt x="1" y="267"/>
                    <a:pt x="1" y="221"/>
                  </a:cubicBezTo>
                  <a:cubicBezTo>
                    <a:pt x="12" y="116"/>
                    <a:pt x="12" y="116"/>
                    <a:pt x="186" y="0"/>
                  </a:cubicBezTo>
                  <a:close/>
                </a:path>
              </a:pathLst>
            </a:custGeom>
            <a:solidFill>
              <a:srgbClr val="0088CC"/>
            </a:solidFill>
            <a:ln>
              <a:noFill/>
            </a:ln>
          </p:spPr>
          <p:txBody>
            <a:bodyPr spcFirstLastPara="1" wrap="square" lIns="91425" tIns="91425" rIns="91425" bIns="91425" anchor="ctr" anchorCtr="0">
              <a:noAutofit/>
            </a:bodyPr>
            <a:lstStyle/>
            <a:p>
              <a:pPr defTabSz="914388"/>
              <a:endParaRPr sz="1799">
                <a:solidFill>
                  <a:prstClr val="black"/>
                </a:solidFill>
              </a:endParaRPr>
            </a:p>
          </p:txBody>
        </p:sp>
        <p:sp>
          <p:nvSpPr>
            <p:cNvPr id="1070" name="Google Shape;1070;p20"/>
            <p:cNvSpPr/>
            <p:nvPr/>
          </p:nvSpPr>
          <p:spPr>
            <a:xfrm>
              <a:off x="2438925" y="3366975"/>
              <a:ext cx="7575" cy="10475"/>
            </a:xfrm>
            <a:custGeom>
              <a:avLst/>
              <a:gdLst/>
              <a:ahLst/>
              <a:cxnLst/>
              <a:rect l="l" t="t" r="r" b="b"/>
              <a:pathLst>
                <a:path w="303" h="419" extrusionOk="0">
                  <a:moveTo>
                    <a:pt x="129" y="419"/>
                  </a:moveTo>
                  <a:cubicBezTo>
                    <a:pt x="24" y="372"/>
                    <a:pt x="1" y="291"/>
                    <a:pt x="1" y="210"/>
                  </a:cubicBezTo>
                  <a:cubicBezTo>
                    <a:pt x="1" y="175"/>
                    <a:pt x="13" y="105"/>
                    <a:pt x="36" y="71"/>
                  </a:cubicBezTo>
                  <a:cubicBezTo>
                    <a:pt x="71" y="13"/>
                    <a:pt x="129" y="1"/>
                    <a:pt x="198" y="13"/>
                  </a:cubicBezTo>
                  <a:cubicBezTo>
                    <a:pt x="256" y="24"/>
                    <a:pt x="303" y="94"/>
                    <a:pt x="291" y="152"/>
                  </a:cubicBezTo>
                  <a:cubicBezTo>
                    <a:pt x="245" y="245"/>
                    <a:pt x="233" y="349"/>
                    <a:pt x="129" y="419"/>
                  </a:cubicBezTo>
                  <a:close/>
                </a:path>
              </a:pathLst>
            </a:custGeom>
            <a:solidFill>
              <a:srgbClr val="0088CC"/>
            </a:solidFill>
            <a:ln>
              <a:noFill/>
            </a:ln>
          </p:spPr>
          <p:txBody>
            <a:bodyPr spcFirstLastPara="1" wrap="square" lIns="91425" tIns="91425" rIns="91425" bIns="91425" anchor="ctr" anchorCtr="0">
              <a:noAutofit/>
            </a:bodyPr>
            <a:lstStyle/>
            <a:p>
              <a:pPr defTabSz="914388"/>
              <a:endParaRPr sz="1799">
                <a:solidFill>
                  <a:prstClr val="black"/>
                </a:solidFill>
              </a:endParaRPr>
            </a:p>
          </p:txBody>
        </p:sp>
        <p:sp>
          <p:nvSpPr>
            <p:cNvPr id="1071" name="Google Shape;1071;p20"/>
            <p:cNvSpPr/>
            <p:nvPr/>
          </p:nvSpPr>
          <p:spPr>
            <a:xfrm>
              <a:off x="2458100" y="3377725"/>
              <a:ext cx="6700" cy="8725"/>
            </a:xfrm>
            <a:custGeom>
              <a:avLst/>
              <a:gdLst/>
              <a:ahLst/>
              <a:cxnLst/>
              <a:rect l="l" t="t" r="r" b="b"/>
              <a:pathLst>
                <a:path w="268" h="349" extrusionOk="0">
                  <a:moveTo>
                    <a:pt x="128" y="349"/>
                  </a:moveTo>
                  <a:cubicBezTo>
                    <a:pt x="23" y="291"/>
                    <a:pt x="0" y="233"/>
                    <a:pt x="12" y="163"/>
                  </a:cubicBezTo>
                  <a:cubicBezTo>
                    <a:pt x="23" y="93"/>
                    <a:pt x="81" y="47"/>
                    <a:pt x="139" y="12"/>
                  </a:cubicBezTo>
                  <a:cubicBezTo>
                    <a:pt x="174" y="0"/>
                    <a:pt x="221" y="0"/>
                    <a:pt x="232" y="35"/>
                  </a:cubicBezTo>
                  <a:cubicBezTo>
                    <a:pt x="256" y="59"/>
                    <a:pt x="267" y="105"/>
                    <a:pt x="267" y="128"/>
                  </a:cubicBezTo>
                  <a:cubicBezTo>
                    <a:pt x="267" y="151"/>
                    <a:pt x="267" y="175"/>
                    <a:pt x="256" y="186"/>
                  </a:cubicBezTo>
                  <a:cubicBezTo>
                    <a:pt x="232" y="233"/>
                    <a:pt x="174" y="291"/>
                    <a:pt x="128" y="349"/>
                  </a:cubicBezTo>
                  <a:close/>
                </a:path>
              </a:pathLst>
            </a:custGeom>
            <a:solidFill>
              <a:srgbClr val="0088CC"/>
            </a:solidFill>
            <a:ln>
              <a:noFill/>
            </a:ln>
          </p:spPr>
          <p:txBody>
            <a:bodyPr spcFirstLastPara="1" wrap="square" lIns="91425" tIns="91425" rIns="91425" bIns="91425" anchor="ctr" anchorCtr="0">
              <a:noAutofit/>
            </a:bodyPr>
            <a:lstStyle/>
            <a:p>
              <a:pPr defTabSz="914388"/>
              <a:endParaRPr sz="1799">
                <a:solidFill>
                  <a:prstClr val="black"/>
                </a:solidFill>
              </a:endParaRPr>
            </a:p>
          </p:txBody>
        </p:sp>
        <p:sp>
          <p:nvSpPr>
            <p:cNvPr id="1072" name="Google Shape;1072;p20"/>
            <p:cNvSpPr/>
            <p:nvPr/>
          </p:nvSpPr>
          <p:spPr>
            <a:xfrm>
              <a:off x="2451425" y="3360300"/>
              <a:ext cx="7275" cy="6700"/>
            </a:xfrm>
            <a:custGeom>
              <a:avLst/>
              <a:gdLst/>
              <a:ahLst/>
              <a:cxnLst/>
              <a:rect l="l" t="t" r="r" b="b"/>
              <a:pathLst>
                <a:path w="291" h="268" extrusionOk="0">
                  <a:moveTo>
                    <a:pt x="0" y="245"/>
                  </a:moveTo>
                  <a:cubicBezTo>
                    <a:pt x="23" y="175"/>
                    <a:pt x="35" y="117"/>
                    <a:pt x="47" y="71"/>
                  </a:cubicBezTo>
                  <a:cubicBezTo>
                    <a:pt x="93" y="13"/>
                    <a:pt x="151" y="1"/>
                    <a:pt x="209" y="36"/>
                  </a:cubicBezTo>
                  <a:cubicBezTo>
                    <a:pt x="267" y="59"/>
                    <a:pt x="290" y="117"/>
                    <a:pt x="279" y="187"/>
                  </a:cubicBezTo>
                  <a:cubicBezTo>
                    <a:pt x="279" y="221"/>
                    <a:pt x="244" y="245"/>
                    <a:pt x="221" y="245"/>
                  </a:cubicBezTo>
                  <a:cubicBezTo>
                    <a:pt x="163" y="268"/>
                    <a:pt x="105" y="268"/>
                    <a:pt x="0" y="245"/>
                  </a:cubicBezTo>
                  <a:close/>
                </a:path>
              </a:pathLst>
            </a:custGeom>
            <a:solidFill>
              <a:srgbClr val="0088CC"/>
            </a:solidFill>
            <a:ln>
              <a:noFill/>
            </a:ln>
          </p:spPr>
          <p:txBody>
            <a:bodyPr spcFirstLastPara="1" wrap="square" lIns="91425" tIns="91425" rIns="91425" bIns="91425" anchor="ctr" anchorCtr="0">
              <a:noAutofit/>
            </a:bodyPr>
            <a:lstStyle/>
            <a:p>
              <a:pPr defTabSz="914388"/>
              <a:endParaRPr sz="1799">
                <a:solidFill>
                  <a:prstClr val="black"/>
                </a:solidFill>
              </a:endParaRPr>
            </a:p>
          </p:txBody>
        </p:sp>
        <p:sp>
          <p:nvSpPr>
            <p:cNvPr id="1073" name="Google Shape;1073;p20"/>
            <p:cNvSpPr/>
            <p:nvPr/>
          </p:nvSpPr>
          <p:spPr>
            <a:xfrm>
              <a:off x="2430800" y="3378600"/>
              <a:ext cx="8450" cy="5250"/>
            </a:xfrm>
            <a:custGeom>
              <a:avLst/>
              <a:gdLst/>
              <a:ahLst/>
              <a:cxnLst/>
              <a:rect l="l" t="t" r="r" b="b"/>
              <a:pathLst>
                <a:path w="338" h="210" extrusionOk="0">
                  <a:moveTo>
                    <a:pt x="94" y="198"/>
                  </a:moveTo>
                  <a:cubicBezTo>
                    <a:pt x="71" y="198"/>
                    <a:pt x="36" y="198"/>
                    <a:pt x="36" y="186"/>
                  </a:cubicBezTo>
                  <a:cubicBezTo>
                    <a:pt x="12" y="151"/>
                    <a:pt x="1" y="116"/>
                    <a:pt x="1" y="82"/>
                  </a:cubicBezTo>
                  <a:cubicBezTo>
                    <a:pt x="1" y="70"/>
                    <a:pt x="12" y="47"/>
                    <a:pt x="47" y="35"/>
                  </a:cubicBezTo>
                  <a:cubicBezTo>
                    <a:pt x="129" y="12"/>
                    <a:pt x="221" y="0"/>
                    <a:pt x="303" y="58"/>
                  </a:cubicBezTo>
                  <a:cubicBezTo>
                    <a:pt x="314" y="70"/>
                    <a:pt x="338" y="93"/>
                    <a:pt x="338" y="116"/>
                  </a:cubicBezTo>
                  <a:cubicBezTo>
                    <a:pt x="268" y="209"/>
                    <a:pt x="175" y="198"/>
                    <a:pt x="94" y="198"/>
                  </a:cubicBezTo>
                  <a:close/>
                </a:path>
              </a:pathLst>
            </a:custGeom>
            <a:solidFill>
              <a:srgbClr val="0088CC"/>
            </a:solidFill>
            <a:ln>
              <a:noFill/>
            </a:ln>
          </p:spPr>
          <p:txBody>
            <a:bodyPr spcFirstLastPara="1" wrap="square" lIns="91425" tIns="91425" rIns="91425" bIns="91425" anchor="ctr" anchorCtr="0">
              <a:noAutofit/>
            </a:bodyPr>
            <a:lstStyle/>
            <a:p>
              <a:pPr defTabSz="914388"/>
              <a:endParaRPr sz="1799">
                <a:solidFill>
                  <a:prstClr val="black"/>
                </a:solidFill>
              </a:endParaRPr>
            </a:p>
          </p:txBody>
        </p:sp>
        <p:sp>
          <p:nvSpPr>
            <p:cNvPr id="1074" name="Google Shape;1074;p20"/>
            <p:cNvSpPr/>
            <p:nvPr/>
          </p:nvSpPr>
          <p:spPr>
            <a:xfrm>
              <a:off x="2449100" y="3380925"/>
              <a:ext cx="6125" cy="6700"/>
            </a:xfrm>
            <a:custGeom>
              <a:avLst/>
              <a:gdLst/>
              <a:ahLst/>
              <a:cxnLst/>
              <a:rect l="l" t="t" r="r" b="b"/>
              <a:pathLst>
                <a:path w="245" h="268" extrusionOk="0">
                  <a:moveTo>
                    <a:pt x="70" y="0"/>
                  </a:moveTo>
                  <a:cubicBezTo>
                    <a:pt x="186" y="0"/>
                    <a:pt x="244" y="81"/>
                    <a:pt x="232" y="163"/>
                  </a:cubicBezTo>
                  <a:cubicBezTo>
                    <a:pt x="209" y="198"/>
                    <a:pt x="186" y="232"/>
                    <a:pt x="151" y="256"/>
                  </a:cubicBezTo>
                  <a:cubicBezTo>
                    <a:pt x="82" y="267"/>
                    <a:pt x="0" y="174"/>
                    <a:pt x="0" y="105"/>
                  </a:cubicBezTo>
                  <a:cubicBezTo>
                    <a:pt x="0" y="58"/>
                    <a:pt x="35" y="35"/>
                    <a:pt x="70" y="0"/>
                  </a:cubicBezTo>
                  <a:close/>
                </a:path>
              </a:pathLst>
            </a:custGeom>
            <a:solidFill>
              <a:srgbClr val="0088CC"/>
            </a:solidFill>
            <a:ln>
              <a:noFill/>
            </a:ln>
          </p:spPr>
          <p:txBody>
            <a:bodyPr spcFirstLastPara="1" wrap="square" lIns="91425" tIns="91425" rIns="91425" bIns="91425" anchor="ctr" anchorCtr="0">
              <a:noAutofit/>
            </a:bodyPr>
            <a:lstStyle/>
            <a:p>
              <a:pPr defTabSz="914388"/>
              <a:endParaRPr sz="1799">
                <a:solidFill>
                  <a:prstClr val="black"/>
                </a:solidFill>
              </a:endParaRPr>
            </a:p>
          </p:txBody>
        </p:sp>
        <p:sp>
          <p:nvSpPr>
            <p:cNvPr id="1075" name="Google Shape;1075;p20"/>
            <p:cNvSpPr/>
            <p:nvPr/>
          </p:nvSpPr>
          <p:spPr>
            <a:xfrm>
              <a:off x="2418900" y="3372200"/>
              <a:ext cx="6125" cy="6700"/>
            </a:xfrm>
            <a:custGeom>
              <a:avLst/>
              <a:gdLst/>
              <a:ahLst/>
              <a:cxnLst/>
              <a:rect l="l" t="t" r="r" b="b"/>
              <a:pathLst>
                <a:path w="245" h="268" extrusionOk="0">
                  <a:moveTo>
                    <a:pt x="163" y="268"/>
                  </a:moveTo>
                  <a:cubicBezTo>
                    <a:pt x="1" y="105"/>
                    <a:pt x="1" y="105"/>
                    <a:pt x="105" y="1"/>
                  </a:cubicBezTo>
                  <a:cubicBezTo>
                    <a:pt x="245" y="105"/>
                    <a:pt x="245" y="105"/>
                    <a:pt x="163" y="268"/>
                  </a:cubicBezTo>
                  <a:close/>
                </a:path>
              </a:pathLst>
            </a:custGeom>
            <a:solidFill>
              <a:srgbClr val="0088CC"/>
            </a:solidFill>
            <a:ln>
              <a:noFill/>
            </a:ln>
          </p:spPr>
          <p:txBody>
            <a:bodyPr spcFirstLastPara="1" wrap="square" lIns="91425" tIns="91425" rIns="91425" bIns="91425" anchor="ctr" anchorCtr="0">
              <a:noAutofit/>
            </a:bodyPr>
            <a:lstStyle/>
            <a:p>
              <a:pPr defTabSz="914388"/>
              <a:endParaRPr sz="1799">
                <a:solidFill>
                  <a:prstClr val="black"/>
                </a:solidFill>
              </a:endParaRPr>
            </a:p>
          </p:txBody>
        </p:sp>
        <p:sp>
          <p:nvSpPr>
            <p:cNvPr id="1076" name="Google Shape;1076;p20"/>
            <p:cNvSpPr/>
            <p:nvPr/>
          </p:nvSpPr>
          <p:spPr>
            <a:xfrm>
              <a:off x="2439525" y="3355075"/>
              <a:ext cx="4650" cy="5550"/>
            </a:xfrm>
            <a:custGeom>
              <a:avLst/>
              <a:gdLst/>
              <a:ahLst/>
              <a:cxnLst/>
              <a:rect l="l" t="t" r="r" b="b"/>
              <a:pathLst>
                <a:path w="186" h="222" extrusionOk="0">
                  <a:moveTo>
                    <a:pt x="105" y="1"/>
                  </a:moveTo>
                  <a:cubicBezTo>
                    <a:pt x="174" y="47"/>
                    <a:pt x="186" y="117"/>
                    <a:pt x="163" y="187"/>
                  </a:cubicBezTo>
                  <a:cubicBezTo>
                    <a:pt x="139" y="198"/>
                    <a:pt x="116" y="222"/>
                    <a:pt x="93" y="222"/>
                  </a:cubicBezTo>
                  <a:cubicBezTo>
                    <a:pt x="58" y="222"/>
                    <a:pt x="35" y="198"/>
                    <a:pt x="35" y="163"/>
                  </a:cubicBezTo>
                  <a:cubicBezTo>
                    <a:pt x="0" y="105"/>
                    <a:pt x="0" y="36"/>
                    <a:pt x="105" y="1"/>
                  </a:cubicBezTo>
                  <a:close/>
                </a:path>
              </a:pathLst>
            </a:custGeom>
            <a:solidFill>
              <a:srgbClr val="0088CC"/>
            </a:solidFill>
            <a:ln>
              <a:noFill/>
            </a:ln>
          </p:spPr>
          <p:txBody>
            <a:bodyPr spcFirstLastPara="1" wrap="square" lIns="91425" tIns="91425" rIns="91425" bIns="91425" anchor="ctr" anchorCtr="0">
              <a:noAutofit/>
            </a:bodyPr>
            <a:lstStyle/>
            <a:p>
              <a:pPr defTabSz="914388"/>
              <a:endParaRPr sz="1799">
                <a:solidFill>
                  <a:prstClr val="black"/>
                </a:solidFill>
              </a:endParaRPr>
            </a:p>
          </p:txBody>
        </p:sp>
        <p:sp>
          <p:nvSpPr>
            <p:cNvPr id="1077" name="Google Shape;1077;p20"/>
            <p:cNvSpPr/>
            <p:nvPr/>
          </p:nvSpPr>
          <p:spPr>
            <a:xfrm>
              <a:off x="2428475" y="3363225"/>
              <a:ext cx="3800" cy="5825"/>
            </a:xfrm>
            <a:custGeom>
              <a:avLst/>
              <a:gdLst/>
              <a:ahLst/>
              <a:cxnLst/>
              <a:rect l="l" t="t" r="r" b="b"/>
              <a:pathLst>
                <a:path w="152" h="233" extrusionOk="0">
                  <a:moveTo>
                    <a:pt x="24" y="221"/>
                  </a:moveTo>
                  <a:cubicBezTo>
                    <a:pt x="24" y="163"/>
                    <a:pt x="1" y="104"/>
                    <a:pt x="24" y="58"/>
                  </a:cubicBezTo>
                  <a:cubicBezTo>
                    <a:pt x="24" y="23"/>
                    <a:pt x="82" y="12"/>
                    <a:pt x="105" y="0"/>
                  </a:cubicBezTo>
                  <a:cubicBezTo>
                    <a:pt x="129" y="35"/>
                    <a:pt x="152" y="70"/>
                    <a:pt x="152" y="104"/>
                  </a:cubicBezTo>
                  <a:cubicBezTo>
                    <a:pt x="140" y="151"/>
                    <a:pt x="105" y="186"/>
                    <a:pt x="82" y="232"/>
                  </a:cubicBezTo>
                  <a:cubicBezTo>
                    <a:pt x="71" y="221"/>
                    <a:pt x="36" y="221"/>
                    <a:pt x="24" y="221"/>
                  </a:cubicBezTo>
                  <a:close/>
                </a:path>
              </a:pathLst>
            </a:custGeom>
            <a:solidFill>
              <a:srgbClr val="0088CC"/>
            </a:solidFill>
            <a:ln>
              <a:noFill/>
            </a:ln>
          </p:spPr>
          <p:txBody>
            <a:bodyPr spcFirstLastPara="1" wrap="square" lIns="91425" tIns="91425" rIns="91425" bIns="91425" anchor="ctr" anchorCtr="0">
              <a:noAutofit/>
            </a:bodyPr>
            <a:lstStyle/>
            <a:p>
              <a:pPr defTabSz="914388"/>
              <a:endParaRPr sz="1799">
                <a:solidFill>
                  <a:prstClr val="black"/>
                </a:solidFill>
              </a:endParaRPr>
            </a:p>
          </p:txBody>
        </p:sp>
        <p:sp>
          <p:nvSpPr>
            <p:cNvPr id="1078" name="Google Shape;1078;p20"/>
            <p:cNvSpPr/>
            <p:nvPr/>
          </p:nvSpPr>
          <p:spPr>
            <a:xfrm>
              <a:off x="2421800" y="3384700"/>
              <a:ext cx="4400" cy="4650"/>
            </a:xfrm>
            <a:custGeom>
              <a:avLst/>
              <a:gdLst/>
              <a:ahLst/>
              <a:cxnLst/>
              <a:rect l="l" t="t" r="r" b="b"/>
              <a:pathLst>
                <a:path w="176" h="186" extrusionOk="0">
                  <a:moveTo>
                    <a:pt x="105" y="186"/>
                  </a:moveTo>
                  <a:cubicBezTo>
                    <a:pt x="59" y="128"/>
                    <a:pt x="13" y="105"/>
                    <a:pt x="1" y="58"/>
                  </a:cubicBezTo>
                  <a:cubicBezTo>
                    <a:pt x="1" y="47"/>
                    <a:pt x="59" y="0"/>
                    <a:pt x="82" y="0"/>
                  </a:cubicBezTo>
                  <a:cubicBezTo>
                    <a:pt x="117" y="0"/>
                    <a:pt x="164" y="47"/>
                    <a:pt x="164" y="70"/>
                  </a:cubicBezTo>
                  <a:cubicBezTo>
                    <a:pt x="175" y="81"/>
                    <a:pt x="140" y="116"/>
                    <a:pt x="105" y="186"/>
                  </a:cubicBezTo>
                  <a:close/>
                </a:path>
              </a:pathLst>
            </a:custGeom>
            <a:solidFill>
              <a:srgbClr val="0088CC"/>
            </a:solidFill>
            <a:ln>
              <a:noFill/>
            </a:ln>
          </p:spPr>
          <p:txBody>
            <a:bodyPr spcFirstLastPara="1" wrap="square" lIns="91425" tIns="91425" rIns="91425" bIns="91425" anchor="ctr" anchorCtr="0">
              <a:noAutofit/>
            </a:bodyPr>
            <a:lstStyle/>
            <a:p>
              <a:pPr defTabSz="914388"/>
              <a:endParaRPr sz="1799">
                <a:solidFill>
                  <a:prstClr val="black"/>
                </a:solidFill>
              </a:endParaRPr>
            </a:p>
          </p:txBody>
        </p:sp>
      </p:grpSp>
      <p:sp>
        <p:nvSpPr>
          <p:cNvPr id="1079" name="Google Shape;1079;p20"/>
          <p:cNvSpPr/>
          <p:nvPr/>
        </p:nvSpPr>
        <p:spPr>
          <a:xfrm rot="1184892">
            <a:off x="1196822" y="-45084"/>
            <a:ext cx="1187109" cy="1082688"/>
          </a:xfrm>
          <a:custGeom>
            <a:avLst/>
            <a:gdLst/>
            <a:ahLst/>
            <a:cxnLst/>
            <a:rect l="l" t="t" r="r" b="b"/>
            <a:pathLst>
              <a:path w="9977" h="8624" extrusionOk="0">
                <a:moveTo>
                  <a:pt x="6855" y="309"/>
                </a:moveTo>
                <a:cubicBezTo>
                  <a:pt x="8143" y="309"/>
                  <a:pt x="8260" y="2113"/>
                  <a:pt x="8151" y="3106"/>
                </a:cubicBezTo>
                <a:cubicBezTo>
                  <a:pt x="8139" y="3245"/>
                  <a:pt x="8104" y="3396"/>
                  <a:pt x="8081" y="3535"/>
                </a:cubicBezTo>
                <a:cubicBezTo>
                  <a:pt x="7733" y="3570"/>
                  <a:pt x="7384" y="3593"/>
                  <a:pt x="7036" y="3686"/>
                </a:cubicBezTo>
                <a:cubicBezTo>
                  <a:pt x="6978" y="3698"/>
                  <a:pt x="6932" y="3744"/>
                  <a:pt x="6932" y="3802"/>
                </a:cubicBezTo>
                <a:cubicBezTo>
                  <a:pt x="6920" y="4151"/>
                  <a:pt x="6874" y="4685"/>
                  <a:pt x="6757" y="5091"/>
                </a:cubicBezTo>
                <a:cubicBezTo>
                  <a:pt x="6653" y="4545"/>
                  <a:pt x="6641" y="3976"/>
                  <a:pt x="6525" y="3442"/>
                </a:cubicBezTo>
                <a:cubicBezTo>
                  <a:pt x="6444" y="3048"/>
                  <a:pt x="6444" y="2549"/>
                  <a:pt x="6235" y="2189"/>
                </a:cubicBezTo>
                <a:cubicBezTo>
                  <a:pt x="6212" y="2147"/>
                  <a:pt x="6172" y="2127"/>
                  <a:pt x="6131" y="2127"/>
                </a:cubicBezTo>
                <a:cubicBezTo>
                  <a:pt x="6071" y="2127"/>
                  <a:pt x="6010" y="2170"/>
                  <a:pt x="6003" y="2247"/>
                </a:cubicBezTo>
                <a:cubicBezTo>
                  <a:pt x="5933" y="2932"/>
                  <a:pt x="5817" y="3628"/>
                  <a:pt x="5806" y="4313"/>
                </a:cubicBezTo>
                <a:cubicBezTo>
                  <a:pt x="5652" y="4272"/>
                  <a:pt x="5420" y="4245"/>
                  <a:pt x="5185" y="4245"/>
                </a:cubicBezTo>
                <a:cubicBezTo>
                  <a:pt x="4887" y="4245"/>
                  <a:pt x="4585" y="4289"/>
                  <a:pt x="4436" y="4406"/>
                </a:cubicBezTo>
                <a:cubicBezTo>
                  <a:pt x="4273" y="4534"/>
                  <a:pt x="4308" y="4743"/>
                  <a:pt x="4273" y="4928"/>
                </a:cubicBezTo>
                <a:cubicBezTo>
                  <a:pt x="4250" y="5207"/>
                  <a:pt x="4250" y="5474"/>
                  <a:pt x="4238" y="5741"/>
                </a:cubicBezTo>
                <a:cubicBezTo>
                  <a:pt x="3855" y="4557"/>
                  <a:pt x="3600" y="3303"/>
                  <a:pt x="3205" y="2131"/>
                </a:cubicBezTo>
                <a:cubicBezTo>
                  <a:pt x="3180" y="2062"/>
                  <a:pt x="3114" y="2020"/>
                  <a:pt x="3051" y="2020"/>
                </a:cubicBezTo>
                <a:cubicBezTo>
                  <a:pt x="2998" y="2020"/>
                  <a:pt x="2948" y="2050"/>
                  <a:pt x="2926" y="2119"/>
                </a:cubicBezTo>
                <a:cubicBezTo>
                  <a:pt x="2694" y="2804"/>
                  <a:pt x="2694" y="3698"/>
                  <a:pt x="2764" y="4487"/>
                </a:cubicBezTo>
                <a:cubicBezTo>
                  <a:pt x="2520" y="4081"/>
                  <a:pt x="2265" y="3698"/>
                  <a:pt x="1882" y="3408"/>
                </a:cubicBezTo>
                <a:cubicBezTo>
                  <a:pt x="1865" y="3394"/>
                  <a:pt x="1847" y="3389"/>
                  <a:pt x="1831" y="3389"/>
                </a:cubicBezTo>
                <a:cubicBezTo>
                  <a:pt x="1789" y="3389"/>
                  <a:pt x="1751" y="3424"/>
                  <a:pt x="1742" y="3466"/>
                </a:cubicBezTo>
                <a:cubicBezTo>
                  <a:pt x="1638" y="3791"/>
                  <a:pt x="1707" y="4290"/>
                  <a:pt x="1464" y="4511"/>
                </a:cubicBezTo>
                <a:cubicBezTo>
                  <a:pt x="1406" y="4557"/>
                  <a:pt x="1313" y="4603"/>
                  <a:pt x="1220" y="4627"/>
                </a:cubicBezTo>
                <a:cubicBezTo>
                  <a:pt x="1046" y="4348"/>
                  <a:pt x="895" y="4058"/>
                  <a:pt x="790" y="3744"/>
                </a:cubicBezTo>
                <a:cubicBezTo>
                  <a:pt x="430" y="2583"/>
                  <a:pt x="535" y="1121"/>
                  <a:pt x="1754" y="517"/>
                </a:cubicBezTo>
                <a:cubicBezTo>
                  <a:pt x="1956" y="419"/>
                  <a:pt x="2164" y="375"/>
                  <a:pt x="2371" y="375"/>
                </a:cubicBezTo>
                <a:cubicBezTo>
                  <a:pt x="3409" y="375"/>
                  <a:pt x="4437" y="1480"/>
                  <a:pt x="4796" y="2351"/>
                </a:cubicBezTo>
                <a:cubicBezTo>
                  <a:pt x="4797" y="2355"/>
                  <a:pt x="4799" y="2357"/>
                  <a:pt x="4802" y="2357"/>
                </a:cubicBezTo>
                <a:cubicBezTo>
                  <a:pt x="4883" y="2357"/>
                  <a:pt x="5449" y="1004"/>
                  <a:pt x="5875" y="656"/>
                </a:cubicBezTo>
                <a:cubicBezTo>
                  <a:pt x="6073" y="494"/>
                  <a:pt x="6305" y="378"/>
                  <a:pt x="6595" y="331"/>
                </a:cubicBezTo>
                <a:cubicBezTo>
                  <a:pt x="6687" y="316"/>
                  <a:pt x="6773" y="309"/>
                  <a:pt x="6855" y="309"/>
                </a:cubicBezTo>
                <a:close/>
                <a:moveTo>
                  <a:pt x="3101" y="2676"/>
                </a:moveTo>
                <a:cubicBezTo>
                  <a:pt x="3530" y="3942"/>
                  <a:pt x="3716" y="5323"/>
                  <a:pt x="4203" y="6554"/>
                </a:cubicBezTo>
                <a:cubicBezTo>
                  <a:pt x="4225" y="6610"/>
                  <a:pt x="4266" y="6632"/>
                  <a:pt x="4310" y="6632"/>
                </a:cubicBezTo>
                <a:cubicBezTo>
                  <a:pt x="4384" y="6632"/>
                  <a:pt x="4468" y="6569"/>
                  <a:pt x="4482" y="6496"/>
                </a:cubicBezTo>
                <a:cubicBezTo>
                  <a:pt x="4505" y="6229"/>
                  <a:pt x="4517" y="5938"/>
                  <a:pt x="4540" y="5660"/>
                </a:cubicBezTo>
                <a:cubicBezTo>
                  <a:pt x="4552" y="5451"/>
                  <a:pt x="4494" y="5033"/>
                  <a:pt x="4587" y="4847"/>
                </a:cubicBezTo>
                <a:cubicBezTo>
                  <a:pt x="4683" y="4629"/>
                  <a:pt x="5107" y="4542"/>
                  <a:pt x="5450" y="4542"/>
                </a:cubicBezTo>
                <a:cubicBezTo>
                  <a:pt x="5563" y="4542"/>
                  <a:pt x="5667" y="4551"/>
                  <a:pt x="5747" y="4569"/>
                </a:cubicBezTo>
                <a:cubicBezTo>
                  <a:pt x="5757" y="4571"/>
                  <a:pt x="5767" y="4572"/>
                  <a:pt x="5776" y="4572"/>
                </a:cubicBezTo>
                <a:cubicBezTo>
                  <a:pt x="5821" y="4572"/>
                  <a:pt x="5858" y="4549"/>
                  <a:pt x="5887" y="4511"/>
                </a:cubicBezTo>
                <a:cubicBezTo>
                  <a:pt x="5898" y="4511"/>
                  <a:pt x="5898" y="4499"/>
                  <a:pt x="5898" y="4499"/>
                </a:cubicBezTo>
                <a:cubicBezTo>
                  <a:pt x="6131" y="4046"/>
                  <a:pt x="6177" y="3466"/>
                  <a:pt x="6189" y="2920"/>
                </a:cubicBezTo>
                <a:cubicBezTo>
                  <a:pt x="6235" y="3210"/>
                  <a:pt x="6258" y="3501"/>
                  <a:pt x="6305" y="3733"/>
                </a:cubicBezTo>
                <a:cubicBezTo>
                  <a:pt x="6421" y="4290"/>
                  <a:pt x="6479" y="4894"/>
                  <a:pt x="6641" y="5439"/>
                </a:cubicBezTo>
                <a:cubicBezTo>
                  <a:pt x="6653" y="5486"/>
                  <a:pt x="6685" y="5509"/>
                  <a:pt x="6718" y="5509"/>
                </a:cubicBezTo>
                <a:cubicBezTo>
                  <a:pt x="6752" y="5509"/>
                  <a:pt x="6787" y="5486"/>
                  <a:pt x="6804" y="5439"/>
                </a:cubicBezTo>
                <a:cubicBezTo>
                  <a:pt x="6978" y="5045"/>
                  <a:pt x="6955" y="4104"/>
                  <a:pt x="7303" y="3872"/>
                </a:cubicBezTo>
                <a:cubicBezTo>
                  <a:pt x="7466" y="3768"/>
                  <a:pt x="7733" y="3756"/>
                  <a:pt x="8000" y="3756"/>
                </a:cubicBezTo>
                <a:cubicBezTo>
                  <a:pt x="7814" y="4615"/>
                  <a:pt x="7396" y="5404"/>
                  <a:pt x="6908" y="6113"/>
                </a:cubicBezTo>
                <a:cubicBezTo>
                  <a:pt x="6386" y="6844"/>
                  <a:pt x="5678" y="7471"/>
                  <a:pt x="5167" y="8202"/>
                </a:cubicBezTo>
                <a:cubicBezTo>
                  <a:pt x="4436" y="7575"/>
                  <a:pt x="3716" y="6948"/>
                  <a:pt x="2950" y="6356"/>
                </a:cubicBezTo>
                <a:cubicBezTo>
                  <a:pt x="2369" y="5892"/>
                  <a:pt x="1777" y="5393"/>
                  <a:pt x="1348" y="4801"/>
                </a:cubicBezTo>
                <a:cubicBezTo>
                  <a:pt x="1429" y="4789"/>
                  <a:pt x="1499" y="4754"/>
                  <a:pt x="1568" y="4708"/>
                </a:cubicBezTo>
                <a:cubicBezTo>
                  <a:pt x="1870" y="4476"/>
                  <a:pt x="1754" y="4000"/>
                  <a:pt x="1858" y="3651"/>
                </a:cubicBezTo>
                <a:lnTo>
                  <a:pt x="1858" y="3651"/>
                </a:lnTo>
                <a:cubicBezTo>
                  <a:pt x="2207" y="4046"/>
                  <a:pt x="2450" y="4511"/>
                  <a:pt x="2741" y="4963"/>
                </a:cubicBezTo>
                <a:cubicBezTo>
                  <a:pt x="2764" y="4998"/>
                  <a:pt x="2810" y="5021"/>
                  <a:pt x="2857" y="5021"/>
                </a:cubicBezTo>
                <a:cubicBezTo>
                  <a:pt x="2865" y="5024"/>
                  <a:pt x="2875" y="5026"/>
                  <a:pt x="2884" y="5026"/>
                </a:cubicBezTo>
                <a:cubicBezTo>
                  <a:pt x="2916" y="5026"/>
                  <a:pt x="2950" y="5010"/>
                  <a:pt x="2950" y="4975"/>
                </a:cubicBezTo>
                <a:cubicBezTo>
                  <a:pt x="2984" y="4940"/>
                  <a:pt x="2996" y="4905"/>
                  <a:pt x="2984" y="4859"/>
                </a:cubicBezTo>
                <a:cubicBezTo>
                  <a:pt x="3101" y="4151"/>
                  <a:pt x="3031" y="3408"/>
                  <a:pt x="3101" y="2676"/>
                </a:cubicBezTo>
                <a:close/>
                <a:moveTo>
                  <a:pt x="2364" y="0"/>
                </a:moveTo>
                <a:cubicBezTo>
                  <a:pt x="1325" y="0"/>
                  <a:pt x="472" y="919"/>
                  <a:pt x="268" y="1898"/>
                </a:cubicBezTo>
                <a:cubicBezTo>
                  <a:pt x="59" y="2955"/>
                  <a:pt x="303" y="3872"/>
                  <a:pt x="814" y="4685"/>
                </a:cubicBezTo>
                <a:cubicBezTo>
                  <a:pt x="535" y="4731"/>
                  <a:pt x="256" y="4743"/>
                  <a:pt x="82" y="4789"/>
                </a:cubicBezTo>
                <a:cubicBezTo>
                  <a:pt x="1" y="4801"/>
                  <a:pt x="24" y="4917"/>
                  <a:pt x="94" y="4917"/>
                </a:cubicBezTo>
                <a:cubicBezTo>
                  <a:pt x="148" y="4926"/>
                  <a:pt x="202" y="4930"/>
                  <a:pt x="256" y="4930"/>
                </a:cubicBezTo>
                <a:cubicBezTo>
                  <a:pt x="477" y="4930"/>
                  <a:pt x="692" y="4866"/>
                  <a:pt x="906" y="4847"/>
                </a:cubicBezTo>
                <a:cubicBezTo>
                  <a:pt x="1893" y="6322"/>
                  <a:pt x="5028" y="8609"/>
                  <a:pt x="5063" y="8620"/>
                </a:cubicBezTo>
                <a:cubicBezTo>
                  <a:pt x="5066" y="8622"/>
                  <a:pt x="5071" y="8623"/>
                  <a:pt x="5076" y="8623"/>
                </a:cubicBezTo>
                <a:cubicBezTo>
                  <a:pt x="5258" y="8623"/>
                  <a:pt x="6222" y="7469"/>
                  <a:pt x="6583" y="6995"/>
                </a:cubicBezTo>
                <a:cubicBezTo>
                  <a:pt x="6990" y="6438"/>
                  <a:pt x="7384" y="5857"/>
                  <a:pt x="7675" y="5242"/>
                </a:cubicBezTo>
                <a:cubicBezTo>
                  <a:pt x="7884" y="4778"/>
                  <a:pt x="8093" y="4278"/>
                  <a:pt x="8243" y="3791"/>
                </a:cubicBezTo>
                <a:cubicBezTo>
                  <a:pt x="8383" y="3791"/>
                  <a:pt x="8534" y="3802"/>
                  <a:pt x="8650" y="3802"/>
                </a:cubicBezTo>
                <a:cubicBezTo>
                  <a:pt x="9033" y="3791"/>
                  <a:pt x="9404" y="3756"/>
                  <a:pt x="9788" y="3698"/>
                </a:cubicBezTo>
                <a:cubicBezTo>
                  <a:pt x="9977" y="3653"/>
                  <a:pt x="9910" y="3406"/>
                  <a:pt x="9751" y="3406"/>
                </a:cubicBezTo>
                <a:cubicBezTo>
                  <a:pt x="9744" y="3406"/>
                  <a:pt x="9737" y="3407"/>
                  <a:pt x="9729" y="3408"/>
                </a:cubicBezTo>
                <a:cubicBezTo>
                  <a:pt x="9265" y="3477"/>
                  <a:pt x="8789" y="3501"/>
                  <a:pt x="8325" y="3524"/>
                </a:cubicBezTo>
                <a:cubicBezTo>
                  <a:pt x="8499" y="2816"/>
                  <a:pt x="8557" y="2084"/>
                  <a:pt x="8325" y="1364"/>
                </a:cubicBezTo>
                <a:cubicBezTo>
                  <a:pt x="8103" y="629"/>
                  <a:pt x="7654" y="33"/>
                  <a:pt x="6901" y="33"/>
                </a:cubicBezTo>
                <a:cubicBezTo>
                  <a:pt x="6787" y="33"/>
                  <a:pt x="6666" y="47"/>
                  <a:pt x="6537" y="76"/>
                </a:cubicBezTo>
                <a:cubicBezTo>
                  <a:pt x="5678" y="262"/>
                  <a:pt x="5097" y="1121"/>
                  <a:pt x="4796" y="1898"/>
                </a:cubicBezTo>
                <a:cubicBezTo>
                  <a:pt x="4470" y="1028"/>
                  <a:pt x="3495" y="145"/>
                  <a:pt x="2613" y="18"/>
                </a:cubicBezTo>
                <a:cubicBezTo>
                  <a:pt x="2529" y="6"/>
                  <a:pt x="2446" y="0"/>
                  <a:pt x="2364" y="0"/>
                </a:cubicBezTo>
                <a:close/>
              </a:path>
            </a:pathLst>
          </a:custGeom>
          <a:solidFill>
            <a:schemeClr val="dk2"/>
          </a:solidFill>
          <a:ln>
            <a:noFill/>
          </a:ln>
        </p:spPr>
        <p:txBody>
          <a:bodyPr spcFirstLastPara="1" wrap="square" lIns="91425" tIns="91425" rIns="91425" bIns="91425" anchor="ctr" anchorCtr="0">
            <a:noAutofit/>
          </a:bodyPr>
          <a:lstStyle/>
          <a:p>
            <a:pPr defTabSz="914388"/>
            <a:endParaRPr sz="1799">
              <a:solidFill>
                <a:prstClr val="black"/>
              </a:solidFill>
            </a:endParaRPr>
          </a:p>
        </p:txBody>
      </p:sp>
      <p:grpSp>
        <p:nvGrpSpPr>
          <p:cNvPr id="1080" name="Google Shape;1080;p20"/>
          <p:cNvGrpSpPr/>
          <p:nvPr/>
        </p:nvGrpSpPr>
        <p:grpSpPr>
          <a:xfrm rot="-6261324">
            <a:off x="1637730" y="578973"/>
            <a:ext cx="478136" cy="1553961"/>
            <a:chOff x="954700" y="3672025"/>
            <a:chExt cx="106825" cy="360200"/>
          </a:xfrm>
        </p:grpSpPr>
        <p:sp>
          <p:nvSpPr>
            <p:cNvPr id="1081" name="Google Shape;1081;p20"/>
            <p:cNvSpPr/>
            <p:nvPr/>
          </p:nvSpPr>
          <p:spPr>
            <a:xfrm>
              <a:off x="954700" y="3672025"/>
              <a:ext cx="106825" cy="360200"/>
            </a:xfrm>
            <a:custGeom>
              <a:avLst/>
              <a:gdLst/>
              <a:ahLst/>
              <a:cxnLst/>
              <a:rect l="l" t="t" r="r" b="b"/>
              <a:pathLst>
                <a:path w="4273" h="14408" extrusionOk="0">
                  <a:moveTo>
                    <a:pt x="2276" y="0"/>
                  </a:moveTo>
                  <a:cubicBezTo>
                    <a:pt x="2392" y="81"/>
                    <a:pt x="2380" y="186"/>
                    <a:pt x="2380" y="290"/>
                  </a:cubicBezTo>
                  <a:cubicBezTo>
                    <a:pt x="2380" y="650"/>
                    <a:pt x="2392" y="999"/>
                    <a:pt x="2392" y="1358"/>
                  </a:cubicBezTo>
                  <a:cubicBezTo>
                    <a:pt x="2392" y="2078"/>
                    <a:pt x="2392" y="2798"/>
                    <a:pt x="2403" y="3506"/>
                  </a:cubicBezTo>
                  <a:cubicBezTo>
                    <a:pt x="2403" y="3622"/>
                    <a:pt x="2392" y="3727"/>
                    <a:pt x="2450" y="3854"/>
                  </a:cubicBezTo>
                  <a:cubicBezTo>
                    <a:pt x="2636" y="3854"/>
                    <a:pt x="2810" y="3889"/>
                    <a:pt x="2984" y="3947"/>
                  </a:cubicBezTo>
                  <a:cubicBezTo>
                    <a:pt x="3100" y="3982"/>
                    <a:pt x="3146" y="4063"/>
                    <a:pt x="3158" y="4156"/>
                  </a:cubicBezTo>
                  <a:lnTo>
                    <a:pt x="3158" y="4470"/>
                  </a:lnTo>
                  <a:cubicBezTo>
                    <a:pt x="3158" y="4574"/>
                    <a:pt x="3170" y="4667"/>
                    <a:pt x="3170" y="4772"/>
                  </a:cubicBezTo>
                  <a:cubicBezTo>
                    <a:pt x="3228" y="4783"/>
                    <a:pt x="3286" y="4783"/>
                    <a:pt x="3332" y="4806"/>
                  </a:cubicBezTo>
                  <a:cubicBezTo>
                    <a:pt x="3437" y="4830"/>
                    <a:pt x="3506" y="4888"/>
                    <a:pt x="3541" y="4981"/>
                  </a:cubicBezTo>
                  <a:cubicBezTo>
                    <a:pt x="3599" y="5131"/>
                    <a:pt x="3669" y="5294"/>
                    <a:pt x="3669" y="5468"/>
                  </a:cubicBezTo>
                  <a:cubicBezTo>
                    <a:pt x="3669" y="6606"/>
                    <a:pt x="3669" y="7732"/>
                    <a:pt x="3680" y="8881"/>
                  </a:cubicBezTo>
                  <a:cubicBezTo>
                    <a:pt x="3680" y="8997"/>
                    <a:pt x="3657" y="9125"/>
                    <a:pt x="3634" y="9241"/>
                  </a:cubicBezTo>
                  <a:cubicBezTo>
                    <a:pt x="3634" y="9276"/>
                    <a:pt x="3611" y="9299"/>
                    <a:pt x="3611" y="9334"/>
                  </a:cubicBezTo>
                  <a:cubicBezTo>
                    <a:pt x="3622" y="9636"/>
                    <a:pt x="3541" y="9938"/>
                    <a:pt x="3564" y="10239"/>
                  </a:cubicBezTo>
                  <a:cubicBezTo>
                    <a:pt x="3576" y="10437"/>
                    <a:pt x="3576" y="10611"/>
                    <a:pt x="3576" y="10797"/>
                  </a:cubicBezTo>
                  <a:cubicBezTo>
                    <a:pt x="3576" y="10901"/>
                    <a:pt x="3599" y="10994"/>
                    <a:pt x="3599" y="11110"/>
                  </a:cubicBezTo>
                  <a:cubicBezTo>
                    <a:pt x="3808" y="11099"/>
                    <a:pt x="3982" y="11168"/>
                    <a:pt x="4133" y="11308"/>
                  </a:cubicBezTo>
                  <a:cubicBezTo>
                    <a:pt x="4180" y="11342"/>
                    <a:pt x="4214" y="11389"/>
                    <a:pt x="4238" y="11447"/>
                  </a:cubicBezTo>
                  <a:cubicBezTo>
                    <a:pt x="4272" y="11691"/>
                    <a:pt x="4214" y="11923"/>
                    <a:pt x="4122" y="12155"/>
                  </a:cubicBezTo>
                  <a:cubicBezTo>
                    <a:pt x="4075" y="12248"/>
                    <a:pt x="4005" y="12306"/>
                    <a:pt x="3901" y="12306"/>
                  </a:cubicBezTo>
                  <a:cubicBezTo>
                    <a:pt x="3611" y="12306"/>
                    <a:pt x="3309" y="12306"/>
                    <a:pt x="3019" y="12294"/>
                  </a:cubicBezTo>
                  <a:cubicBezTo>
                    <a:pt x="2937" y="12294"/>
                    <a:pt x="2868" y="12248"/>
                    <a:pt x="2763" y="12213"/>
                  </a:cubicBezTo>
                  <a:cubicBezTo>
                    <a:pt x="2682" y="12445"/>
                    <a:pt x="2740" y="12666"/>
                    <a:pt x="2728" y="12898"/>
                  </a:cubicBezTo>
                  <a:cubicBezTo>
                    <a:pt x="2705" y="13119"/>
                    <a:pt x="2728" y="13351"/>
                    <a:pt x="2728" y="13583"/>
                  </a:cubicBezTo>
                  <a:cubicBezTo>
                    <a:pt x="2798" y="13583"/>
                    <a:pt x="2844" y="13571"/>
                    <a:pt x="2903" y="13571"/>
                  </a:cubicBezTo>
                  <a:cubicBezTo>
                    <a:pt x="2937" y="13571"/>
                    <a:pt x="2984" y="13548"/>
                    <a:pt x="3019" y="13583"/>
                  </a:cubicBezTo>
                  <a:cubicBezTo>
                    <a:pt x="3193" y="13699"/>
                    <a:pt x="3379" y="13757"/>
                    <a:pt x="3506" y="13931"/>
                  </a:cubicBezTo>
                  <a:cubicBezTo>
                    <a:pt x="3599" y="14047"/>
                    <a:pt x="3576" y="14175"/>
                    <a:pt x="3541" y="14303"/>
                  </a:cubicBezTo>
                  <a:cubicBezTo>
                    <a:pt x="3518" y="14361"/>
                    <a:pt x="3460" y="14407"/>
                    <a:pt x="3402" y="14407"/>
                  </a:cubicBezTo>
                  <a:lnTo>
                    <a:pt x="3193" y="14407"/>
                  </a:lnTo>
                  <a:lnTo>
                    <a:pt x="1533" y="14407"/>
                  </a:lnTo>
                  <a:cubicBezTo>
                    <a:pt x="1370" y="14407"/>
                    <a:pt x="1231" y="14396"/>
                    <a:pt x="1103" y="14303"/>
                  </a:cubicBezTo>
                  <a:cubicBezTo>
                    <a:pt x="1022" y="14268"/>
                    <a:pt x="952" y="14245"/>
                    <a:pt x="871" y="14221"/>
                  </a:cubicBezTo>
                  <a:cubicBezTo>
                    <a:pt x="778" y="14187"/>
                    <a:pt x="720" y="14129"/>
                    <a:pt x="697" y="14047"/>
                  </a:cubicBezTo>
                  <a:cubicBezTo>
                    <a:pt x="650" y="13943"/>
                    <a:pt x="697" y="13827"/>
                    <a:pt x="813" y="13804"/>
                  </a:cubicBezTo>
                  <a:cubicBezTo>
                    <a:pt x="987" y="13757"/>
                    <a:pt x="1126" y="13687"/>
                    <a:pt x="1289" y="13595"/>
                  </a:cubicBezTo>
                  <a:cubicBezTo>
                    <a:pt x="1347" y="13560"/>
                    <a:pt x="1417" y="13548"/>
                    <a:pt x="1486" y="13537"/>
                  </a:cubicBezTo>
                  <a:cubicBezTo>
                    <a:pt x="1544" y="13525"/>
                    <a:pt x="1602" y="13490"/>
                    <a:pt x="1649" y="13478"/>
                  </a:cubicBezTo>
                  <a:cubicBezTo>
                    <a:pt x="1695" y="13246"/>
                    <a:pt x="1707" y="12445"/>
                    <a:pt x="1660" y="12201"/>
                  </a:cubicBezTo>
                  <a:cubicBezTo>
                    <a:pt x="1602" y="12201"/>
                    <a:pt x="1544" y="12190"/>
                    <a:pt x="1486" y="12190"/>
                  </a:cubicBezTo>
                  <a:cubicBezTo>
                    <a:pt x="1289" y="12190"/>
                    <a:pt x="1080" y="12178"/>
                    <a:pt x="883" y="12190"/>
                  </a:cubicBezTo>
                  <a:cubicBezTo>
                    <a:pt x="639" y="12201"/>
                    <a:pt x="407" y="12143"/>
                    <a:pt x="151" y="12097"/>
                  </a:cubicBezTo>
                  <a:cubicBezTo>
                    <a:pt x="58" y="12085"/>
                    <a:pt x="12" y="12027"/>
                    <a:pt x="12" y="11946"/>
                  </a:cubicBezTo>
                  <a:cubicBezTo>
                    <a:pt x="12" y="11725"/>
                    <a:pt x="0" y="11493"/>
                    <a:pt x="12" y="11273"/>
                  </a:cubicBezTo>
                  <a:cubicBezTo>
                    <a:pt x="12" y="11110"/>
                    <a:pt x="116" y="11041"/>
                    <a:pt x="267" y="11029"/>
                  </a:cubicBezTo>
                  <a:lnTo>
                    <a:pt x="581" y="11029"/>
                  </a:lnTo>
                  <a:cubicBezTo>
                    <a:pt x="650" y="11029"/>
                    <a:pt x="708" y="11006"/>
                    <a:pt x="790" y="11006"/>
                  </a:cubicBezTo>
                  <a:cubicBezTo>
                    <a:pt x="790" y="10924"/>
                    <a:pt x="813" y="10855"/>
                    <a:pt x="813" y="10797"/>
                  </a:cubicBezTo>
                  <a:lnTo>
                    <a:pt x="813" y="8034"/>
                  </a:lnTo>
                  <a:cubicBezTo>
                    <a:pt x="813" y="7047"/>
                    <a:pt x="824" y="6072"/>
                    <a:pt x="824" y="5097"/>
                  </a:cubicBezTo>
                  <a:cubicBezTo>
                    <a:pt x="824" y="5015"/>
                    <a:pt x="824" y="4946"/>
                    <a:pt x="836" y="4876"/>
                  </a:cubicBezTo>
                  <a:cubicBezTo>
                    <a:pt x="848" y="4748"/>
                    <a:pt x="894" y="4690"/>
                    <a:pt x="1022" y="4690"/>
                  </a:cubicBezTo>
                  <a:cubicBezTo>
                    <a:pt x="1161" y="4690"/>
                    <a:pt x="1289" y="4667"/>
                    <a:pt x="1405" y="4574"/>
                  </a:cubicBezTo>
                  <a:lnTo>
                    <a:pt x="1405" y="4145"/>
                  </a:lnTo>
                  <a:cubicBezTo>
                    <a:pt x="1405" y="3820"/>
                    <a:pt x="1475" y="3762"/>
                    <a:pt x="1800" y="3738"/>
                  </a:cubicBezTo>
                  <a:cubicBezTo>
                    <a:pt x="1858" y="3738"/>
                    <a:pt x="1916" y="3738"/>
                    <a:pt x="1985" y="3727"/>
                  </a:cubicBezTo>
                  <a:cubicBezTo>
                    <a:pt x="1997" y="3727"/>
                    <a:pt x="2032" y="3715"/>
                    <a:pt x="2055" y="3704"/>
                  </a:cubicBezTo>
                  <a:cubicBezTo>
                    <a:pt x="2067" y="3657"/>
                    <a:pt x="2090" y="3599"/>
                    <a:pt x="2090" y="3541"/>
                  </a:cubicBezTo>
                  <a:cubicBezTo>
                    <a:pt x="2090" y="2868"/>
                    <a:pt x="2102" y="2206"/>
                    <a:pt x="2090" y="1544"/>
                  </a:cubicBezTo>
                  <a:cubicBezTo>
                    <a:pt x="2090" y="1242"/>
                    <a:pt x="2055" y="941"/>
                    <a:pt x="2043" y="639"/>
                  </a:cubicBezTo>
                  <a:cubicBezTo>
                    <a:pt x="2043" y="465"/>
                    <a:pt x="2055" y="290"/>
                    <a:pt x="2067" y="116"/>
                  </a:cubicBezTo>
                  <a:cubicBezTo>
                    <a:pt x="2102" y="58"/>
                    <a:pt x="2171" y="12"/>
                    <a:pt x="2276" y="0"/>
                  </a:cubicBezTo>
                  <a:close/>
                  <a:moveTo>
                    <a:pt x="1173" y="11168"/>
                  </a:moveTo>
                  <a:lnTo>
                    <a:pt x="1498" y="11168"/>
                  </a:lnTo>
                  <a:lnTo>
                    <a:pt x="2531" y="11168"/>
                  </a:lnTo>
                  <a:cubicBezTo>
                    <a:pt x="2624" y="11168"/>
                    <a:pt x="2705" y="11168"/>
                    <a:pt x="2763" y="11203"/>
                  </a:cubicBezTo>
                  <a:cubicBezTo>
                    <a:pt x="2926" y="11319"/>
                    <a:pt x="3088" y="11273"/>
                    <a:pt x="3262" y="11226"/>
                  </a:cubicBezTo>
                  <a:cubicBezTo>
                    <a:pt x="3262" y="11168"/>
                    <a:pt x="3274" y="11110"/>
                    <a:pt x="3274" y="11075"/>
                  </a:cubicBezTo>
                  <a:cubicBezTo>
                    <a:pt x="3286" y="10460"/>
                    <a:pt x="3309" y="9833"/>
                    <a:pt x="3320" y="9229"/>
                  </a:cubicBezTo>
                  <a:cubicBezTo>
                    <a:pt x="3320" y="9079"/>
                    <a:pt x="3344" y="8928"/>
                    <a:pt x="3367" y="8777"/>
                  </a:cubicBezTo>
                  <a:cubicBezTo>
                    <a:pt x="3379" y="8556"/>
                    <a:pt x="3390" y="8324"/>
                    <a:pt x="3332" y="8115"/>
                  </a:cubicBezTo>
                  <a:cubicBezTo>
                    <a:pt x="3181" y="8057"/>
                    <a:pt x="3007" y="8080"/>
                    <a:pt x="2844" y="8080"/>
                  </a:cubicBezTo>
                  <a:cubicBezTo>
                    <a:pt x="2810" y="8080"/>
                    <a:pt x="2775" y="8115"/>
                    <a:pt x="2740" y="8138"/>
                  </a:cubicBezTo>
                  <a:cubicBezTo>
                    <a:pt x="2601" y="8243"/>
                    <a:pt x="2577" y="8254"/>
                    <a:pt x="2485" y="8173"/>
                  </a:cubicBezTo>
                  <a:cubicBezTo>
                    <a:pt x="2380" y="8080"/>
                    <a:pt x="2276" y="8069"/>
                    <a:pt x="2171" y="8069"/>
                  </a:cubicBezTo>
                  <a:lnTo>
                    <a:pt x="1324" y="8069"/>
                  </a:lnTo>
                  <a:cubicBezTo>
                    <a:pt x="1266" y="8069"/>
                    <a:pt x="1208" y="8080"/>
                    <a:pt x="1150" y="8080"/>
                  </a:cubicBezTo>
                  <a:cubicBezTo>
                    <a:pt x="1115" y="8359"/>
                    <a:pt x="1126" y="10901"/>
                    <a:pt x="1173" y="11168"/>
                  </a:cubicBezTo>
                  <a:close/>
                  <a:moveTo>
                    <a:pt x="1150" y="4992"/>
                  </a:moveTo>
                  <a:cubicBezTo>
                    <a:pt x="1103" y="5236"/>
                    <a:pt x="1115" y="7593"/>
                    <a:pt x="1161" y="7825"/>
                  </a:cubicBezTo>
                  <a:cubicBezTo>
                    <a:pt x="1219" y="7836"/>
                    <a:pt x="1277" y="7848"/>
                    <a:pt x="1335" y="7848"/>
                  </a:cubicBezTo>
                  <a:lnTo>
                    <a:pt x="3170" y="7848"/>
                  </a:lnTo>
                  <a:cubicBezTo>
                    <a:pt x="3239" y="7848"/>
                    <a:pt x="3297" y="7825"/>
                    <a:pt x="3332" y="7825"/>
                  </a:cubicBezTo>
                  <a:cubicBezTo>
                    <a:pt x="3344" y="7778"/>
                    <a:pt x="3344" y="7744"/>
                    <a:pt x="3344" y="7720"/>
                  </a:cubicBezTo>
                  <a:cubicBezTo>
                    <a:pt x="3344" y="6977"/>
                    <a:pt x="3367" y="6258"/>
                    <a:pt x="3367" y="5515"/>
                  </a:cubicBezTo>
                  <a:cubicBezTo>
                    <a:pt x="3367" y="5352"/>
                    <a:pt x="3309" y="5224"/>
                    <a:pt x="3251" y="5097"/>
                  </a:cubicBezTo>
                  <a:cubicBezTo>
                    <a:pt x="3077" y="5050"/>
                    <a:pt x="2914" y="5015"/>
                    <a:pt x="2752" y="4992"/>
                  </a:cubicBezTo>
                  <a:cubicBezTo>
                    <a:pt x="2694" y="4969"/>
                    <a:pt x="2636" y="4969"/>
                    <a:pt x="2566" y="4969"/>
                  </a:cubicBezTo>
                  <a:lnTo>
                    <a:pt x="2067" y="4969"/>
                  </a:lnTo>
                  <a:cubicBezTo>
                    <a:pt x="1997" y="4969"/>
                    <a:pt x="1927" y="4969"/>
                    <a:pt x="1858" y="4946"/>
                  </a:cubicBezTo>
                  <a:cubicBezTo>
                    <a:pt x="1637" y="4841"/>
                    <a:pt x="1451" y="4876"/>
                    <a:pt x="1231" y="4957"/>
                  </a:cubicBezTo>
                  <a:close/>
                  <a:moveTo>
                    <a:pt x="256" y="11842"/>
                  </a:moveTo>
                  <a:cubicBezTo>
                    <a:pt x="465" y="11958"/>
                    <a:pt x="650" y="11981"/>
                    <a:pt x="836" y="11969"/>
                  </a:cubicBezTo>
                  <a:cubicBezTo>
                    <a:pt x="1451" y="11958"/>
                    <a:pt x="2055" y="11969"/>
                    <a:pt x="2670" y="11969"/>
                  </a:cubicBezTo>
                  <a:cubicBezTo>
                    <a:pt x="2752" y="11969"/>
                    <a:pt x="2856" y="11969"/>
                    <a:pt x="2949" y="11981"/>
                  </a:cubicBezTo>
                  <a:cubicBezTo>
                    <a:pt x="3239" y="12062"/>
                    <a:pt x="3495" y="12062"/>
                    <a:pt x="3831" y="12016"/>
                  </a:cubicBezTo>
                  <a:cubicBezTo>
                    <a:pt x="3936" y="11865"/>
                    <a:pt x="4017" y="11714"/>
                    <a:pt x="3947" y="11505"/>
                  </a:cubicBezTo>
                  <a:cubicBezTo>
                    <a:pt x="3855" y="11424"/>
                    <a:pt x="3762" y="11342"/>
                    <a:pt x="3622" y="11377"/>
                  </a:cubicBezTo>
                  <a:cubicBezTo>
                    <a:pt x="3471" y="11551"/>
                    <a:pt x="3471" y="11551"/>
                    <a:pt x="3239" y="11551"/>
                  </a:cubicBezTo>
                  <a:cubicBezTo>
                    <a:pt x="3100" y="11551"/>
                    <a:pt x="2972" y="11551"/>
                    <a:pt x="2844" y="11540"/>
                  </a:cubicBezTo>
                  <a:cubicBezTo>
                    <a:pt x="2543" y="11517"/>
                    <a:pt x="2229" y="11493"/>
                    <a:pt x="1927" y="11482"/>
                  </a:cubicBezTo>
                  <a:cubicBezTo>
                    <a:pt x="1672" y="11458"/>
                    <a:pt x="1393" y="11482"/>
                    <a:pt x="1126" y="11482"/>
                  </a:cubicBezTo>
                  <a:cubicBezTo>
                    <a:pt x="999" y="11482"/>
                    <a:pt x="883" y="11482"/>
                    <a:pt x="813" y="11342"/>
                  </a:cubicBezTo>
                  <a:cubicBezTo>
                    <a:pt x="801" y="11319"/>
                    <a:pt x="755" y="11284"/>
                    <a:pt x="708" y="11284"/>
                  </a:cubicBezTo>
                  <a:cubicBezTo>
                    <a:pt x="569" y="11284"/>
                    <a:pt x="407" y="11249"/>
                    <a:pt x="256" y="11319"/>
                  </a:cubicBezTo>
                  <a:cubicBezTo>
                    <a:pt x="256" y="11389"/>
                    <a:pt x="244" y="11458"/>
                    <a:pt x="244" y="11540"/>
                  </a:cubicBezTo>
                  <a:cubicBezTo>
                    <a:pt x="256" y="11656"/>
                    <a:pt x="256" y="11737"/>
                    <a:pt x="256" y="11842"/>
                  </a:cubicBezTo>
                  <a:close/>
                  <a:moveTo>
                    <a:pt x="2856" y="4238"/>
                  </a:moveTo>
                  <a:cubicBezTo>
                    <a:pt x="2752" y="4145"/>
                    <a:pt x="2659" y="4121"/>
                    <a:pt x="2543" y="4121"/>
                  </a:cubicBezTo>
                  <a:cubicBezTo>
                    <a:pt x="2392" y="4121"/>
                    <a:pt x="2229" y="4121"/>
                    <a:pt x="2090" y="4052"/>
                  </a:cubicBezTo>
                  <a:cubicBezTo>
                    <a:pt x="1997" y="4005"/>
                    <a:pt x="1869" y="4017"/>
                    <a:pt x="1765" y="4052"/>
                  </a:cubicBezTo>
                  <a:cubicBezTo>
                    <a:pt x="1707" y="4365"/>
                    <a:pt x="1707" y="4377"/>
                    <a:pt x="1881" y="4667"/>
                  </a:cubicBezTo>
                  <a:cubicBezTo>
                    <a:pt x="2194" y="4760"/>
                    <a:pt x="2508" y="4702"/>
                    <a:pt x="2844" y="4714"/>
                  </a:cubicBezTo>
                  <a:cubicBezTo>
                    <a:pt x="2868" y="4551"/>
                    <a:pt x="2856" y="4400"/>
                    <a:pt x="2856" y="4238"/>
                  </a:cubicBezTo>
                  <a:close/>
                  <a:moveTo>
                    <a:pt x="1962" y="12259"/>
                  </a:moveTo>
                  <a:lnTo>
                    <a:pt x="1962" y="13049"/>
                  </a:lnTo>
                  <a:cubicBezTo>
                    <a:pt x="1962" y="13246"/>
                    <a:pt x="1985" y="13455"/>
                    <a:pt x="2090" y="13641"/>
                  </a:cubicBezTo>
                  <a:cubicBezTo>
                    <a:pt x="2206" y="13653"/>
                    <a:pt x="2322" y="13687"/>
                    <a:pt x="2450" y="13606"/>
                  </a:cubicBezTo>
                  <a:lnTo>
                    <a:pt x="2450" y="12944"/>
                  </a:lnTo>
                  <a:cubicBezTo>
                    <a:pt x="2438" y="12712"/>
                    <a:pt x="2496" y="12480"/>
                    <a:pt x="2403" y="12248"/>
                  </a:cubicBezTo>
                  <a:cubicBezTo>
                    <a:pt x="2252" y="12236"/>
                    <a:pt x="2113" y="12213"/>
                    <a:pt x="1962" y="12259"/>
                  </a:cubicBezTo>
                  <a:close/>
                  <a:moveTo>
                    <a:pt x="1161" y="14047"/>
                  </a:moveTo>
                  <a:cubicBezTo>
                    <a:pt x="1242" y="14152"/>
                    <a:pt x="1359" y="14175"/>
                    <a:pt x="1498" y="14175"/>
                  </a:cubicBezTo>
                  <a:lnTo>
                    <a:pt x="3123" y="14175"/>
                  </a:lnTo>
                  <a:cubicBezTo>
                    <a:pt x="3158" y="14175"/>
                    <a:pt x="3204" y="14163"/>
                    <a:pt x="3262" y="14140"/>
                  </a:cubicBezTo>
                  <a:cubicBezTo>
                    <a:pt x="3146" y="14012"/>
                    <a:pt x="3065" y="13954"/>
                    <a:pt x="2775" y="13838"/>
                  </a:cubicBezTo>
                  <a:cubicBezTo>
                    <a:pt x="2554" y="13954"/>
                    <a:pt x="2554" y="13954"/>
                    <a:pt x="2310" y="13954"/>
                  </a:cubicBezTo>
                  <a:lnTo>
                    <a:pt x="2090" y="13954"/>
                  </a:lnTo>
                  <a:cubicBezTo>
                    <a:pt x="1881" y="13954"/>
                    <a:pt x="1881" y="13954"/>
                    <a:pt x="1707" y="13815"/>
                  </a:cubicBezTo>
                  <a:cubicBezTo>
                    <a:pt x="1521" y="13815"/>
                    <a:pt x="1324" y="13873"/>
                    <a:pt x="1161" y="14047"/>
                  </a:cubicBezTo>
                  <a:close/>
                </a:path>
              </a:pathLst>
            </a:custGeom>
            <a:solidFill>
              <a:srgbClr val="0088CC"/>
            </a:solidFill>
            <a:ln>
              <a:noFill/>
            </a:ln>
          </p:spPr>
          <p:txBody>
            <a:bodyPr spcFirstLastPara="1" wrap="square" lIns="91425" tIns="91425" rIns="91425" bIns="91425" anchor="ctr" anchorCtr="0">
              <a:noAutofit/>
            </a:bodyPr>
            <a:lstStyle/>
            <a:p>
              <a:pPr defTabSz="914388"/>
              <a:endParaRPr sz="1799">
                <a:solidFill>
                  <a:prstClr val="black"/>
                </a:solidFill>
              </a:endParaRPr>
            </a:p>
          </p:txBody>
        </p:sp>
        <p:sp>
          <p:nvSpPr>
            <p:cNvPr id="1082" name="Google Shape;1082;p20"/>
            <p:cNvSpPr/>
            <p:nvPr/>
          </p:nvSpPr>
          <p:spPr>
            <a:xfrm>
              <a:off x="1014200" y="3903325"/>
              <a:ext cx="13375" cy="6700"/>
            </a:xfrm>
            <a:custGeom>
              <a:avLst/>
              <a:gdLst/>
              <a:ahLst/>
              <a:cxnLst/>
              <a:rect l="l" t="t" r="r" b="b"/>
              <a:pathLst>
                <a:path w="535" h="268" extrusionOk="0">
                  <a:moveTo>
                    <a:pt x="232" y="268"/>
                  </a:moveTo>
                  <a:cubicBezTo>
                    <a:pt x="186" y="256"/>
                    <a:pt x="116" y="233"/>
                    <a:pt x="47" y="221"/>
                  </a:cubicBezTo>
                  <a:cubicBezTo>
                    <a:pt x="12" y="210"/>
                    <a:pt x="0" y="175"/>
                    <a:pt x="0" y="152"/>
                  </a:cubicBezTo>
                  <a:cubicBezTo>
                    <a:pt x="0" y="117"/>
                    <a:pt x="12" y="94"/>
                    <a:pt x="47" y="82"/>
                  </a:cubicBezTo>
                  <a:cubicBezTo>
                    <a:pt x="186" y="1"/>
                    <a:pt x="337" y="1"/>
                    <a:pt x="476" y="82"/>
                  </a:cubicBezTo>
                  <a:cubicBezTo>
                    <a:pt x="499" y="94"/>
                    <a:pt x="534" y="152"/>
                    <a:pt x="523" y="175"/>
                  </a:cubicBezTo>
                  <a:cubicBezTo>
                    <a:pt x="523" y="210"/>
                    <a:pt x="476" y="233"/>
                    <a:pt x="430" y="256"/>
                  </a:cubicBezTo>
                  <a:cubicBezTo>
                    <a:pt x="372" y="268"/>
                    <a:pt x="337" y="268"/>
                    <a:pt x="232" y="268"/>
                  </a:cubicBezTo>
                  <a:close/>
                </a:path>
              </a:pathLst>
            </a:custGeom>
            <a:solidFill>
              <a:srgbClr val="0088CC"/>
            </a:solidFill>
            <a:ln>
              <a:noFill/>
            </a:ln>
          </p:spPr>
          <p:txBody>
            <a:bodyPr spcFirstLastPara="1" wrap="square" lIns="91425" tIns="91425" rIns="91425" bIns="91425" anchor="ctr" anchorCtr="0">
              <a:noAutofit/>
            </a:bodyPr>
            <a:lstStyle/>
            <a:p>
              <a:pPr defTabSz="914388"/>
              <a:endParaRPr sz="1799">
                <a:solidFill>
                  <a:prstClr val="black"/>
                </a:solidFill>
              </a:endParaRPr>
            </a:p>
          </p:txBody>
        </p:sp>
        <p:sp>
          <p:nvSpPr>
            <p:cNvPr id="1083" name="Google Shape;1083;p20"/>
            <p:cNvSpPr/>
            <p:nvPr/>
          </p:nvSpPr>
          <p:spPr>
            <a:xfrm>
              <a:off x="1013025" y="3887075"/>
              <a:ext cx="12800" cy="7575"/>
            </a:xfrm>
            <a:custGeom>
              <a:avLst/>
              <a:gdLst/>
              <a:ahLst/>
              <a:cxnLst/>
              <a:rect l="l" t="t" r="r" b="b"/>
              <a:pathLst>
                <a:path w="512" h="303" extrusionOk="0">
                  <a:moveTo>
                    <a:pt x="210" y="1"/>
                  </a:moveTo>
                  <a:cubicBezTo>
                    <a:pt x="303" y="1"/>
                    <a:pt x="395" y="70"/>
                    <a:pt x="465" y="152"/>
                  </a:cubicBezTo>
                  <a:cubicBezTo>
                    <a:pt x="511" y="186"/>
                    <a:pt x="477" y="279"/>
                    <a:pt x="419" y="291"/>
                  </a:cubicBezTo>
                  <a:cubicBezTo>
                    <a:pt x="384" y="302"/>
                    <a:pt x="337" y="302"/>
                    <a:pt x="303" y="302"/>
                  </a:cubicBezTo>
                  <a:cubicBezTo>
                    <a:pt x="233" y="279"/>
                    <a:pt x="163" y="244"/>
                    <a:pt x="94" y="210"/>
                  </a:cubicBezTo>
                  <a:cubicBezTo>
                    <a:pt x="47" y="175"/>
                    <a:pt x="1" y="128"/>
                    <a:pt x="36" y="70"/>
                  </a:cubicBezTo>
                  <a:cubicBezTo>
                    <a:pt x="47" y="47"/>
                    <a:pt x="105" y="35"/>
                    <a:pt x="152" y="1"/>
                  </a:cubicBezTo>
                  <a:close/>
                </a:path>
              </a:pathLst>
            </a:custGeom>
            <a:solidFill>
              <a:srgbClr val="0088CC"/>
            </a:solidFill>
            <a:ln>
              <a:noFill/>
            </a:ln>
          </p:spPr>
          <p:txBody>
            <a:bodyPr spcFirstLastPara="1" wrap="square" lIns="91425" tIns="91425" rIns="91425" bIns="91425" anchor="ctr" anchorCtr="0">
              <a:noAutofit/>
            </a:bodyPr>
            <a:lstStyle/>
            <a:p>
              <a:pPr defTabSz="914388"/>
              <a:endParaRPr sz="1799">
                <a:solidFill>
                  <a:prstClr val="black"/>
                </a:solidFill>
              </a:endParaRPr>
            </a:p>
          </p:txBody>
        </p:sp>
        <p:sp>
          <p:nvSpPr>
            <p:cNvPr id="1084" name="Google Shape;1084;p20"/>
            <p:cNvSpPr/>
            <p:nvPr/>
          </p:nvSpPr>
          <p:spPr>
            <a:xfrm>
              <a:off x="1017675" y="3916400"/>
              <a:ext cx="8150" cy="6400"/>
            </a:xfrm>
            <a:custGeom>
              <a:avLst/>
              <a:gdLst/>
              <a:ahLst/>
              <a:cxnLst/>
              <a:rect l="l" t="t" r="r" b="b"/>
              <a:pathLst>
                <a:path w="326" h="256" extrusionOk="0">
                  <a:moveTo>
                    <a:pt x="0" y="151"/>
                  </a:moveTo>
                  <a:cubicBezTo>
                    <a:pt x="163" y="23"/>
                    <a:pt x="233" y="0"/>
                    <a:pt x="291" y="81"/>
                  </a:cubicBezTo>
                  <a:cubicBezTo>
                    <a:pt x="325" y="105"/>
                    <a:pt x="325" y="174"/>
                    <a:pt x="314" y="209"/>
                  </a:cubicBezTo>
                  <a:cubicBezTo>
                    <a:pt x="314" y="232"/>
                    <a:pt x="233" y="256"/>
                    <a:pt x="209" y="256"/>
                  </a:cubicBezTo>
                  <a:cubicBezTo>
                    <a:pt x="151" y="232"/>
                    <a:pt x="93" y="197"/>
                    <a:pt x="0" y="151"/>
                  </a:cubicBezTo>
                  <a:close/>
                </a:path>
              </a:pathLst>
            </a:custGeom>
            <a:solidFill>
              <a:srgbClr val="0088CC"/>
            </a:solidFill>
            <a:ln>
              <a:noFill/>
            </a:ln>
          </p:spPr>
          <p:txBody>
            <a:bodyPr spcFirstLastPara="1" wrap="square" lIns="91425" tIns="91425" rIns="91425" bIns="91425" anchor="ctr" anchorCtr="0">
              <a:noAutofit/>
            </a:bodyPr>
            <a:lstStyle/>
            <a:p>
              <a:pPr defTabSz="914388"/>
              <a:endParaRPr sz="1799">
                <a:solidFill>
                  <a:prstClr val="black"/>
                </a:solidFill>
              </a:endParaRPr>
            </a:p>
          </p:txBody>
        </p:sp>
        <p:sp>
          <p:nvSpPr>
            <p:cNvPr id="1085" name="Google Shape;1085;p20"/>
            <p:cNvSpPr/>
            <p:nvPr/>
          </p:nvSpPr>
          <p:spPr>
            <a:xfrm>
              <a:off x="1019125" y="3938150"/>
              <a:ext cx="5825" cy="4375"/>
            </a:xfrm>
            <a:custGeom>
              <a:avLst/>
              <a:gdLst/>
              <a:ahLst/>
              <a:cxnLst/>
              <a:rect l="l" t="t" r="r" b="b"/>
              <a:pathLst>
                <a:path w="233" h="175" extrusionOk="0">
                  <a:moveTo>
                    <a:pt x="209" y="152"/>
                  </a:moveTo>
                  <a:cubicBezTo>
                    <a:pt x="175" y="152"/>
                    <a:pt x="140" y="175"/>
                    <a:pt x="93" y="163"/>
                  </a:cubicBezTo>
                  <a:cubicBezTo>
                    <a:pt x="47" y="163"/>
                    <a:pt x="0" y="82"/>
                    <a:pt x="47" y="47"/>
                  </a:cubicBezTo>
                  <a:cubicBezTo>
                    <a:pt x="70" y="24"/>
                    <a:pt x="117" y="1"/>
                    <a:pt x="151" y="24"/>
                  </a:cubicBezTo>
                  <a:cubicBezTo>
                    <a:pt x="209" y="36"/>
                    <a:pt x="233" y="94"/>
                    <a:pt x="209" y="152"/>
                  </a:cubicBezTo>
                  <a:close/>
                </a:path>
              </a:pathLst>
            </a:custGeom>
            <a:solidFill>
              <a:srgbClr val="0088CC"/>
            </a:solidFill>
            <a:ln>
              <a:noFill/>
            </a:ln>
          </p:spPr>
          <p:txBody>
            <a:bodyPr spcFirstLastPara="1" wrap="square" lIns="91425" tIns="91425" rIns="91425" bIns="91425" anchor="ctr" anchorCtr="0">
              <a:noAutofit/>
            </a:bodyPr>
            <a:lstStyle/>
            <a:p>
              <a:pPr defTabSz="914388"/>
              <a:endParaRPr sz="1799">
                <a:solidFill>
                  <a:prstClr val="black"/>
                </a:solidFill>
              </a:endParaRPr>
            </a:p>
          </p:txBody>
        </p:sp>
        <p:sp>
          <p:nvSpPr>
            <p:cNvPr id="1086" name="Google Shape;1086;p20"/>
            <p:cNvSpPr/>
            <p:nvPr/>
          </p:nvSpPr>
          <p:spPr>
            <a:xfrm>
              <a:off x="1012150" y="3814800"/>
              <a:ext cx="17150" cy="6700"/>
            </a:xfrm>
            <a:custGeom>
              <a:avLst/>
              <a:gdLst/>
              <a:ahLst/>
              <a:cxnLst/>
              <a:rect l="l" t="t" r="r" b="b"/>
              <a:pathLst>
                <a:path w="686" h="268" extrusionOk="0">
                  <a:moveTo>
                    <a:pt x="326" y="268"/>
                  </a:moveTo>
                  <a:cubicBezTo>
                    <a:pt x="268" y="268"/>
                    <a:pt x="163" y="256"/>
                    <a:pt x="71" y="233"/>
                  </a:cubicBezTo>
                  <a:cubicBezTo>
                    <a:pt x="36" y="233"/>
                    <a:pt x="1" y="175"/>
                    <a:pt x="1" y="152"/>
                  </a:cubicBezTo>
                  <a:cubicBezTo>
                    <a:pt x="1" y="117"/>
                    <a:pt x="36" y="59"/>
                    <a:pt x="71" y="59"/>
                  </a:cubicBezTo>
                  <a:cubicBezTo>
                    <a:pt x="256" y="1"/>
                    <a:pt x="442" y="13"/>
                    <a:pt x="628" y="47"/>
                  </a:cubicBezTo>
                  <a:cubicBezTo>
                    <a:pt x="663" y="47"/>
                    <a:pt x="686" y="117"/>
                    <a:pt x="686" y="129"/>
                  </a:cubicBezTo>
                  <a:cubicBezTo>
                    <a:pt x="674" y="175"/>
                    <a:pt x="651" y="233"/>
                    <a:pt x="605" y="233"/>
                  </a:cubicBezTo>
                  <a:cubicBezTo>
                    <a:pt x="535" y="256"/>
                    <a:pt x="442" y="256"/>
                    <a:pt x="326" y="268"/>
                  </a:cubicBezTo>
                  <a:close/>
                </a:path>
              </a:pathLst>
            </a:custGeom>
            <a:solidFill>
              <a:srgbClr val="0088CC"/>
            </a:solidFill>
            <a:ln>
              <a:noFill/>
            </a:ln>
          </p:spPr>
          <p:txBody>
            <a:bodyPr spcFirstLastPara="1" wrap="square" lIns="91425" tIns="91425" rIns="91425" bIns="91425" anchor="ctr" anchorCtr="0">
              <a:noAutofit/>
            </a:bodyPr>
            <a:lstStyle/>
            <a:p>
              <a:pPr defTabSz="914388"/>
              <a:endParaRPr sz="1799">
                <a:solidFill>
                  <a:prstClr val="black"/>
                </a:solidFill>
              </a:endParaRPr>
            </a:p>
          </p:txBody>
        </p:sp>
        <p:sp>
          <p:nvSpPr>
            <p:cNvPr id="1087" name="Google Shape;1087;p20"/>
            <p:cNvSpPr/>
            <p:nvPr/>
          </p:nvSpPr>
          <p:spPr>
            <a:xfrm>
              <a:off x="1014475" y="3828750"/>
              <a:ext cx="11650" cy="4650"/>
            </a:xfrm>
            <a:custGeom>
              <a:avLst/>
              <a:gdLst/>
              <a:ahLst/>
              <a:cxnLst/>
              <a:rect l="l" t="t" r="r" b="b"/>
              <a:pathLst>
                <a:path w="466" h="186" extrusionOk="0">
                  <a:moveTo>
                    <a:pt x="233" y="186"/>
                  </a:moveTo>
                  <a:cubicBezTo>
                    <a:pt x="186" y="186"/>
                    <a:pt x="152" y="186"/>
                    <a:pt x="105" y="174"/>
                  </a:cubicBezTo>
                  <a:cubicBezTo>
                    <a:pt x="70" y="163"/>
                    <a:pt x="12" y="128"/>
                    <a:pt x="12" y="105"/>
                  </a:cubicBezTo>
                  <a:cubicBezTo>
                    <a:pt x="1" y="47"/>
                    <a:pt x="59" y="12"/>
                    <a:pt x="105" y="12"/>
                  </a:cubicBezTo>
                  <a:cubicBezTo>
                    <a:pt x="186" y="0"/>
                    <a:pt x="279" y="0"/>
                    <a:pt x="361" y="12"/>
                  </a:cubicBezTo>
                  <a:cubicBezTo>
                    <a:pt x="395" y="12"/>
                    <a:pt x="442" y="58"/>
                    <a:pt x="453" y="81"/>
                  </a:cubicBezTo>
                  <a:cubicBezTo>
                    <a:pt x="465" y="139"/>
                    <a:pt x="419" y="174"/>
                    <a:pt x="361" y="186"/>
                  </a:cubicBezTo>
                  <a:close/>
                </a:path>
              </a:pathLst>
            </a:custGeom>
            <a:solidFill>
              <a:srgbClr val="0088CC"/>
            </a:solidFill>
            <a:ln>
              <a:noFill/>
            </a:ln>
          </p:spPr>
          <p:txBody>
            <a:bodyPr spcFirstLastPara="1" wrap="square" lIns="91425" tIns="91425" rIns="91425" bIns="91425" anchor="ctr" anchorCtr="0">
              <a:noAutofit/>
            </a:bodyPr>
            <a:lstStyle/>
            <a:p>
              <a:pPr defTabSz="914388"/>
              <a:endParaRPr sz="1799">
                <a:solidFill>
                  <a:prstClr val="black"/>
                </a:solidFill>
              </a:endParaRPr>
            </a:p>
          </p:txBody>
        </p:sp>
        <p:sp>
          <p:nvSpPr>
            <p:cNvPr id="1088" name="Google Shape;1088;p20"/>
            <p:cNvSpPr/>
            <p:nvPr/>
          </p:nvSpPr>
          <p:spPr>
            <a:xfrm>
              <a:off x="1015650" y="3840650"/>
              <a:ext cx="10175" cy="5825"/>
            </a:xfrm>
            <a:custGeom>
              <a:avLst/>
              <a:gdLst/>
              <a:ahLst/>
              <a:cxnLst/>
              <a:rect l="l" t="t" r="r" b="b"/>
              <a:pathLst>
                <a:path w="407" h="233" extrusionOk="0">
                  <a:moveTo>
                    <a:pt x="0" y="58"/>
                  </a:moveTo>
                  <a:cubicBezTo>
                    <a:pt x="116" y="0"/>
                    <a:pt x="221" y="12"/>
                    <a:pt x="314" y="35"/>
                  </a:cubicBezTo>
                  <a:cubicBezTo>
                    <a:pt x="372" y="47"/>
                    <a:pt x="406" y="93"/>
                    <a:pt x="395" y="139"/>
                  </a:cubicBezTo>
                  <a:cubicBezTo>
                    <a:pt x="372" y="197"/>
                    <a:pt x="337" y="232"/>
                    <a:pt x="279" y="232"/>
                  </a:cubicBezTo>
                  <a:cubicBezTo>
                    <a:pt x="221" y="232"/>
                    <a:pt x="139" y="232"/>
                    <a:pt x="105" y="197"/>
                  </a:cubicBezTo>
                  <a:cubicBezTo>
                    <a:pt x="70" y="174"/>
                    <a:pt x="47" y="105"/>
                    <a:pt x="0" y="58"/>
                  </a:cubicBezTo>
                  <a:close/>
                </a:path>
              </a:pathLst>
            </a:custGeom>
            <a:solidFill>
              <a:srgbClr val="0088CC"/>
            </a:solidFill>
            <a:ln>
              <a:noFill/>
            </a:ln>
          </p:spPr>
          <p:txBody>
            <a:bodyPr spcFirstLastPara="1" wrap="square" lIns="91425" tIns="91425" rIns="91425" bIns="91425" anchor="ctr" anchorCtr="0">
              <a:noAutofit/>
            </a:bodyPr>
            <a:lstStyle/>
            <a:p>
              <a:pPr defTabSz="914388"/>
              <a:endParaRPr sz="1799">
                <a:solidFill>
                  <a:prstClr val="black"/>
                </a:solidFill>
              </a:endParaRPr>
            </a:p>
          </p:txBody>
        </p:sp>
        <p:sp>
          <p:nvSpPr>
            <p:cNvPr id="1089" name="Google Shape;1089;p20"/>
            <p:cNvSpPr/>
            <p:nvPr/>
          </p:nvSpPr>
          <p:spPr>
            <a:xfrm>
              <a:off x="1015350" y="3854850"/>
              <a:ext cx="9025" cy="6425"/>
            </a:xfrm>
            <a:custGeom>
              <a:avLst/>
              <a:gdLst/>
              <a:ahLst/>
              <a:cxnLst/>
              <a:rect l="l" t="t" r="r" b="b"/>
              <a:pathLst>
                <a:path w="361" h="257" extrusionOk="0">
                  <a:moveTo>
                    <a:pt x="198" y="256"/>
                  </a:moveTo>
                  <a:cubicBezTo>
                    <a:pt x="128" y="245"/>
                    <a:pt x="82" y="245"/>
                    <a:pt x="35" y="222"/>
                  </a:cubicBezTo>
                  <a:cubicBezTo>
                    <a:pt x="12" y="198"/>
                    <a:pt x="1" y="140"/>
                    <a:pt x="1" y="117"/>
                  </a:cubicBezTo>
                  <a:cubicBezTo>
                    <a:pt x="1" y="82"/>
                    <a:pt x="24" y="24"/>
                    <a:pt x="59" y="13"/>
                  </a:cubicBezTo>
                  <a:cubicBezTo>
                    <a:pt x="117" y="1"/>
                    <a:pt x="175" y="1"/>
                    <a:pt x="233" y="1"/>
                  </a:cubicBezTo>
                  <a:cubicBezTo>
                    <a:pt x="291" y="13"/>
                    <a:pt x="360" y="117"/>
                    <a:pt x="326" y="152"/>
                  </a:cubicBezTo>
                  <a:cubicBezTo>
                    <a:pt x="291" y="222"/>
                    <a:pt x="233" y="233"/>
                    <a:pt x="198" y="256"/>
                  </a:cubicBezTo>
                  <a:close/>
                </a:path>
              </a:pathLst>
            </a:custGeom>
            <a:solidFill>
              <a:srgbClr val="0088CC"/>
            </a:solidFill>
            <a:ln>
              <a:noFill/>
            </a:ln>
          </p:spPr>
          <p:txBody>
            <a:bodyPr spcFirstLastPara="1" wrap="square" lIns="91425" tIns="91425" rIns="91425" bIns="91425" anchor="ctr" anchorCtr="0">
              <a:noAutofit/>
            </a:bodyPr>
            <a:lstStyle/>
            <a:p>
              <a:pPr defTabSz="914388"/>
              <a:endParaRPr sz="1799">
                <a:solidFill>
                  <a:prstClr val="black"/>
                </a:solidFill>
              </a:endParaRPr>
            </a:p>
          </p:txBody>
        </p:sp>
      </p:grpSp>
      <p:grpSp>
        <p:nvGrpSpPr>
          <p:cNvPr id="1090" name="Google Shape;1090;p20"/>
          <p:cNvGrpSpPr/>
          <p:nvPr/>
        </p:nvGrpSpPr>
        <p:grpSpPr>
          <a:xfrm rot="-2161832">
            <a:off x="293041" y="76903"/>
            <a:ext cx="729075" cy="1216824"/>
            <a:chOff x="1980950" y="3649100"/>
            <a:chExt cx="146600" cy="244675"/>
          </a:xfrm>
        </p:grpSpPr>
        <p:sp>
          <p:nvSpPr>
            <p:cNvPr id="1091" name="Google Shape;1091;p20"/>
            <p:cNvSpPr/>
            <p:nvPr/>
          </p:nvSpPr>
          <p:spPr>
            <a:xfrm>
              <a:off x="1980950" y="3649100"/>
              <a:ext cx="146600" cy="244675"/>
            </a:xfrm>
            <a:custGeom>
              <a:avLst/>
              <a:gdLst/>
              <a:ahLst/>
              <a:cxnLst/>
              <a:rect l="l" t="t" r="r" b="b"/>
              <a:pathLst>
                <a:path w="5864" h="9787" extrusionOk="0">
                  <a:moveTo>
                    <a:pt x="3936" y="1405"/>
                  </a:moveTo>
                  <a:cubicBezTo>
                    <a:pt x="3936" y="1451"/>
                    <a:pt x="3924" y="1486"/>
                    <a:pt x="3924" y="1509"/>
                  </a:cubicBezTo>
                  <a:cubicBezTo>
                    <a:pt x="3890" y="2252"/>
                    <a:pt x="3866" y="2972"/>
                    <a:pt x="3936" y="3715"/>
                  </a:cubicBezTo>
                  <a:cubicBezTo>
                    <a:pt x="3936" y="3808"/>
                    <a:pt x="3948" y="3878"/>
                    <a:pt x="3936" y="3959"/>
                  </a:cubicBezTo>
                  <a:cubicBezTo>
                    <a:pt x="3901" y="4330"/>
                    <a:pt x="4041" y="4655"/>
                    <a:pt x="4133" y="5004"/>
                  </a:cubicBezTo>
                  <a:cubicBezTo>
                    <a:pt x="4157" y="5062"/>
                    <a:pt x="4180" y="5120"/>
                    <a:pt x="4226" y="5166"/>
                  </a:cubicBezTo>
                  <a:cubicBezTo>
                    <a:pt x="4308" y="5271"/>
                    <a:pt x="4389" y="5387"/>
                    <a:pt x="4389" y="5526"/>
                  </a:cubicBezTo>
                  <a:cubicBezTo>
                    <a:pt x="4389" y="5572"/>
                    <a:pt x="4424" y="5619"/>
                    <a:pt x="4458" y="5665"/>
                  </a:cubicBezTo>
                  <a:cubicBezTo>
                    <a:pt x="4679" y="6014"/>
                    <a:pt x="4865" y="6362"/>
                    <a:pt x="5004" y="6745"/>
                  </a:cubicBezTo>
                  <a:cubicBezTo>
                    <a:pt x="5027" y="6803"/>
                    <a:pt x="5062" y="6861"/>
                    <a:pt x="5085" y="6908"/>
                  </a:cubicBezTo>
                  <a:cubicBezTo>
                    <a:pt x="5178" y="7093"/>
                    <a:pt x="5271" y="7291"/>
                    <a:pt x="5329" y="7500"/>
                  </a:cubicBezTo>
                  <a:cubicBezTo>
                    <a:pt x="5352" y="7604"/>
                    <a:pt x="5434" y="7674"/>
                    <a:pt x="5468" y="7767"/>
                  </a:cubicBezTo>
                  <a:cubicBezTo>
                    <a:pt x="5503" y="7813"/>
                    <a:pt x="5527" y="7848"/>
                    <a:pt x="5550" y="7894"/>
                  </a:cubicBezTo>
                  <a:cubicBezTo>
                    <a:pt x="5619" y="8068"/>
                    <a:pt x="5689" y="8231"/>
                    <a:pt x="5759" y="8405"/>
                  </a:cubicBezTo>
                  <a:cubicBezTo>
                    <a:pt x="5840" y="8533"/>
                    <a:pt x="5863" y="8661"/>
                    <a:pt x="5817" y="8811"/>
                  </a:cubicBezTo>
                  <a:cubicBezTo>
                    <a:pt x="5794" y="8916"/>
                    <a:pt x="5794" y="9032"/>
                    <a:pt x="5794" y="9148"/>
                  </a:cubicBezTo>
                  <a:cubicBezTo>
                    <a:pt x="5805" y="9299"/>
                    <a:pt x="5735" y="9415"/>
                    <a:pt x="5608" y="9508"/>
                  </a:cubicBezTo>
                  <a:cubicBezTo>
                    <a:pt x="5445" y="9612"/>
                    <a:pt x="5294" y="9694"/>
                    <a:pt x="5109" y="9729"/>
                  </a:cubicBezTo>
                  <a:cubicBezTo>
                    <a:pt x="4888" y="9752"/>
                    <a:pt x="4691" y="9787"/>
                    <a:pt x="4470" y="9787"/>
                  </a:cubicBezTo>
                  <a:cubicBezTo>
                    <a:pt x="4075" y="9787"/>
                    <a:pt x="3669" y="9787"/>
                    <a:pt x="3286" y="9763"/>
                  </a:cubicBezTo>
                  <a:cubicBezTo>
                    <a:pt x="3089" y="9763"/>
                    <a:pt x="2891" y="9740"/>
                    <a:pt x="2705" y="9729"/>
                  </a:cubicBezTo>
                  <a:cubicBezTo>
                    <a:pt x="2613" y="9705"/>
                    <a:pt x="2508" y="9705"/>
                    <a:pt x="2427" y="9705"/>
                  </a:cubicBezTo>
                  <a:cubicBezTo>
                    <a:pt x="2160" y="9705"/>
                    <a:pt x="1916" y="9705"/>
                    <a:pt x="1661" y="9729"/>
                  </a:cubicBezTo>
                  <a:cubicBezTo>
                    <a:pt x="1498" y="9729"/>
                    <a:pt x="1324" y="9740"/>
                    <a:pt x="1173" y="9671"/>
                  </a:cubicBezTo>
                  <a:cubicBezTo>
                    <a:pt x="1150" y="9647"/>
                    <a:pt x="1115" y="9647"/>
                    <a:pt x="1092" y="9647"/>
                  </a:cubicBezTo>
                  <a:cubicBezTo>
                    <a:pt x="825" y="9671"/>
                    <a:pt x="593" y="9554"/>
                    <a:pt x="349" y="9473"/>
                  </a:cubicBezTo>
                  <a:cubicBezTo>
                    <a:pt x="128" y="9404"/>
                    <a:pt x="12" y="9229"/>
                    <a:pt x="1" y="8997"/>
                  </a:cubicBezTo>
                  <a:cubicBezTo>
                    <a:pt x="1" y="8835"/>
                    <a:pt x="12" y="8684"/>
                    <a:pt x="70" y="8521"/>
                  </a:cubicBezTo>
                  <a:cubicBezTo>
                    <a:pt x="175" y="8277"/>
                    <a:pt x="268" y="8022"/>
                    <a:pt x="384" y="7778"/>
                  </a:cubicBezTo>
                  <a:cubicBezTo>
                    <a:pt x="535" y="7430"/>
                    <a:pt x="685" y="7082"/>
                    <a:pt x="860" y="6768"/>
                  </a:cubicBezTo>
                  <a:cubicBezTo>
                    <a:pt x="941" y="6594"/>
                    <a:pt x="1034" y="6420"/>
                    <a:pt x="1115" y="6257"/>
                  </a:cubicBezTo>
                  <a:cubicBezTo>
                    <a:pt x="1138" y="6223"/>
                    <a:pt x="1161" y="6199"/>
                    <a:pt x="1196" y="6153"/>
                  </a:cubicBezTo>
                  <a:cubicBezTo>
                    <a:pt x="1254" y="6083"/>
                    <a:pt x="1336" y="6014"/>
                    <a:pt x="1382" y="5921"/>
                  </a:cubicBezTo>
                  <a:cubicBezTo>
                    <a:pt x="1579" y="5584"/>
                    <a:pt x="1788" y="5236"/>
                    <a:pt x="1986" y="4888"/>
                  </a:cubicBezTo>
                  <a:cubicBezTo>
                    <a:pt x="2044" y="4783"/>
                    <a:pt x="2102" y="4702"/>
                    <a:pt x="2067" y="4574"/>
                  </a:cubicBezTo>
                  <a:cubicBezTo>
                    <a:pt x="2044" y="4539"/>
                    <a:pt x="2067" y="4481"/>
                    <a:pt x="2067" y="4458"/>
                  </a:cubicBezTo>
                  <a:cubicBezTo>
                    <a:pt x="2160" y="4063"/>
                    <a:pt x="2125" y="3669"/>
                    <a:pt x="2102" y="3262"/>
                  </a:cubicBezTo>
                  <a:cubicBezTo>
                    <a:pt x="2090" y="2844"/>
                    <a:pt x="2032" y="2426"/>
                    <a:pt x="2125" y="2020"/>
                  </a:cubicBezTo>
                  <a:cubicBezTo>
                    <a:pt x="2137" y="1974"/>
                    <a:pt x="2125" y="1927"/>
                    <a:pt x="2125" y="1904"/>
                  </a:cubicBezTo>
                  <a:cubicBezTo>
                    <a:pt x="2102" y="1753"/>
                    <a:pt x="2079" y="1625"/>
                    <a:pt x="2044" y="1451"/>
                  </a:cubicBezTo>
                  <a:cubicBezTo>
                    <a:pt x="1962" y="1393"/>
                    <a:pt x="1858" y="1324"/>
                    <a:pt x="1742" y="1254"/>
                  </a:cubicBezTo>
                  <a:cubicBezTo>
                    <a:pt x="1730" y="940"/>
                    <a:pt x="1730" y="639"/>
                    <a:pt x="1742" y="337"/>
                  </a:cubicBezTo>
                  <a:cubicBezTo>
                    <a:pt x="1754" y="174"/>
                    <a:pt x="1951" y="12"/>
                    <a:pt x="2090" y="12"/>
                  </a:cubicBezTo>
                  <a:cubicBezTo>
                    <a:pt x="2276" y="12"/>
                    <a:pt x="2473" y="0"/>
                    <a:pt x="2671" y="0"/>
                  </a:cubicBezTo>
                  <a:lnTo>
                    <a:pt x="3228" y="0"/>
                  </a:lnTo>
                  <a:lnTo>
                    <a:pt x="3808" y="0"/>
                  </a:lnTo>
                  <a:lnTo>
                    <a:pt x="4017" y="0"/>
                  </a:lnTo>
                  <a:cubicBezTo>
                    <a:pt x="4122" y="12"/>
                    <a:pt x="4180" y="58"/>
                    <a:pt x="4180" y="163"/>
                  </a:cubicBezTo>
                  <a:lnTo>
                    <a:pt x="4180" y="1173"/>
                  </a:lnTo>
                  <a:cubicBezTo>
                    <a:pt x="4180" y="1219"/>
                    <a:pt x="4157" y="1277"/>
                    <a:pt x="4122" y="1300"/>
                  </a:cubicBezTo>
                  <a:cubicBezTo>
                    <a:pt x="4064" y="1300"/>
                    <a:pt x="3994" y="1347"/>
                    <a:pt x="3936" y="1405"/>
                  </a:cubicBezTo>
                  <a:close/>
                  <a:moveTo>
                    <a:pt x="2473" y="4470"/>
                  </a:moveTo>
                  <a:cubicBezTo>
                    <a:pt x="2322" y="4690"/>
                    <a:pt x="2195" y="4911"/>
                    <a:pt x="2125" y="5166"/>
                  </a:cubicBezTo>
                  <a:cubicBezTo>
                    <a:pt x="2125" y="5201"/>
                    <a:pt x="2090" y="5224"/>
                    <a:pt x="2079" y="5259"/>
                  </a:cubicBezTo>
                  <a:cubicBezTo>
                    <a:pt x="1951" y="5503"/>
                    <a:pt x="1812" y="5735"/>
                    <a:pt x="1672" y="5979"/>
                  </a:cubicBezTo>
                  <a:cubicBezTo>
                    <a:pt x="1603" y="6095"/>
                    <a:pt x="1545" y="6211"/>
                    <a:pt x="1463" y="6315"/>
                  </a:cubicBezTo>
                  <a:cubicBezTo>
                    <a:pt x="1394" y="6432"/>
                    <a:pt x="1289" y="6548"/>
                    <a:pt x="1231" y="6675"/>
                  </a:cubicBezTo>
                  <a:cubicBezTo>
                    <a:pt x="1150" y="6908"/>
                    <a:pt x="999" y="7116"/>
                    <a:pt x="918" y="7325"/>
                  </a:cubicBezTo>
                  <a:cubicBezTo>
                    <a:pt x="790" y="7639"/>
                    <a:pt x="651" y="7952"/>
                    <a:pt x="535" y="8254"/>
                  </a:cubicBezTo>
                  <a:cubicBezTo>
                    <a:pt x="477" y="8405"/>
                    <a:pt x="418" y="8568"/>
                    <a:pt x="360" y="8707"/>
                  </a:cubicBezTo>
                  <a:cubicBezTo>
                    <a:pt x="291" y="8869"/>
                    <a:pt x="326" y="9055"/>
                    <a:pt x="535" y="9125"/>
                  </a:cubicBezTo>
                  <a:cubicBezTo>
                    <a:pt x="616" y="9160"/>
                    <a:pt x="697" y="9171"/>
                    <a:pt x="755" y="9229"/>
                  </a:cubicBezTo>
                  <a:cubicBezTo>
                    <a:pt x="906" y="9345"/>
                    <a:pt x="1069" y="9345"/>
                    <a:pt x="1243" y="9345"/>
                  </a:cubicBezTo>
                  <a:lnTo>
                    <a:pt x="1777" y="9345"/>
                  </a:lnTo>
                  <a:cubicBezTo>
                    <a:pt x="2079" y="9345"/>
                    <a:pt x="2380" y="9357"/>
                    <a:pt x="2682" y="9462"/>
                  </a:cubicBezTo>
                  <a:cubicBezTo>
                    <a:pt x="2775" y="9496"/>
                    <a:pt x="2856" y="9496"/>
                    <a:pt x="2961" y="9496"/>
                  </a:cubicBezTo>
                  <a:cubicBezTo>
                    <a:pt x="3495" y="9473"/>
                    <a:pt x="4052" y="9462"/>
                    <a:pt x="4586" y="9462"/>
                  </a:cubicBezTo>
                  <a:cubicBezTo>
                    <a:pt x="4830" y="9462"/>
                    <a:pt x="5027" y="9299"/>
                    <a:pt x="5271" y="9311"/>
                  </a:cubicBezTo>
                  <a:cubicBezTo>
                    <a:pt x="5306" y="9311"/>
                    <a:pt x="5376" y="9287"/>
                    <a:pt x="5410" y="9253"/>
                  </a:cubicBezTo>
                  <a:cubicBezTo>
                    <a:pt x="5457" y="9229"/>
                    <a:pt x="5503" y="9206"/>
                    <a:pt x="5527" y="9183"/>
                  </a:cubicBezTo>
                  <a:cubicBezTo>
                    <a:pt x="5585" y="8881"/>
                    <a:pt x="5538" y="8626"/>
                    <a:pt x="5399" y="8370"/>
                  </a:cubicBezTo>
                  <a:cubicBezTo>
                    <a:pt x="5283" y="8173"/>
                    <a:pt x="5225" y="7941"/>
                    <a:pt x="5097" y="7755"/>
                  </a:cubicBezTo>
                  <a:cubicBezTo>
                    <a:pt x="5062" y="7709"/>
                    <a:pt x="5039" y="7639"/>
                    <a:pt x="5016" y="7569"/>
                  </a:cubicBezTo>
                  <a:cubicBezTo>
                    <a:pt x="4900" y="7175"/>
                    <a:pt x="4714" y="6791"/>
                    <a:pt x="4540" y="6408"/>
                  </a:cubicBezTo>
                  <a:cubicBezTo>
                    <a:pt x="4377" y="6060"/>
                    <a:pt x="4191" y="5747"/>
                    <a:pt x="4017" y="5410"/>
                  </a:cubicBezTo>
                  <a:cubicBezTo>
                    <a:pt x="3913" y="5224"/>
                    <a:pt x="3832" y="5038"/>
                    <a:pt x="3646" y="4922"/>
                  </a:cubicBezTo>
                  <a:cubicBezTo>
                    <a:pt x="3623" y="4354"/>
                    <a:pt x="3657" y="3796"/>
                    <a:pt x="3611" y="3251"/>
                  </a:cubicBezTo>
                  <a:cubicBezTo>
                    <a:pt x="3588" y="2891"/>
                    <a:pt x="3611" y="2508"/>
                    <a:pt x="3623" y="2148"/>
                  </a:cubicBezTo>
                  <a:lnTo>
                    <a:pt x="3623" y="1788"/>
                  </a:lnTo>
                  <a:cubicBezTo>
                    <a:pt x="3623" y="1649"/>
                    <a:pt x="3646" y="1521"/>
                    <a:pt x="3657" y="1393"/>
                  </a:cubicBezTo>
                  <a:cubicBezTo>
                    <a:pt x="3425" y="1463"/>
                    <a:pt x="3205" y="1451"/>
                    <a:pt x="2972" y="1393"/>
                  </a:cubicBezTo>
                  <a:cubicBezTo>
                    <a:pt x="2787" y="1347"/>
                    <a:pt x="2601" y="1358"/>
                    <a:pt x="2392" y="1393"/>
                  </a:cubicBezTo>
                  <a:cubicBezTo>
                    <a:pt x="2404" y="1532"/>
                    <a:pt x="2427" y="1672"/>
                    <a:pt x="2427" y="1788"/>
                  </a:cubicBezTo>
                  <a:cubicBezTo>
                    <a:pt x="2438" y="2519"/>
                    <a:pt x="2438" y="3251"/>
                    <a:pt x="2450" y="3994"/>
                  </a:cubicBezTo>
                  <a:cubicBezTo>
                    <a:pt x="2427" y="4156"/>
                    <a:pt x="2450" y="4295"/>
                    <a:pt x="2473" y="4470"/>
                  </a:cubicBezTo>
                  <a:close/>
                  <a:moveTo>
                    <a:pt x="3843" y="987"/>
                  </a:moveTo>
                  <a:cubicBezTo>
                    <a:pt x="3843" y="743"/>
                    <a:pt x="3878" y="499"/>
                    <a:pt x="3832" y="267"/>
                  </a:cubicBezTo>
                  <a:cubicBezTo>
                    <a:pt x="3274" y="151"/>
                    <a:pt x="2740" y="209"/>
                    <a:pt x="2206" y="186"/>
                  </a:cubicBezTo>
                  <a:cubicBezTo>
                    <a:pt x="2079" y="186"/>
                    <a:pt x="1986" y="290"/>
                    <a:pt x="1974" y="441"/>
                  </a:cubicBezTo>
                  <a:cubicBezTo>
                    <a:pt x="1962" y="627"/>
                    <a:pt x="1986" y="801"/>
                    <a:pt x="2032" y="987"/>
                  </a:cubicBezTo>
                  <a:cubicBezTo>
                    <a:pt x="2044" y="1056"/>
                    <a:pt x="2102" y="1103"/>
                    <a:pt x="2171" y="1115"/>
                  </a:cubicBezTo>
                  <a:lnTo>
                    <a:pt x="2334" y="1115"/>
                  </a:lnTo>
                  <a:cubicBezTo>
                    <a:pt x="2543" y="1115"/>
                    <a:pt x="2740" y="1115"/>
                    <a:pt x="2949" y="1149"/>
                  </a:cubicBezTo>
                  <a:cubicBezTo>
                    <a:pt x="3123" y="1173"/>
                    <a:pt x="3298" y="1161"/>
                    <a:pt x="3472" y="1149"/>
                  </a:cubicBezTo>
                  <a:cubicBezTo>
                    <a:pt x="3599" y="1149"/>
                    <a:pt x="3727" y="1115"/>
                    <a:pt x="3843" y="987"/>
                  </a:cubicBezTo>
                  <a:close/>
                </a:path>
              </a:pathLst>
            </a:custGeom>
            <a:solidFill>
              <a:schemeClr val="dk2"/>
            </a:solidFill>
            <a:ln>
              <a:noFill/>
            </a:ln>
          </p:spPr>
          <p:txBody>
            <a:bodyPr spcFirstLastPara="1" wrap="square" lIns="91425" tIns="91425" rIns="91425" bIns="91425" anchor="ctr" anchorCtr="0">
              <a:noAutofit/>
            </a:bodyPr>
            <a:lstStyle/>
            <a:p>
              <a:pPr defTabSz="914388"/>
              <a:endParaRPr sz="1799">
                <a:solidFill>
                  <a:prstClr val="black"/>
                </a:solidFill>
              </a:endParaRPr>
            </a:p>
          </p:txBody>
        </p:sp>
        <p:sp>
          <p:nvSpPr>
            <p:cNvPr id="1092" name="Google Shape;1092;p20"/>
            <p:cNvSpPr/>
            <p:nvPr/>
          </p:nvSpPr>
          <p:spPr>
            <a:xfrm>
              <a:off x="2056125" y="3778250"/>
              <a:ext cx="11350" cy="9025"/>
            </a:xfrm>
            <a:custGeom>
              <a:avLst/>
              <a:gdLst/>
              <a:ahLst/>
              <a:cxnLst/>
              <a:rect l="l" t="t" r="r" b="b"/>
              <a:pathLst>
                <a:path w="454" h="361" extrusionOk="0">
                  <a:moveTo>
                    <a:pt x="453" y="360"/>
                  </a:moveTo>
                  <a:cubicBezTo>
                    <a:pt x="279" y="348"/>
                    <a:pt x="163" y="279"/>
                    <a:pt x="47" y="221"/>
                  </a:cubicBezTo>
                  <a:cubicBezTo>
                    <a:pt x="12" y="209"/>
                    <a:pt x="0" y="151"/>
                    <a:pt x="12" y="116"/>
                  </a:cubicBezTo>
                  <a:cubicBezTo>
                    <a:pt x="24" y="47"/>
                    <a:pt x="105" y="12"/>
                    <a:pt x="198" y="0"/>
                  </a:cubicBezTo>
                  <a:cubicBezTo>
                    <a:pt x="279" y="0"/>
                    <a:pt x="349" y="12"/>
                    <a:pt x="395" y="93"/>
                  </a:cubicBezTo>
                  <a:cubicBezTo>
                    <a:pt x="407" y="105"/>
                    <a:pt x="407" y="128"/>
                    <a:pt x="407" y="151"/>
                  </a:cubicBezTo>
                  <a:cubicBezTo>
                    <a:pt x="407" y="209"/>
                    <a:pt x="418" y="267"/>
                    <a:pt x="453" y="360"/>
                  </a:cubicBezTo>
                  <a:close/>
                </a:path>
              </a:pathLst>
            </a:custGeom>
            <a:solidFill>
              <a:schemeClr val="dk2"/>
            </a:solidFill>
            <a:ln>
              <a:noFill/>
            </a:ln>
          </p:spPr>
          <p:txBody>
            <a:bodyPr spcFirstLastPara="1" wrap="square" lIns="91425" tIns="91425" rIns="91425" bIns="91425" anchor="ctr" anchorCtr="0">
              <a:noAutofit/>
            </a:bodyPr>
            <a:lstStyle/>
            <a:p>
              <a:pPr defTabSz="914388"/>
              <a:endParaRPr sz="1799">
                <a:solidFill>
                  <a:prstClr val="black"/>
                </a:solidFill>
              </a:endParaRPr>
            </a:p>
          </p:txBody>
        </p:sp>
        <p:sp>
          <p:nvSpPr>
            <p:cNvPr id="1093" name="Google Shape;1093;p20"/>
            <p:cNvSpPr/>
            <p:nvPr/>
          </p:nvSpPr>
          <p:spPr>
            <a:xfrm>
              <a:off x="2060175" y="3793625"/>
              <a:ext cx="10475" cy="6700"/>
            </a:xfrm>
            <a:custGeom>
              <a:avLst/>
              <a:gdLst/>
              <a:ahLst/>
              <a:cxnLst/>
              <a:rect l="l" t="t" r="r" b="b"/>
              <a:pathLst>
                <a:path w="419" h="268" extrusionOk="0">
                  <a:moveTo>
                    <a:pt x="372" y="0"/>
                  </a:moveTo>
                  <a:cubicBezTo>
                    <a:pt x="384" y="93"/>
                    <a:pt x="407" y="151"/>
                    <a:pt x="419" y="209"/>
                  </a:cubicBezTo>
                  <a:cubicBezTo>
                    <a:pt x="303" y="267"/>
                    <a:pt x="198" y="267"/>
                    <a:pt x="82" y="233"/>
                  </a:cubicBezTo>
                  <a:cubicBezTo>
                    <a:pt x="36" y="209"/>
                    <a:pt x="1" y="151"/>
                    <a:pt x="12" y="117"/>
                  </a:cubicBezTo>
                  <a:cubicBezTo>
                    <a:pt x="12" y="70"/>
                    <a:pt x="59" y="12"/>
                    <a:pt x="94" y="12"/>
                  </a:cubicBezTo>
                  <a:cubicBezTo>
                    <a:pt x="175" y="0"/>
                    <a:pt x="268" y="0"/>
                    <a:pt x="372" y="0"/>
                  </a:cubicBezTo>
                  <a:close/>
                </a:path>
              </a:pathLst>
            </a:custGeom>
            <a:solidFill>
              <a:schemeClr val="dk2"/>
            </a:solidFill>
            <a:ln>
              <a:noFill/>
            </a:ln>
          </p:spPr>
          <p:txBody>
            <a:bodyPr spcFirstLastPara="1" wrap="square" lIns="91425" tIns="91425" rIns="91425" bIns="91425" anchor="ctr" anchorCtr="0">
              <a:noAutofit/>
            </a:bodyPr>
            <a:lstStyle/>
            <a:p>
              <a:pPr defTabSz="914388"/>
              <a:endParaRPr sz="1799">
                <a:solidFill>
                  <a:prstClr val="black"/>
                </a:solidFill>
              </a:endParaRPr>
            </a:p>
          </p:txBody>
        </p:sp>
        <p:sp>
          <p:nvSpPr>
            <p:cNvPr id="1094" name="Google Shape;1094;p20"/>
            <p:cNvSpPr/>
            <p:nvPr/>
          </p:nvSpPr>
          <p:spPr>
            <a:xfrm>
              <a:off x="2057275" y="3744000"/>
              <a:ext cx="9325" cy="9600"/>
            </a:xfrm>
            <a:custGeom>
              <a:avLst/>
              <a:gdLst/>
              <a:ahLst/>
              <a:cxnLst/>
              <a:rect l="l" t="t" r="r" b="b"/>
              <a:pathLst>
                <a:path w="373" h="384" extrusionOk="0">
                  <a:moveTo>
                    <a:pt x="245" y="383"/>
                  </a:moveTo>
                  <a:cubicBezTo>
                    <a:pt x="175" y="325"/>
                    <a:pt x="94" y="267"/>
                    <a:pt x="59" y="209"/>
                  </a:cubicBezTo>
                  <a:cubicBezTo>
                    <a:pt x="1" y="151"/>
                    <a:pt x="24" y="70"/>
                    <a:pt x="94" y="35"/>
                  </a:cubicBezTo>
                  <a:cubicBezTo>
                    <a:pt x="187" y="0"/>
                    <a:pt x="256" y="0"/>
                    <a:pt x="314" y="82"/>
                  </a:cubicBezTo>
                  <a:cubicBezTo>
                    <a:pt x="372" y="140"/>
                    <a:pt x="361" y="209"/>
                    <a:pt x="314" y="279"/>
                  </a:cubicBezTo>
                  <a:cubicBezTo>
                    <a:pt x="303" y="325"/>
                    <a:pt x="291" y="337"/>
                    <a:pt x="245" y="383"/>
                  </a:cubicBezTo>
                  <a:close/>
                </a:path>
              </a:pathLst>
            </a:custGeom>
            <a:solidFill>
              <a:schemeClr val="dk2"/>
            </a:solidFill>
            <a:ln>
              <a:noFill/>
            </a:ln>
          </p:spPr>
          <p:txBody>
            <a:bodyPr spcFirstLastPara="1" wrap="square" lIns="91425" tIns="91425" rIns="91425" bIns="91425" anchor="ctr" anchorCtr="0">
              <a:noAutofit/>
            </a:bodyPr>
            <a:lstStyle/>
            <a:p>
              <a:pPr defTabSz="914388"/>
              <a:endParaRPr sz="1799">
                <a:solidFill>
                  <a:prstClr val="black"/>
                </a:solidFill>
              </a:endParaRPr>
            </a:p>
          </p:txBody>
        </p:sp>
        <p:sp>
          <p:nvSpPr>
            <p:cNvPr id="1095" name="Google Shape;1095;p20"/>
            <p:cNvSpPr/>
            <p:nvPr/>
          </p:nvSpPr>
          <p:spPr>
            <a:xfrm>
              <a:off x="2056125" y="3717575"/>
              <a:ext cx="11625" cy="5825"/>
            </a:xfrm>
            <a:custGeom>
              <a:avLst/>
              <a:gdLst/>
              <a:ahLst/>
              <a:cxnLst/>
              <a:rect l="l" t="t" r="r" b="b"/>
              <a:pathLst>
                <a:path w="465" h="233" extrusionOk="0">
                  <a:moveTo>
                    <a:pt x="256" y="233"/>
                  </a:moveTo>
                  <a:cubicBezTo>
                    <a:pt x="93" y="233"/>
                    <a:pt x="0" y="175"/>
                    <a:pt x="12" y="117"/>
                  </a:cubicBezTo>
                  <a:cubicBezTo>
                    <a:pt x="58" y="1"/>
                    <a:pt x="163" y="12"/>
                    <a:pt x="244" y="12"/>
                  </a:cubicBezTo>
                  <a:cubicBezTo>
                    <a:pt x="372" y="1"/>
                    <a:pt x="465" y="59"/>
                    <a:pt x="453" y="129"/>
                  </a:cubicBezTo>
                  <a:cubicBezTo>
                    <a:pt x="453" y="210"/>
                    <a:pt x="372" y="233"/>
                    <a:pt x="256" y="233"/>
                  </a:cubicBezTo>
                  <a:close/>
                </a:path>
              </a:pathLst>
            </a:custGeom>
            <a:solidFill>
              <a:schemeClr val="dk2"/>
            </a:solidFill>
            <a:ln>
              <a:noFill/>
            </a:ln>
          </p:spPr>
          <p:txBody>
            <a:bodyPr spcFirstLastPara="1" wrap="square" lIns="91425" tIns="91425" rIns="91425" bIns="91425" anchor="ctr" anchorCtr="0">
              <a:noAutofit/>
            </a:bodyPr>
            <a:lstStyle/>
            <a:p>
              <a:pPr defTabSz="914388"/>
              <a:endParaRPr sz="1799">
                <a:solidFill>
                  <a:prstClr val="black"/>
                </a:solidFill>
              </a:endParaRPr>
            </a:p>
          </p:txBody>
        </p:sp>
        <p:sp>
          <p:nvSpPr>
            <p:cNvPr id="1096" name="Google Shape;1096;p20"/>
            <p:cNvSpPr/>
            <p:nvPr/>
          </p:nvSpPr>
          <p:spPr>
            <a:xfrm>
              <a:off x="2056125" y="3703075"/>
              <a:ext cx="9025" cy="5825"/>
            </a:xfrm>
            <a:custGeom>
              <a:avLst/>
              <a:gdLst/>
              <a:ahLst/>
              <a:cxnLst/>
              <a:rect l="l" t="t" r="r" b="b"/>
              <a:pathLst>
                <a:path w="361" h="233" extrusionOk="0">
                  <a:moveTo>
                    <a:pt x="186" y="233"/>
                  </a:moveTo>
                  <a:cubicBezTo>
                    <a:pt x="140" y="221"/>
                    <a:pt x="93" y="221"/>
                    <a:pt x="58" y="198"/>
                  </a:cubicBezTo>
                  <a:cubicBezTo>
                    <a:pt x="24" y="175"/>
                    <a:pt x="0" y="140"/>
                    <a:pt x="0" y="105"/>
                  </a:cubicBezTo>
                  <a:cubicBezTo>
                    <a:pt x="0" y="70"/>
                    <a:pt x="47" y="35"/>
                    <a:pt x="70" y="12"/>
                  </a:cubicBezTo>
                  <a:cubicBezTo>
                    <a:pt x="140" y="0"/>
                    <a:pt x="221" y="0"/>
                    <a:pt x="279" y="12"/>
                  </a:cubicBezTo>
                  <a:cubicBezTo>
                    <a:pt x="302" y="35"/>
                    <a:pt x="360" y="70"/>
                    <a:pt x="360" y="116"/>
                  </a:cubicBezTo>
                  <a:cubicBezTo>
                    <a:pt x="360" y="163"/>
                    <a:pt x="314" y="198"/>
                    <a:pt x="291" y="221"/>
                  </a:cubicBezTo>
                  <a:cubicBezTo>
                    <a:pt x="256" y="233"/>
                    <a:pt x="233" y="233"/>
                    <a:pt x="186" y="233"/>
                  </a:cubicBezTo>
                  <a:close/>
                </a:path>
              </a:pathLst>
            </a:custGeom>
            <a:solidFill>
              <a:schemeClr val="dk2"/>
            </a:solidFill>
            <a:ln>
              <a:noFill/>
            </a:ln>
          </p:spPr>
          <p:txBody>
            <a:bodyPr spcFirstLastPara="1" wrap="square" lIns="91425" tIns="91425" rIns="91425" bIns="91425" anchor="ctr" anchorCtr="0">
              <a:noAutofit/>
            </a:bodyPr>
            <a:lstStyle/>
            <a:p>
              <a:pPr defTabSz="914388"/>
              <a:endParaRPr sz="1799">
                <a:solidFill>
                  <a:prstClr val="black"/>
                </a:solidFill>
              </a:endParaRPr>
            </a:p>
          </p:txBody>
        </p:sp>
        <p:sp>
          <p:nvSpPr>
            <p:cNvPr id="1097" name="Google Shape;1097;p20"/>
            <p:cNvSpPr/>
            <p:nvPr/>
          </p:nvSpPr>
          <p:spPr>
            <a:xfrm>
              <a:off x="2057275" y="3732100"/>
              <a:ext cx="8150" cy="6400"/>
            </a:xfrm>
            <a:custGeom>
              <a:avLst/>
              <a:gdLst/>
              <a:ahLst/>
              <a:cxnLst/>
              <a:rect l="l" t="t" r="r" b="b"/>
              <a:pathLst>
                <a:path w="326" h="256" extrusionOk="0">
                  <a:moveTo>
                    <a:pt x="152" y="256"/>
                  </a:moveTo>
                  <a:cubicBezTo>
                    <a:pt x="140" y="256"/>
                    <a:pt x="94" y="232"/>
                    <a:pt x="70" y="209"/>
                  </a:cubicBezTo>
                  <a:cubicBezTo>
                    <a:pt x="1" y="163"/>
                    <a:pt x="12" y="58"/>
                    <a:pt x="82" y="35"/>
                  </a:cubicBezTo>
                  <a:cubicBezTo>
                    <a:pt x="117" y="12"/>
                    <a:pt x="152" y="0"/>
                    <a:pt x="198" y="0"/>
                  </a:cubicBezTo>
                  <a:cubicBezTo>
                    <a:pt x="268" y="0"/>
                    <a:pt x="314" y="47"/>
                    <a:pt x="314" y="116"/>
                  </a:cubicBezTo>
                  <a:cubicBezTo>
                    <a:pt x="326" y="198"/>
                    <a:pt x="256" y="256"/>
                    <a:pt x="152" y="256"/>
                  </a:cubicBezTo>
                  <a:close/>
                </a:path>
              </a:pathLst>
            </a:custGeom>
            <a:solidFill>
              <a:schemeClr val="dk2"/>
            </a:solidFill>
            <a:ln>
              <a:noFill/>
            </a:ln>
          </p:spPr>
          <p:txBody>
            <a:bodyPr spcFirstLastPara="1" wrap="square" lIns="91425" tIns="91425" rIns="91425" bIns="91425" anchor="ctr" anchorCtr="0">
              <a:noAutofit/>
            </a:bodyPr>
            <a:lstStyle/>
            <a:p>
              <a:pPr defTabSz="914388"/>
              <a:endParaRPr sz="1799">
                <a:solidFill>
                  <a:prstClr val="black"/>
                </a:solidFill>
              </a:endParaRPr>
            </a:p>
          </p:txBody>
        </p:sp>
        <p:sp>
          <p:nvSpPr>
            <p:cNvPr id="1098" name="Google Shape;1098;p20"/>
            <p:cNvSpPr/>
            <p:nvPr/>
          </p:nvSpPr>
          <p:spPr>
            <a:xfrm>
              <a:off x="2060775" y="3804075"/>
              <a:ext cx="7550" cy="6125"/>
            </a:xfrm>
            <a:custGeom>
              <a:avLst/>
              <a:gdLst/>
              <a:ahLst/>
              <a:cxnLst/>
              <a:rect l="l" t="t" r="r" b="b"/>
              <a:pathLst>
                <a:path w="302" h="245" extrusionOk="0">
                  <a:moveTo>
                    <a:pt x="174" y="244"/>
                  </a:moveTo>
                  <a:cubicBezTo>
                    <a:pt x="58" y="233"/>
                    <a:pt x="0" y="186"/>
                    <a:pt x="0" y="116"/>
                  </a:cubicBezTo>
                  <a:cubicBezTo>
                    <a:pt x="0" y="47"/>
                    <a:pt x="70" y="0"/>
                    <a:pt x="163" y="12"/>
                  </a:cubicBezTo>
                  <a:cubicBezTo>
                    <a:pt x="232" y="12"/>
                    <a:pt x="302" y="82"/>
                    <a:pt x="279" y="140"/>
                  </a:cubicBezTo>
                  <a:cubicBezTo>
                    <a:pt x="244" y="198"/>
                    <a:pt x="186" y="233"/>
                    <a:pt x="174" y="244"/>
                  </a:cubicBezTo>
                  <a:close/>
                </a:path>
              </a:pathLst>
            </a:custGeom>
            <a:solidFill>
              <a:schemeClr val="dk2"/>
            </a:solidFill>
            <a:ln>
              <a:noFill/>
            </a:ln>
          </p:spPr>
          <p:txBody>
            <a:bodyPr spcFirstLastPara="1" wrap="square" lIns="91425" tIns="91425" rIns="91425" bIns="91425" anchor="ctr" anchorCtr="0">
              <a:noAutofit/>
            </a:bodyPr>
            <a:lstStyle/>
            <a:p>
              <a:pPr defTabSz="914388"/>
              <a:endParaRPr sz="1799">
                <a:solidFill>
                  <a:prstClr val="black"/>
                </a:solidFill>
              </a:endParaRPr>
            </a:p>
          </p:txBody>
        </p:sp>
        <p:sp>
          <p:nvSpPr>
            <p:cNvPr id="1099" name="Google Shape;1099;p20"/>
            <p:cNvSpPr/>
            <p:nvPr/>
          </p:nvSpPr>
          <p:spPr>
            <a:xfrm>
              <a:off x="2058150" y="3762575"/>
              <a:ext cx="5550" cy="6700"/>
            </a:xfrm>
            <a:custGeom>
              <a:avLst/>
              <a:gdLst/>
              <a:ahLst/>
              <a:cxnLst/>
              <a:rect l="l" t="t" r="r" b="b"/>
              <a:pathLst>
                <a:path w="222" h="268" extrusionOk="0">
                  <a:moveTo>
                    <a:pt x="105" y="267"/>
                  </a:moveTo>
                  <a:cubicBezTo>
                    <a:pt x="82" y="221"/>
                    <a:pt x="35" y="174"/>
                    <a:pt x="12" y="140"/>
                  </a:cubicBezTo>
                  <a:cubicBezTo>
                    <a:pt x="1" y="82"/>
                    <a:pt x="35" y="35"/>
                    <a:pt x="93" y="23"/>
                  </a:cubicBezTo>
                  <a:cubicBezTo>
                    <a:pt x="152" y="0"/>
                    <a:pt x="221" y="35"/>
                    <a:pt x="221" y="93"/>
                  </a:cubicBezTo>
                  <a:cubicBezTo>
                    <a:pt x="221" y="163"/>
                    <a:pt x="198" y="221"/>
                    <a:pt x="105" y="267"/>
                  </a:cubicBezTo>
                  <a:close/>
                </a:path>
              </a:pathLst>
            </a:custGeom>
            <a:solidFill>
              <a:schemeClr val="dk2"/>
            </a:solidFill>
            <a:ln>
              <a:noFill/>
            </a:ln>
          </p:spPr>
          <p:txBody>
            <a:bodyPr spcFirstLastPara="1" wrap="square" lIns="91425" tIns="91425" rIns="91425" bIns="91425" anchor="ctr" anchorCtr="0">
              <a:noAutofit/>
            </a:bodyPr>
            <a:lstStyle/>
            <a:p>
              <a:pPr defTabSz="914388"/>
              <a:endParaRPr sz="1799">
                <a:solidFill>
                  <a:prstClr val="black"/>
                </a:solidFill>
              </a:endParaRPr>
            </a:p>
          </p:txBody>
        </p:sp>
        <p:sp>
          <p:nvSpPr>
            <p:cNvPr id="1100" name="Google Shape;1100;p20"/>
            <p:cNvSpPr/>
            <p:nvPr/>
          </p:nvSpPr>
          <p:spPr>
            <a:xfrm>
              <a:off x="2065125" y="3819450"/>
              <a:ext cx="6100" cy="5250"/>
            </a:xfrm>
            <a:custGeom>
              <a:avLst/>
              <a:gdLst/>
              <a:ahLst/>
              <a:cxnLst/>
              <a:rect l="l" t="t" r="r" b="b"/>
              <a:pathLst>
                <a:path w="244" h="210" extrusionOk="0">
                  <a:moveTo>
                    <a:pt x="244" y="82"/>
                  </a:moveTo>
                  <a:cubicBezTo>
                    <a:pt x="232" y="163"/>
                    <a:pt x="163" y="210"/>
                    <a:pt x="93" y="198"/>
                  </a:cubicBezTo>
                  <a:cubicBezTo>
                    <a:pt x="35" y="175"/>
                    <a:pt x="0" y="140"/>
                    <a:pt x="12" y="94"/>
                  </a:cubicBezTo>
                  <a:cubicBezTo>
                    <a:pt x="47" y="24"/>
                    <a:pt x="105" y="1"/>
                    <a:pt x="163" y="24"/>
                  </a:cubicBezTo>
                  <a:cubicBezTo>
                    <a:pt x="186" y="12"/>
                    <a:pt x="221" y="47"/>
                    <a:pt x="244" y="82"/>
                  </a:cubicBezTo>
                  <a:close/>
                </a:path>
              </a:pathLst>
            </a:custGeom>
            <a:solidFill>
              <a:schemeClr val="dk2"/>
            </a:solidFill>
            <a:ln>
              <a:noFill/>
            </a:ln>
          </p:spPr>
          <p:txBody>
            <a:bodyPr spcFirstLastPara="1" wrap="square" lIns="91425" tIns="91425" rIns="91425" bIns="91425" anchor="ctr" anchorCtr="0">
              <a:noAutofit/>
            </a:bodyPr>
            <a:lstStyle/>
            <a:p>
              <a:pPr defTabSz="914388"/>
              <a:endParaRPr sz="1799">
                <a:solidFill>
                  <a:prstClr val="black"/>
                </a:solidFill>
              </a:endParaRPr>
            </a:p>
          </p:txBody>
        </p:sp>
        <p:sp>
          <p:nvSpPr>
            <p:cNvPr id="1101" name="Google Shape;1101;p20"/>
            <p:cNvSpPr/>
            <p:nvPr/>
          </p:nvSpPr>
          <p:spPr>
            <a:xfrm>
              <a:off x="1996325" y="3833375"/>
              <a:ext cx="112650" cy="40675"/>
            </a:xfrm>
            <a:custGeom>
              <a:avLst/>
              <a:gdLst/>
              <a:ahLst/>
              <a:cxnLst/>
              <a:rect l="l" t="t" r="r" b="b"/>
              <a:pathLst>
                <a:path w="4506" h="1627" extrusionOk="0">
                  <a:moveTo>
                    <a:pt x="2450" y="1"/>
                  </a:moveTo>
                  <a:lnTo>
                    <a:pt x="3797" y="1"/>
                  </a:lnTo>
                  <a:cubicBezTo>
                    <a:pt x="3948" y="1"/>
                    <a:pt x="4041" y="47"/>
                    <a:pt x="4099" y="187"/>
                  </a:cubicBezTo>
                  <a:cubicBezTo>
                    <a:pt x="4215" y="465"/>
                    <a:pt x="4354" y="732"/>
                    <a:pt x="4470" y="999"/>
                  </a:cubicBezTo>
                  <a:cubicBezTo>
                    <a:pt x="4505" y="1104"/>
                    <a:pt x="4494" y="1220"/>
                    <a:pt x="4482" y="1336"/>
                  </a:cubicBezTo>
                  <a:cubicBezTo>
                    <a:pt x="4470" y="1394"/>
                    <a:pt x="4412" y="1464"/>
                    <a:pt x="4366" y="1498"/>
                  </a:cubicBezTo>
                  <a:cubicBezTo>
                    <a:pt x="4250" y="1568"/>
                    <a:pt x="4134" y="1626"/>
                    <a:pt x="4006" y="1626"/>
                  </a:cubicBezTo>
                  <a:lnTo>
                    <a:pt x="2183" y="1626"/>
                  </a:lnTo>
                  <a:cubicBezTo>
                    <a:pt x="2149" y="1626"/>
                    <a:pt x="2102" y="1626"/>
                    <a:pt x="2067" y="1615"/>
                  </a:cubicBezTo>
                  <a:cubicBezTo>
                    <a:pt x="1882" y="1522"/>
                    <a:pt x="1661" y="1545"/>
                    <a:pt x="1464" y="1545"/>
                  </a:cubicBezTo>
                  <a:cubicBezTo>
                    <a:pt x="1301" y="1545"/>
                    <a:pt x="1139" y="1545"/>
                    <a:pt x="988" y="1487"/>
                  </a:cubicBezTo>
                  <a:cubicBezTo>
                    <a:pt x="895" y="1452"/>
                    <a:pt x="779" y="1464"/>
                    <a:pt x="674" y="1464"/>
                  </a:cubicBezTo>
                  <a:lnTo>
                    <a:pt x="187" y="1464"/>
                  </a:lnTo>
                  <a:cubicBezTo>
                    <a:pt x="70" y="1464"/>
                    <a:pt x="24" y="1394"/>
                    <a:pt x="12" y="1290"/>
                  </a:cubicBezTo>
                  <a:cubicBezTo>
                    <a:pt x="1" y="1162"/>
                    <a:pt x="12" y="1034"/>
                    <a:pt x="117" y="930"/>
                  </a:cubicBezTo>
                  <a:cubicBezTo>
                    <a:pt x="210" y="825"/>
                    <a:pt x="314" y="709"/>
                    <a:pt x="372" y="547"/>
                  </a:cubicBezTo>
                  <a:cubicBezTo>
                    <a:pt x="419" y="430"/>
                    <a:pt x="500" y="349"/>
                    <a:pt x="581" y="256"/>
                  </a:cubicBezTo>
                  <a:cubicBezTo>
                    <a:pt x="605" y="233"/>
                    <a:pt x="651" y="221"/>
                    <a:pt x="674" y="198"/>
                  </a:cubicBezTo>
                  <a:cubicBezTo>
                    <a:pt x="721" y="187"/>
                    <a:pt x="779" y="187"/>
                    <a:pt x="790" y="163"/>
                  </a:cubicBezTo>
                  <a:cubicBezTo>
                    <a:pt x="872" y="1"/>
                    <a:pt x="1011" y="13"/>
                    <a:pt x="1139" y="13"/>
                  </a:cubicBezTo>
                  <a:cubicBezTo>
                    <a:pt x="1568" y="13"/>
                    <a:pt x="1998" y="13"/>
                    <a:pt x="2450" y="1"/>
                  </a:cubicBezTo>
                  <a:cubicBezTo>
                    <a:pt x="2450" y="13"/>
                    <a:pt x="2450" y="1"/>
                    <a:pt x="2450" y="1"/>
                  </a:cubicBezTo>
                  <a:close/>
                  <a:moveTo>
                    <a:pt x="3751" y="268"/>
                  </a:moveTo>
                  <a:lnTo>
                    <a:pt x="1115" y="268"/>
                  </a:lnTo>
                  <a:cubicBezTo>
                    <a:pt x="988" y="268"/>
                    <a:pt x="872" y="338"/>
                    <a:pt x="813" y="419"/>
                  </a:cubicBezTo>
                  <a:cubicBezTo>
                    <a:pt x="651" y="628"/>
                    <a:pt x="523" y="860"/>
                    <a:pt x="372" y="1081"/>
                  </a:cubicBezTo>
                  <a:cubicBezTo>
                    <a:pt x="361" y="1092"/>
                    <a:pt x="372" y="1139"/>
                    <a:pt x="372" y="1173"/>
                  </a:cubicBezTo>
                  <a:lnTo>
                    <a:pt x="813" y="1173"/>
                  </a:lnTo>
                  <a:cubicBezTo>
                    <a:pt x="895" y="1173"/>
                    <a:pt x="999" y="1197"/>
                    <a:pt x="1080" y="1220"/>
                  </a:cubicBezTo>
                  <a:cubicBezTo>
                    <a:pt x="1208" y="1266"/>
                    <a:pt x="1347" y="1278"/>
                    <a:pt x="1475" y="1278"/>
                  </a:cubicBezTo>
                  <a:cubicBezTo>
                    <a:pt x="1638" y="1278"/>
                    <a:pt x="1789" y="1255"/>
                    <a:pt x="1940" y="1290"/>
                  </a:cubicBezTo>
                  <a:cubicBezTo>
                    <a:pt x="2183" y="1382"/>
                    <a:pt x="2450" y="1348"/>
                    <a:pt x="2694" y="1371"/>
                  </a:cubicBezTo>
                  <a:lnTo>
                    <a:pt x="3878" y="1371"/>
                  </a:lnTo>
                  <a:cubicBezTo>
                    <a:pt x="4029" y="1371"/>
                    <a:pt x="4145" y="1336"/>
                    <a:pt x="4261" y="1197"/>
                  </a:cubicBezTo>
                  <a:cubicBezTo>
                    <a:pt x="4064" y="918"/>
                    <a:pt x="4018" y="558"/>
                    <a:pt x="3751" y="268"/>
                  </a:cubicBezTo>
                  <a:close/>
                </a:path>
              </a:pathLst>
            </a:custGeom>
            <a:solidFill>
              <a:schemeClr val="dk2"/>
            </a:solidFill>
            <a:ln>
              <a:noFill/>
            </a:ln>
          </p:spPr>
          <p:txBody>
            <a:bodyPr spcFirstLastPara="1" wrap="square" lIns="91425" tIns="91425" rIns="91425" bIns="91425" anchor="ctr" anchorCtr="0">
              <a:noAutofit/>
            </a:bodyPr>
            <a:lstStyle/>
            <a:p>
              <a:pPr defTabSz="914388"/>
              <a:endParaRPr sz="1799">
                <a:solidFill>
                  <a:prstClr val="black"/>
                </a:solidFill>
              </a:endParaRPr>
            </a:p>
          </p:txBody>
        </p:sp>
      </p:grpSp>
      <p:grpSp>
        <p:nvGrpSpPr>
          <p:cNvPr id="1102" name="Google Shape;1102;p20"/>
          <p:cNvGrpSpPr/>
          <p:nvPr/>
        </p:nvGrpSpPr>
        <p:grpSpPr>
          <a:xfrm rot="-2700000">
            <a:off x="11367933" y="5264218"/>
            <a:ext cx="517643" cy="810693"/>
            <a:chOff x="683900" y="3612800"/>
            <a:chExt cx="105100" cy="164600"/>
          </a:xfrm>
        </p:grpSpPr>
        <p:sp>
          <p:nvSpPr>
            <p:cNvPr id="1103" name="Google Shape;1103;p20"/>
            <p:cNvSpPr/>
            <p:nvPr/>
          </p:nvSpPr>
          <p:spPr>
            <a:xfrm>
              <a:off x="683900" y="3612800"/>
              <a:ext cx="105100" cy="164600"/>
            </a:xfrm>
            <a:custGeom>
              <a:avLst/>
              <a:gdLst/>
              <a:ahLst/>
              <a:cxnLst/>
              <a:rect l="l" t="t" r="r" b="b"/>
              <a:pathLst>
                <a:path w="4204" h="6584" extrusionOk="0">
                  <a:moveTo>
                    <a:pt x="488" y="2079"/>
                  </a:moveTo>
                  <a:cubicBezTo>
                    <a:pt x="94" y="2009"/>
                    <a:pt x="24" y="1916"/>
                    <a:pt x="24" y="1522"/>
                  </a:cubicBezTo>
                  <a:cubicBezTo>
                    <a:pt x="24" y="1208"/>
                    <a:pt x="36" y="883"/>
                    <a:pt x="24" y="570"/>
                  </a:cubicBezTo>
                  <a:cubicBezTo>
                    <a:pt x="1" y="361"/>
                    <a:pt x="152" y="245"/>
                    <a:pt x="221" y="105"/>
                  </a:cubicBezTo>
                  <a:cubicBezTo>
                    <a:pt x="233" y="71"/>
                    <a:pt x="279" y="47"/>
                    <a:pt x="326" y="47"/>
                  </a:cubicBezTo>
                  <a:cubicBezTo>
                    <a:pt x="396" y="36"/>
                    <a:pt x="488" y="13"/>
                    <a:pt x="570" y="13"/>
                  </a:cubicBezTo>
                  <a:cubicBezTo>
                    <a:pt x="1208" y="1"/>
                    <a:pt x="1858" y="1"/>
                    <a:pt x="2497" y="47"/>
                  </a:cubicBezTo>
                  <a:cubicBezTo>
                    <a:pt x="2868" y="71"/>
                    <a:pt x="3240" y="71"/>
                    <a:pt x="3600" y="94"/>
                  </a:cubicBezTo>
                  <a:lnTo>
                    <a:pt x="3716" y="94"/>
                  </a:lnTo>
                  <a:cubicBezTo>
                    <a:pt x="4064" y="94"/>
                    <a:pt x="4203" y="198"/>
                    <a:pt x="4203" y="570"/>
                  </a:cubicBezTo>
                  <a:lnTo>
                    <a:pt x="4203" y="1417"/>
                  </a:lnTo>
                  <a:cubicBezTo>
                    <a:pt x="4203" y="1533"/>
                    <a:pt x="4180" y="1649"/>
                    <a:pt x="4110" y="1742"/>
                  </a:cubicBezTo>
                  <a:cubicBezTo>
                    <a:pt x="4029" y="1847"/>
                    <a:pt x="4029" y="1974"/>
                    <a:pt x="4029" y="2091"/>
                  </a:cubicBezTo>
                  <a:cubicBezTo>
                    <a:pt x="4052" y="2555"/>
                    <a:pt x="4087" y="3008"/>
                    <a:pt x="4110" y="3472"/>
                  </a:cubicBezTo>
                  <a:cubicBezTo>
                    <a:pt x="4157" y="4203"/>
                    <a:pt x="4169" y="4935"/>
                    <a:pt x="4099" y="5678"/>
                  </a:cubicBezTo>
                  <a:cubicBezTo>
                    <a:pt x="4087" y="5840"/>
                    <a:pt x="4041" y="5991"/>
                    <a:pt x="3971" y="6154"/>
                  </a:cubicBezTo>
                  <a:cubicBezTo>
                    <a:pt x="3890" y="6340"/>
                    <a:pt x="3762" y="6456"/>
                    <a:pt x="3576" y="6502"/>
                  </a:cubicBezTo>
                  <a:cubicBezTo>
                    <a:pt x="3449" y="6548"/>
                    <a:pt x="3298" y="6572"/>
                    <a:pt x="3159" y="6572"/>
                  </a:cubicBezTo>
                  <a:cubicBezTo>
                    <a:pt x="2810" y="6583"/>
                    <a:pt x="2462" y="6572"/>
                    <a:pt x="2114" y="6572"/>
                  </a:cubicBezTo>
                  <a:cubicBezTo>
                    <a:pt x="1905" y="6572"/>
                    <a:pt x="1707" y="6514"/>
                    <a:pt x="1510" y="6444"/>
                  </a:cubicBezTo>
                  <a:cubicBezTo>
                    <a:pt x="1266" y="6351"/>
                    <a:pt x="1104" y="6189"/>
                    <a:pt x="1011" y="5945"/>
                  </a:cubicBezTo>
                  <a:cubicBezTo>
                    <a:pt x="871" y="5620"/>
                    <a:pt x="755" y="5283"/>
                    <a:pt x="697" y="4923"/>
                  </a:cubicBezTo>
                  <a:cubicBezTo>
                    <a:pt x="570" y="4064"/>
                    <a:pt x="465" y="3193"/>
                    <a:pt x="500" y="2323"/>
                  </a:cubicBezTo>
                  <a:lnTo>
                    <a:pt x="500" y="2137"/>
                  </a:lnTo>
                  <a:cubicBezTo>
                    <a:pt x="512" y="2149"/>
                    <a:pt x="500" y="2125"/>
                    <a:pt x="488" y="2079"/>
                  </a:cubicBezTo>
                  <a:close/>
                  <a:moveTo>
                    <a:pt x="790" y="2009"/>
                  </a:moveTo>
                  <a:cubicBezTo>
                    <a:pt x="790" y="2091"/>
                    <a:pt x="779" y="2183"/>
                    <a:pt x="779" y="2253"/>
                  </a:cubicBezTo>
                  <a:cubicBezTo>
                    <a:pt x="744" y="3066"/>
                    <a:pt x="848" y="3867"/>
                    <a:pt x="964" y="4656"/>
                  </a:cubicBezTo>
                  <a:cubicBezTo>
                    <a:pt x="1022" y="5051"/>
                    <a:pt x="1127" y="5411"/>
                    <a:pt x="1255" y="5782"/>
                  </a:cubicBezTo>
                  <a:cubicBezTo>
                    <a:pt x="1336" y="6014"/>
                    <a:pt x="1498" y="6154"/>
                    <a:pt x="1731" y="6212"/>
                  </a:cubicBezTo>
                  <a:cubicBezTo>
                    <a:pt x="1847" y="6247"/>
                    <a:pt x="1974" y="6270"/>
                    <a:pt x="2090" y="6281"/>
                  </a:cubicBezTo>
                  <a:cubicBezTo>
                    <a:pt x="2462" y="6305"/>
                    <a:pt x="2810" y="6305"/>
                    <a:pt x="3170" y="6281"/>
                  </a:cubicBezTo>
                  <a:cubicBezTo>
                    <a:pt x="3275" y="6281"/>
                    <a:pt x="3367" y="6258"/>
                    <a:pt x="3472" y="6223"/>
                  </a:cubicBezTo>
                  <a:cubicBezTo>
                    <a:pt x="3588" y="6200"/>
                    <a:pt x="3658" y="6131"/>
                    <a:pt x="3716" y="6014"/>
                  </a:cubicBezTo>
                  <a:cubicBezTo>
                    <a:pt x="3809" y="5817"/>
                    <a:pt x="3832" y="5620"/>
                    <a:pt x="3832" y="5411"/>
                  </a:cubicBezTo>
                  <a:lnTo>
                    <a:pt x="3832" y="3518"/>
                  </a:lnTo>
                  <a:cubicBezTo>
                    <a:pt x="3832" y="3182"/>
                    <a:pt x="3809" y="2857"/>
                    <a:pt x="3774" y="2543"/>
                  </a:cubicBezTo>
                  <a:cubicBezTo>
                    <a:pt x="3774" y="2439"/>
                    <a:pt x="3762" y="2334"/>
                    <a:pt x="3751" y="2241"/>
                  </a:cubicBezTo>
                  <a:cubicBezTo>
                    <a:pt x="3739" y="2137"/>
                    <a:pt x="3762" y="2033"/>
                    <a:pt x="3704" y="1951"/>
                  </a:cubicBezTo>
                  <a:lnTo>
                    <a:pt x="3298" y="1951"/>
                  </a:lnTo>
                  <a:cubicBezTo>
                    <a:pt x="3019" y="1951"/>
                    <a:pt x="2752" y="1963"/>
                    <a:pt x="2474" y="1974"/>
                  </a:cubicBezTo>
                  <a:cubicBezTo>
                    <a:pt x="2183" y="2009"/>
                    <a:pt x="1882" y="1974"/>
                    <a:pt x="1591" y="1963"/>
                  </a:cubicBezTo>
                  <a:cubicBezTo>
                    <a:pt x="1324" y="1963"/>
                    <a:pt x="1057" y="1963"/>
                    <a:pt x="790" y="2009"/>
                  </a:cubicBezTo>
                  <a:close/>
                  <a:moveTo>
                    <a:pt x="2114" y="1673"/>
                  </a:moveTo>
                  <a:lnTo>
                    <a:pt x="2114" y="976"/>
                  </a:lnTo>
                  <a:cubicBezTo>
                    <a:pt x="2114" y="883"/>
                    <a:pt x="2114" y="814"/>
                    <a:pt x="2125" y="721"/>
                  </a:cubicBezTo>
                  <a:cubicBezTo>
                    <a:pt x="2125" y="709"/>
                    <a:pt x="2172" y="686"/>
                    <a:pt x="2195" y="686"/>
                  </a:cubicBezTo>
                  <a:cubicBezTo>
                    <a:pt x="2218" y="686"/>
                    <a:pt x="2265" y="697"/>
                    <a:pt x="2265" y="709"/>
                  </a:cubicBezTo>
                  <a:cubicBezTo>
                    <a:pt x="2299" y="767"/>
                    <a:pt x="2311" y="825"/>
                    <a:pt x="2311" y="883"/>
                  </a:cubicBezTo>
                  <a:cubicBezTo>
                    <a:pt x="2323" y="1081"/>
                    <a:pt x="2323" y="1278"/>
                    <a:pt x="2346" y="1464"/>
                  </a:cubicBezTo>
                  <a:cubicBezTo>
                    <a:pt x="2346" y="1545"/>
                    <a:pt x="2369" y="1603"/>
                    <a:pt x="2369" y="1673"/>
                  </a:cubicBezTo>
                  <a:cubicBezTo>
                    <a:pt x="2508" y="1684"/>
                    <a:pt x="2648" y="1800"/>
                    <a:pt x="2799" y="1684"/>
                  </a:cubicBezTo>
                  <a:cubicBezTo>
                    <a:pt x="2787" y="1580"/>
                    <a:pt x="2787" y="1487"/>
                    <a:pt x="2775" y="1382"/>
                  </a:cubicBezTo>
                  <a:cubicBezTo>
                    <a:pt x="2764" y="1173"/>
                    <a:pt x="2752" y="976"/>
                    <a:pt x="2752" y="767"/>
                  </a:cubicBezTo>
                  <a:cubicBezTo>
                    <a:pt x="2752" y="709"/>
                    <a:pt x="2764" y="651"/>
                    <a:pt x="2775" y="593"/>
                  </a:cubicBezTo>
                  <a:cubicBezTo>
                    <a:pt x="2775" y="581"/>
                    <a:pt x="2799" y="570"/>
                    <a:pt x="2822" y="570"/>
                  </a:cubicBezTo>
                  <a:cubicBezTo>
                    <a:pt x="2833" y="570"/>
                    <a:pt x="2868" y="570"/>
                    <a:pt x="2880" y="581"/>
                  </a:cubicBezTo>
                  <a:cubicBezTo>
                    <a:pt x="2892" y="616"/>
                    <a:pt x="2926" y="651"/>
                    <a:pt x="2926" y="697"/>
                  </a:cubicBezTo>
                  <a:cubicBezTo>
                    <a:pt x="2938" y="883"/>
                    <a:pt x="2950" y="1057"/>
                    <a:pt x="2961" y="1243"/>
                  </a:cubicBezTo>
                  <a:cubicBezTo>
                    <a:pt x="2984" y="1406"/>
                    <a:pt x="2996" y="1568"/>
                    <a:pt x="3077" y="1707"/>
                  </a:cubicBezTo>
                  <a:lnTo>
                    <a:pt x="3240" y="1707"/>
                  </a:lnTo>
                  <a:cubicBezTo>
                    <a:pt x="3251" y="1707"/>
                    <a:pt x="3275" y="1696"/>
                    <a:pt x="3286" y="1684"/>
                  </a:cubicBezTo>
                  <a:cubicBezTo>
                    <a:pt x="3333" y="1452"/>
                    <a:pt x="3333" y="605"/>
                    <a:pt x="3298" y="407"/>
                  </a:cubicBezTo>
                  <a:cubicBezTo>
                    <a:pt x="3019" y="396"/>
                    <a:pt x="2729" y="361"/>
                    <a:pt x="2462" y="349"/>
                  </a:cubicBezTo>
                  <a:cubicBezTo>
                    <a:pt x="2172" y="338"/>
                    <a:pt x="1882" y="291"/>
                    <a:pt x="1591" y="338"/>
                  </a:cubicBezTo>
                  <a:cubicBezTo>
                    <a:pt x="1545" y="651"/>
                    <a:pt x="1603" y="1336"/>
                    <a:pt x="1719" y="1707"/>
                  </a:cubicBezTo>
                  <a:cubicBezTo>
                    <a:pt x="1847" y="1742"/>
                    <a:pt x="1963" y="1719"/>
                    <a:pt x="2114" y="1673"/>
                  </a:cubicBezTo>
                  <a:close/>
                  <a:moveTo>
                    <a:pt x="697" y="1754"/>
                  </a:moveTo>
                  <a:cubicBezTo>
                    <a:pt x="604" y="1429"/>
                    <a:pt x="616" y="1092"/>
                    <a:pt x="628" y="767"/>
                  </a:cubicBezTo>
                  <a:cubicBezTo>
                    <a:pt x="628" y="686"/>
                    <a:pt x="639" y="616"/>
                    <a:pt x="663" y="523"/>
                  </a:cubicBezTo>
                  <a:cubicBezTo>
                    <a:pt x="674" y="465"/>
                    <a:pt x="721" y="430"/>
                    <a:pt x="779" y="454"/>
                  </a:cubicBezTo>
                  <a:cubicBezTo>
                    <a:pt x="837" y="465"/>
                    <a:pt x="860" y="512"/>
                    <a:pt x="860" y="570"/>
                  </a:cubicBezTo>
                  <a:cubicBezTo>
                    <a:pt x="860" y="779"/>
                    <a:pt x="848" y="1011"/>
                    <a:pt x="848" y="1231"/>
                  </a:cubicBezTo>
                  <a:cubicBezTo>
                    <a:pt x="848" y="1417"/>
                    <a:pt x="895" y="1591"/>
                    <a:pt x="964" y="1754"/>
                  </a:cubicBezTo>
                  <a:cubicBezTo>
                    <a:pt x="1220" y="1789"/>
                    <a:pt x="1220" y="1789"/>
                    <a:pt x="1440" y="1719"/>
                  </a:cubicBezTo>
                  <a:cubicBezTo>
                    <a:pt x="1440" y="1684"/>
                    <a:pt x="1452" y="1661"/>
                    <a:pt x="1452" y="1626"/>
                  </a:cubicBezTo>
                  <a:cubicBezTo>
                    <a:pt x="1429" y="1255"/>
                    <a:pt x="1394" y="872"/>
                    <a:pt x="1359" y="500"/>
                  </a:cubicBezTo>
                  <a:cubicBezTo>
                    <a:pt x="1336" y="396"/>
                    <a:pt x="1278" y="326"/>
                    <a:pt x="1185" y="326"/>
                  </a:cubicBezTo>
                  <a:cubicBezTo>
                    <a:pt x="906" y="291"/>
                    <a:pt x="616" y="280"/>
                    <a:pt x="337" y="303"/>
                  </a:cubicBezTo>
                  <a:cubicBezTo>
                    <a:pt x="314" y="709"/>
                    <a:pt x="326" y="1522"/>
                    <a:pt x="372" y="1719"/>
                  </a:cubicBezTo>
                  <a:cubicBezTo>
                    <a:pt x="454" y="1754"/>
                    <a:pt x="546" y="1800"/>
                    <a:pt x="697" y="1754"/>
                  </a:cubicBezTo>
                  <a:close/>
                  <a:moveTo>
                    <a:pt x="3565" y="1673"/>
                  </a:moveTo>
                  <a:cubicBezTo>
                    <a:pt x="3739" y="1684"/>
                    <a:pt x="3774" y="1684"/>
                    <a:pt x="3820" y="1638"/>
                  </a:cubicBezTo>
                  <a:cubicBezTo>
                    <a:pt x="3878" y="1580"/>
                    <a:pt x="3890" y="1498"/>
                    <a:pt x="3890" y="1406"/>
                  </a:cubicBezTo>
                  <a:lnTo>
                    <a:pt x="3890" y="547"/>
                  </a:lnTo>
                  <a:cubicBezTo>
                    <a:pt x="3890" y="512"/>
                    <a:pt x="3867" y="465"/>
                    <a:pt x="3855" y="407"/>
                  </a:cubicBezTo>
                  <a:lnTo>
                    <a:pt x="3542" y="407"/>
                  </a:lnTo>
                  <a:cubicBezTo>
                    <a:pt x="3518" y="674"/>
                    <a:pt x="3530" y="1464"/>
                    <a:pt x="3565" y="1673"/>
                  </a:cubicBezTo>
                  <a:close/>
                </a:path>
              </a:pathLst>
            </a:custGeom>
            <a:solidFill>
              <a:srgbClr val="0088CC"/>
            </a:solidFill>
            <a:ln>
              <a:noFill/>
            </a:ln>
          </p:spPr>
          <p:txBody>
            <a:bodyPr spcFirstLastPara="1" wrap="square" lIns="91425" tIns="91425" rIns="91425" bIns="91425" anchor="ctr" anchorCtr="0">
              <a:noAutofit/>
            </a:bodyPr>
            <a:lstStyle/>
            <a:p>
              <a:pPr defTabSz="914388"/>
              <a:endParaRPr sz="1799">
                <a:solidFill>
                  <a:prstClr val="black"/>
                </a:solidFill>
              </a:endParaRPr>
            </a:p>
          </p:txBody>
        </p:sp>
        <p:sp>
          <p:nvSpPr>
            <p:cNvPr id="1104" name="Google Shape;1104;p20"/>
            <p:cNvSpPr/>
            <p:nvPr/>
          </p:nvSpPr>
          <p:spPr>
            <a:xfrm>
              <a:off x="717875" y="3678100"/>
              <a:ext cx="53700" cy="69400"/>
            </a:xfrm>
            <a:custGeom>
              <a:avLst/>
              <a:gdLst/>
              <a:ahLst/>
              <a:cxnLst/>
              <a:rect l="l" t="t" r="r" b="b"/>
              <a:pathLst>
                <a:path w="2148" h="2776" extrusionOk="0">
                  <a:moveTo>
                    <a:pt x="1463" y="860"/>
                  </a:moveTo>
                  <a:cubicBezTo>
                    <a:pt x="1567" y="872"/>
                    <a:pt x="1649" y="883"/>
                    <a:pt x="1741" y="918"/>
                  </a:cubicBezTo>
                  <a:cubicBezTo>
                    <a:pt x="1811" y="930"/>
                    <a:pt x="1881" y="930"/>
                    <a:pt x="1939" y="965"/>
                  </a:cubicBezTo>
                  <a:cubicBezTo>
                    <a:pt x="2055" y="999"/>
                    <a:pt x="2125" y="1092"/>
                    <a:pt x="2125" y="1220"/>
                  </a:cubicBezTo>
                  <a:cubicBezTo>
                    <a:pt x="2125" y="1348"/>
                    <a:pt x="2148" y="1475"/>
                    <a:pt x="2125" y="1615"/>
                  </a:cubicBezTo>
                  <a:cubicBezTo>
                    <a:pt x="2125" y="1731"/>
                    <a:pt x="2067" y="1777"/>
                    <a:pt x="1950" y="1789"/>
                  </a:cubicBezTo>
                  <a:cubicBezTo>
                    <a:pt x="1834" y="1812"/>
                    <a:pt x="1707" y="1835"/>
                    <a:pt x="1591" y="1847"/>
                  </a:cubicBezTo>
                  <a:cubicBezTo>
                    <a:pt x="1544" y="1986"/>
                    <a:pt x="1567" y="2137"/>
                    <a:pt x="1591" y="2276"/>
                  </a:cubicBezTo>
                  <a:cubicBezTo>
                    <a:pt x="1602" y="2381"/>
                    <a:pt x="1602" y="2485"/>
                    <a:pt x="1591" y="2590"/>
                  </a:cubicBezTo>
                  <a:cubicBezTo>
                    <a:pt x="1579" y="2706"/>
                    <a:pt x="1486" y="2764"/>
                    <a:pt x="1370" y="2776"/>
                  </a:cubicBezTo>
                  <a:lnTo>
                    <a:pt x="1010" y="2776"/>
                  </a:lnTo>
                  <a:cubicBezTo>
                    <a:pt x="871" y="2776"/>
                    <a:pt x="778" y="2706"/>
                    <a:pt x="731" y="2567"/>
                  </a:cubicBezTo>
                  <a:cubicBezTo>
                    <a:pt x="673" y="2427"/>
                    <a:pt x="639" y="2276"/>
                    <a:pt x="592" y="2125"/>
                  </a:cubicBezTo>
                  <a:cubicBezTo>
                    <a:pt x="488" y="2091"/>
                    <a:pt x="383" y="2067"/>
                    <a:pt x="267" y="2033"/>
                  </a:cubicBezTo>
                  <a:cubicBezTo>
                    <a:pt x="93" y="1975"/>
                    <a:pt x="0" y="1858"/>
                    <a:pt x="12" y="1673"/>
                  </a:cubicBezTo>
                  <a:lnTo>
                    <a:pt x="12" y="1359"/>
                  </a:lnTo>
                  <a:cubicBezTo>
                    <a:pt x="12" y="1255"/>
                    <a:pt x="70" y="1174"/>
                    <a:pt x="174" y="1127"/>
                  </a:cubicBezTo>
                  <a:cubicBezTo>
                    <a:pt x="244" y="1104"/>
                    <a:pt x="325" y="1092"/>
                    <a:pt x="418" y="1057"/>
                  </a:cubicBezTo>
                  <a:cubicBezTo>
                    <a:pt x="464" y="918"/>
                    <a:pt x="430" y="756"/>
                    <a:pt x="430" y="605"/>
                  </a:cubicBezTo>
                  <a:cubicBezTo>
                    <a:pt x="430" y="431"/>
                    <a:pt x="476" y="291"/>
                    <a:pt x="557" y="140"/>
                  </a:cubicBezTo>
                  <a:cubicBezTo>
                    <a:pt x="604" y="71"/>
                    <a:pt x="673" y="24"/>
                    <a:pt x="766" y="13"/>
                  </a:cubicBezTo>
                  <a:cubicBezTo>
                    <a:pt x="906" y="13"/>
                    <a:pt x="1057" y="1"/>
                    <a:pt x="1196" y="13"/>
                  </a:cubicBezTo>
                  <a:cubicBezTo>
                    <a:pt x="1347" y="24"/>
                    <a:pt x="1428" y="82"/>
                    <a:pt x="1451" y="245"/>
                  </a:cubicBezTo>
                  <a:cubicBezTo>
                    <a:pt x="1463" y="361"/>
                    <a:pt x="1463" y="489"/>
                    <a:pt x="1463" y="605"/>
                  </a:cubicBezTo>
                  <a:cubicBezTo>
                    <a:pt x="1440" y="674"/>
                    <a:pt x="1440" y="756"/>
                    <a:pt x="1463" y="860"/>
                  </a:cubicBezTo>
                  <a:close/>
                  <a:moveTo>
                    <a:pt x="1393" y="1568"/>
                  </a:moveTo>
                  <a:cubicBezTo>
                    <a:pt x="1463" y="1557"/>
                    <a:pt x="1533" y="1545"/>
                    <a:pt x="1602" y="1545"/>
                  </a:cubicBezTo>
                  <a:cubicBezTo>
                    <a:pt x="1683" y="1522"/>
                    <a:pt x="1765" y="1522"/>
                    <a:pt x="1858" y="1510"/>
                  </a:cubicBezTo>
                  <a:lnTo>
                    <a:pt x="1858" y="1220"/>
                  </a:lnTo>
                  <a:cubicBezTo>
                    <a:pt x="1800" y="1208"/>
                    <a:pt x="1753" y="1174"/>
                    <a:pt x="1695" y="1174"/>
                  </a:cubicBezTo>
                  <a:cubicBezTo>
                    <a:pt x="1591" y="1162"/>
                    <a:pt x="1486" y="1162"/>
                    <a:pt x="1393" y="1150"/>
                  </a:cubicBezTo>
                  <a:cubicBezTo>
                    <a:pt x="1231" y="1127"/>
                    <a:pt x="1184" y="1069"/>
                    <a:pt x="1184" y="930"/>
                  </a:cubicBezTo>
                  <a:lnTo>
                    <a:pt x="1184" y="686"/>
                  </a:lnTo>
                  <a:cubicBezTo>
                    <a:pt x="1184" y="547"/>
                    <a:pt x="1196" y="419"/>
                    <a:pt x="1173" y="303"/>
                  </a:cubicBezTo>
                  <a:cubicBezTo>
                    <a:pt x="1126" y="280"/>
                    <a:pt x="1115" y="256"/>
                    <a:pt x="1103" y="256"/>
                  </a:cubicBezTo>
                  <a:cubicBezTo>
                    <a:pt x="1045" y="256"/>
                    <a:pt x="987" y="245"/>
                    <a:pt x="906" y="245"/>
                  </a:cubicBezTo>
                  <a:cubicBezTo>
                    <a:pt x="755" y="245"/>
                    <a:pt x="708" y="291"/>
                    <a:pt x="662" y="419"/>
                  </a:cubicBezTo>
                  <a:cubicBezTo>
                    <a:pt x="650" y="489"/>
                    <a:pt x="639" y="570"/>
                    <a:pt x="639" y="639"/>
                  </a:cubicBezTo>
                  <a:cubicBezTo>
                    <a:pt x="639" y="802"/>
                    <a:pt x="650" y="976"/>
                    <a:pt x="639" y="1127"/>
                  </a:cubicBezTo>
                  <a:cubicBezTo>
                    <a:pt x="639" y="1185"/>
                    <a:pt x="615" y="1243"/>
                    <a:pt x="604" y="1301"/>
                  </a:cubicBezTo>
                  <a:cubicBezTo>
                    <a:pt x="488" y="1336"/>
                    <a:pt x="372" y="1348"/>
                    <a:pt x="267" y="1359"/>
                  </a:cubicBezTo>
                  <a:cubicBezTo>
                    <a:pt x="255" y="1406"/>
                    <a:pt x="255" y="1441"/>
                    <a:pt x="255" y="1464"/>
                  </a:cubicBezTo>
                  <a:cubicBezTo>
                    <a:pt x="255" y="1719"/>
                    <a:pt x="267" y="1742"/>
                    <a:pt x="534" y="1719"/>
                  </a:cubicBezTo>
                  <a:lnTo>
                    <a:pt x="557" y="1719"/>
                  </a:lnTo>
                  <a:cubicBezTo>
                    <a:pt x="697" y="1696"/>
                    <a:pt x="790" y="1754"/>
                    <a:pt x="813" y="1916"/>
                  </a:cubicBezTo>
                  <a:cubicBezTo>
                    <a:pt x="824" y="2102"/>
                    <a:pt x="848" y="2311"/>
                    <a:pt x="952" y="2485"/>
                  </a:cubicBezTo>
                  <a:cubicBezTo>
                    <a:pt x="1068" y="2509"/>
                    <a:pt x="1196" y="2520"/>
                    <a:pt x="1335" y="2485"/>
                  </a:cubicBezTo>
                  <a:cubicBezTo>
                    <a:pt x="1405" y="2195"/>
                    <a:pt x="1335" y="1882"/>
                    <a:pt x="1393" y="1568"/>
                  </a:cubicBezTo>
                  <a:close/>
                </a:path>
              </a:pathLst>
            </a:custGeom>
            <a:solidFill>
              <a:srgbClr val="0088CC"/>
            </a:solidFill>
            <a:ln>
              <a:noFill/>
            </a:ln>
          </p:spPr>
          <p:txBody>
            <a:bodyPr spcFirstLastPara="1" wrap="square" lIns="91425" tIns="91425" rIns="91425" bIns="91425" anchor="ctr" anchorCtr="0">
              <a:noAutofit/>
            </a:bodyPr>
            <a:lstStyle/>
            <a:p>
              <a:pPr defTabSz="914388"/>
              <a:endParaRPr sz="1799">
                <a:solidFill>
                  <a:prstClr val="black"/>
                </a:solidFill>
              </a:endParaRPr>
            </a:p>
          </p:txBody>
        </p:sp>
      </p:grpSp>
      <p:grpSp>
        <p:nvGrpSpPr>
          <p:cNvPr id="1105" name="Google Shape;1105;p20"/>
          <p:cNvGrpSpPr/>
          <p:nvPr/>
        </p:nvGrpSpPr>
        <p:grpSpPr>
          <a:xfrm rot="3303917">
            <a:off x="10415423" y="5802833"/>
            <a:ext cx="480333" cy="1532487"/>
            <a:chOff x="616875" y="3027700"/>
            <a:chExt cx="97525" cy="311150"/>
          </a:xfrm>
        </p:grpSpPr>
        <p:sp>
          <p:nvSpPr>
            <p:cNvPr id="1106" name="Google Shape;1106;p20"/>
            <p:cNvSpPr/>
            <p:nvPr/>
          </p:nvSpPr>
          <p:spPr>
            <a:xfrm>
              <a:off x="616875" y="3027700"/>
              <a:ext cx="97525" cy="311150"/>
            </a:xfrm>
            <a:custGeom>
              <a:avLst/>
              <a:gdLst/>
              <a:ahLst/>
              <a:cxnLst/>
              <a:rect l="l" t="t" r="r" b="b"/>
              <a:pathLst>
                <a:path w="3901" h="12446" extrusionOk="0">
                  <a:moveTo>
                    <a:pt x="12" y="8116"/>
                  </a:moveTo>
                  <a:lnTo>
                    <a:pt x="12" y="5109"/>
                  </a:lnTo>
                  <a:cubicBezTo>
                    <a:pt x="12" y="4946"/>
                    <a:pt x="12" y="4784"/>
                    <a:pt x="93" y="4633"/>
                  </a:cubicBezTo>
                  <a:cubicBezTo>
                    <a:pt x="116" y="4552"/>
                    <a:pt x="116" y="4436"/>
                    <a:pt x="116" y="4354"/>
                  </a:cubicBezTo>
                  <a:lnTo>
                    <a:pt x="116" y="3936"/>
                  </a:lnTo>
                  <a:cubicBezTo>
                    <a:pt x="116" y="3832"/>
                    <a:pt x="151" y="3739"/>
                    <a:pt x="221" y="3681"/>
                  </a:cubicBezTo>
                  <a:cubicBezTo>
                    <a:pt x="325" y="3600"/>
                    <a:pt x="360" y="3484"/>
                    <a:pt x="406" y="3367"/>
                  </a:cubicBezTo>
                  <a:cubicBezTo>
                    <a:pt x="476" y="3193"/>
                    <a:pt x="557" y="3031"/>
                    <a:pt x="639" y="2857"/>
                  </a:cubicBezTo>
                  <a:cubicBezTo>
                    <a:pt x="731" y="2671"/>
                    <a:pt x="824" y="2485"/>
                    <a:pt x="801" y="2265"/>
                  </a:cubicBezTo>
                  <a:cubicBezTo>
                    <a:pt x="801" y="2230"/>
                    <a:pt x="801" y="2218"/>
                    <a:pt x="813" y="2195"/>
                  </a:cubicBezTo>
                  <a:cubicBezTo>
                    <a:pt x="940" y="1905"/>
                    <a:pt x="894" y="1591"/>
                    <a:pt x="894" y="1289"/>
                  </a:cubicBezTo>
                  <a:cubicBezTo>
                    <a:pt x="894" y="1150"/>
                    <a:pt x="917" y="1011"/>
                    <a:pt x="894" y="871"/>
                  </a:cubicBezTo>
                  <a:cubicBezTo>
                    <a:pt x="871" y="663"/>
                    <a:pt x="952" y="512"/>
                    <a:pt x="1010" y="337"/>
                  </a:cubicBezTo>
                  <a:cubicBezTo>
                    <a:pt x="1091" y="117"/>
                    <a:pt x="1300" y="47"/>
                    <a:pt x="1521" y="12"/>
                  </a:cubicBezTo>
                  <a:cubicBezTo>
                    <a:pt x="1625" y="1"/>
                    <a:pt x="1730" y="12"/>
                    <a:pt x="1846" y="12"/>
                  </a:cubicBezTo>
                  <a:cubicBezTo>
                    <a:pt x="1962" y="12"/>
                    <a:pt x="2055" y="70"/>
                    <a:pt x="2090" y="175"/>
                  </a:cubicBezTo>
                  <a:cubicBezTo>
                    <a:pt x="2171" y="419"/>
                    <a:pt x="2287" y="663"/>
                    <a:pt x="2275" y="941"/>
                  </a:cubicBezTo>
                  <a:cubicBezTo>
                    <a:pt x="2252" y="1266"/>
                    <a:pt x="2368" y="1556"/>
                    <a:pt x="2426" y="1870"/>
                  </a:cubicBezTo>
                  <a:cubicBezTo>
                    <a:pt x="2438" y="1940"/>
                    <a:pt x="2461" y="2032"/>
                    <a:pt x="2484" y="2102"/>
                  </a:cubicBezTo>
                  <a:cubicBezTo>
                    <a:pt x="2519" y="2369"/>
                    <a:pt x="2659" y="2555"/>
                    <a:pt x="2868" y="2683"/>
                  </a:cubicBezTo>
                  <a:cubicBezTo>
                    <a:pt x="2891" y="2683"/>
                    <a:pt x="2891" y="2694"/>
                    <a:pt x="2902" y="2694"/>
                  </a:cubicBezTo>
                  <a:cubicBezTo>
                    <a:pt x="3297" y="2845"/>
                    <a:pt x="3494" y="3158"/>
                    <a:pt x="3587" y="3553"/>
                  </a:cubicBezTo>
                  <a:cubicBezTo>
                    <a:pt x="3634" y="3774"/>
                    <a:pt x="3761" y="3960"/>
                    <a:pt x="3715" y="4192"/>
                  </a:cubicBezTo>
                  <a:cubicBezTo>
                    <a:pt x="3866" y="4586"/>
                    <a:pt x="3808" y="5004"/>
                    <a:pt x="3808" y="5399"/>
                  </a:cubicBezTo>
                  <a:cubicBezTo>
                    <a:pt x="3808" y="5736"/>
                    <a:pt x="3831" y="6061"/>
                    <a:pt x="3878" y="6397"/>
                  </a:cubicBezTo>
                  <a:cubicBezTo>
                    <a:pt x="3889" y="6560"/>
                    <a:pt x="3901" y="6723"/>
                    <a:pt x="3901" y="6897"/>
                  </a:cubicBezTo>
                  <a:lnTo>
                    <a:pt x="3901" y="10147"/>
                  </a:lnTo>
                  <a:cubicBezTo>
                    <a:pt x="3901" y="10345"/>
                    <a:pt x="3878" y="10530"/>
                    <a:pt x="3785" y="10728"/>
                  </a:cubicBezTo>
                  <a:cubicBezTo>
                    <a:pt x="3715" y="10902"/>
                    <a:pt x="3657" y="11076"/>
                    <a:pt x="3622" y="11262"/>
                  </a:cubicBezTo>
                  <a:cubicBezTo>
                    <a:pt x="3599" y="11436"/>
                    <a:pt x="3506" y="11575"/>
                    <a:pt x="3448" y="11738"/>
                  </a:cubicBezTo>
                  <a:cubicBezTo>
                    <a:pt x="3344" y="12016"/>
                    <a:pt x="3135" y="12144"/>
                    <a:pt x="2868" y="12248"/>
                  </a:cubicBezTo>
                  <a:cubicBezTo>
                    <a:pt x="2810" y="12272"/>
                    <a:pt x="2740" y="12307"/>
                    <a:pt x="2670" y="12307"/>
                  </a:cubicBezTo>
                  <a:cubicBezTo>
                    <a:pt x="2345" y="12318"/>
                    <a:pt x="2055" y="12446"/>
                    <a:pt x="1741" y="12446"/>
                  </a:cubicBezTo>
                  <a:lnTo>
                    <a:pt x="894" y="12446"/>
                  </a:lnTo>
                  <a:cubicBezTo>
                    <a:pt x="662" y="12446"/>
                    <a:pt x="348" y="12248"/>
                    <a:pt x="255" y="12040"/>
                  </a:cubicBezTo>
                  <a:cubicBezTo>
                    <a:pt x="105" y="11714"/>
                    <a:pt x="0" y="11366"/>
                    <a:pt x="12" y="10971"/>
                  </a:cubicBezTo>
                  <a:cubicBezTo>
                    <a:pt x="35" y="10008"/>
                    <a:pt x="12" y="9068"/>
                    <a:pt x="12" y="8116"/>
                  </a:cubicBezTo>
                  <a:close/>
                  <a:moveTo>
                    <a:pt x="2008" y="1754"/>
                  </a:moveTo>
                  <a:lnTo>
                    <a:pt x="1382" y="1754"/>
                  </a:lnTo>
                  <a:cubicBezTo>
                    <a:pt x="1265" y="1754"/>
                    <a:pt x="1207" y="1812"/>
                    <a:pt x="1196" y="1928"/>
                  </a:cubicBezTo>
                  <a:cubicBezTo>
                    <a:pt x="1173" y="2079"/>
                    <a:pt x="1196" y="2207"/>
                    <a:pt x="1173" y="2346"/>
                  </a:cubicBezTo>
                  <a:cubicBezTo>
                    <a:pt x="1173" y="2427"/>
                    <a:pt x="1161" y="2520"/>
                    <a:pt x="1115" y="2578"/>
                  </a:cubicBezTo>
                  <a:cubicBezTo>
                    <a:pt x="917" y="2845"/>
                    <a:pt x="801" y="3147"/>
                    <a:pt x="627" y="3426"/>
                  </a:cubicBezTo>
                  <a:cubicBezTo>
                    <a:pt x="476" y="3681"/>
                    <a:pt x="395" y="3971"/>
                    <a:pt x="418" y="4296"/>
                  </a:cubicBezTo>
                  <a:cubicBezTo>
                    <a:pt x="441" y="4436"/>
                    <a:pt x="441" y="4598"/>
                    <a:pt x="395" y="4749"/>
                  </a:cubicBezTo>
                  <a:cubicBezTo>
                    <a:pt x="348" y="4888"/>
                    <a:pt x="337" y="5039"/>
                    <a:pt x="337" y="5190"/>
                  </a:cubicBezTo>
                  <a:lnTo>
                    <a:pt x="337" y="11053"/>
                  </a:lnTo>
                  <a:cubicBezTo>
                    <a:pt x="337" y="11343"/>
                    <a:pt x="418" y="11610"/>
                    <a:pt x="534" y="11854"/>
                  </a:cubicBezTo>
                  <a:cubicBezTo>
                    <a:pt x="615" y="12005"/>
                    <a:pt x="743" y="12132"/>
                    <a:pt x="940" y="12132"/>
                  </a:cubicBezTo>
                  <a:cubicBezTo>
                    <a:pt x="1451" y="12156"/>
                    <a:pt x="1962" y="12086"/>
                    <a:pt x="2473" y="12028"/>
                  </a:cubicBezTo>
                  <a:cubicBezTo>
                    <a:pt x="2577" y="12016"/>
                    <a:pt x="2693" y="11970"/>
                    <a:pt x="2798" y="11912"/>
                  </a:cubicBezTo>
                  <a:cubicBezTo>
                    <a:pt x="2902" y="11854"/>
                    <a:pt x="3018" y="11773"/>
                    <a:pt x="3088" y="11680"/>
                  </a:cubicBezTo>
                  <a:cubicBezTo>
                    <a:pt x="3239" y="11482"/>
                    <a:pt x="3320" y="11227"/>
                    <a:pt x="3390" y="10983"/>
                  </a:cubicBezTo>
                  <a:cubicBezTo>
                    <a:pt x="3425" y="10867"/>
                    <a:pt x="3448" y="10751"/>
                    <a:pt x="3494" y="10646"/>
                  </a:cubicBezTo>
                  <a:cubicBezTo>
                    <a:pt x="3564" y="10495"/>
                    <a:pt x="3587" y="10321"/>
                    <a:pt x="3587" y="10147"/>
                  </a:cubicBezTo>
                  <a:lnTo>
                    <a:pt x="3587" y="6862"/>
                  </a:lnTo>
                  <a:cubicBezTo>
                    <a:pt x="3587" y="6734"/>
                    <a:pt x="3587" y="6606"/>
                    <a:pt x="3564" y="6490"/>
                  </a:cubicBezTo>
                  <a:cubicBezTo>
                    <a:pt x="3483" y="6061"/>
                    <a:pt x="3506" y="5631"/>
                    <a:pt x="3494" y="5190"/>
                  </a:cubicBezTo>
                  <a:cubicBezTo>
                    <a:pt x="3494" y="4946"/>
                    <a:pt x="3529" y="4703"/>
                    <a:pt x="3425" y="4470"/>
                  </a:cubicBezTo>
                  <a:cubicBezTo>
                    <a:pt x="3413" y="4424"/>
                    <a:pt x="3413" y="4354"/>
                    <a:pt x="3413" y="4296"/>
                  </a:cubicBezTo>
                  <a:cubicBezTo>
                    <a:pt x="3413" y="4134"/>
                    <a:pt x="3390" y="4006"/>
                    <a:pt x="3320" y="3855"/>
                  </a:cubicBezTo>
                  <a:cubicBezTo>
                    <a:pt x="3262" y="3762"/>
                    <a:pt x="3239" y="3646"/>
                    <a:pt x="3204" y="3530"/>
                  </a:cubicBezTo>
                  <a:cubicBezTo>
                    <a:pt x="3158" y="3333"/>
                    <a:pt x="3053" y="3217"/>
                    <a:pt x="2902" y="3124"/>
                  </a:cubicBezTo>
                  <a:cubicBezTo>
                    <a:pt x="2786" y="3042"/>
                    <a:pt x="2659" y="2973"/>
                    <a:pt x="2554" y="2903"/>
                  </a:cubicBezTo>
                  <a:cubicBezTo>
                    <a:pt x="2392" y="2799"/>
                    <a:pt x="2264" y="2683"/>
                    <a:pt x="2217" y="2485"/>
                  </a:cubicBezTo>
                  <a:cubicBezTo>
                    <a:pt x="2183" y="2230"/>
                    <a:pt x="2078" y="1986"/>
                    <a:pt x="2008" y="1754"/>
                  </a:cubicBezTo>
                  <a:close/>
                  <a:moveTo>
                    <a:pt x="1950" y="1464"/>
                  </a:moveTo>
                  <a:lnTo>
                    <a:pt x="1950" y="1011"/>
                  </a:lnTo>
                  <a:cubicBezTo>
                    <a:pt x="1950" y="895"/>
                    <a:pt x="1927" y="779"/>
                    <a:pt x="1916" y="663"/>
                  </a:cubicBezTo>
                  <a:cubicBezTo>
                    <a:pt x="1892" y="535"/>
                    <a:pt x="1800" y="454"/>
                    <a:pt x="1672" y="396"/>
                  </a:cubicBezTo>
                  <a:cubicBezTo>
                    <a:pt x="1521" y="337"/>
                    <a:pt x="1324" y="419"/>
                    <a:pt x="1312" y="570"/>
                  </a:cubicBezTo>
                  <a:cubicBezTo>
                    <a:pt x="1289" y="860"/>
                    <a:pt x="1265" y="1150"/>
                    <a:pt x="1324" y="1440"/>
                  </a:cubicBezTo>
                  <a:cubicBezTo>
                    <a:pt x="1521" y="1498"/>
                    <a:pt x="1718" y="1475"/>
                    <a:pt x="1950" y="1464"/>
                  </a:cubicBezTo>
                  <a:close/>
                </a:path>
              </a:pathLst>
            </a:custGeom>
            <a:solidFill>
              <a:srgbClr val="0088CC"/>
            </a:solidFill>
            <a:ln>
              <a:noFill/>
            </a:ln>
          </p:spPr>
          <p:txBody>
            <a:bodyPr spcFirstLastPara="1" wrap="square" lIns="91425" tIns="91425" rIns="91425" bIns="91425" anchor="ctr" anchorCtr="0">
              <a:noAutofit/>
            </a:bodyPr>
            <a:lstStyle/>
            <a:p>
              <a:pPr defTabSz="914388"/>
              <a:endParaRPr sz="1799">
                <a:solidFill>
                  <a:prstClr val="black"/>
                </a:solidFill>
              </a:endParaRPr>
            </a:p>
          </p:txBody>
        </p:sp>
        <p:sp>
          <p:nvSpPr>
            <p:cNvPr id="1107" name="Google Shape;1107;p20"/>
            <p:cNvSpPr/>
            <p:nvPr/>
          </p:nvSpPr>
          <p:spPr>
            <a:xfrm>
              <a:off x="641250" y="3121750"/>
              <a:ext cx="49075" cy="179100"/>
            </a:xfrm>
            <a:custGeom>
              <a:avLst/>
              <a:gdLst/>
              <a:ahLst/>
              <a:cxnLst/>
              <a:rect l="l" t="t" r="r" b="b"/>
              <a:pathLst>
                <a:path w="1963" h="7164" extrusionOk="0">
                  <a:moveTo>
                    <a:pt x="1939" y="3378"/>
                  </a:moveTo>
                  <a:cubicBezTo>
                    <a:pt x="1939" y="4238"/>
                    <a:pt x="1927" y="5073"/>
                    <a:pt x="1939" y="5932"/>
                  </a:cubicBezTo>
                  <a:cubicBezTo>
                    <a:pt x="1939" y="6188"/>
                    <a:pt x="1846" y="6408"/>
                    <a:pt x="1800" y="6641"/>
                  </a:cubicBezTo>
                  <a:cubicBezTo>
                    <a:pt x="1788" y="6722"/>
                    <a:pt x="1672" y="6803"/>
                    <a:pt x="1591" y="6861"/>
                  </a:cubicBezTo>
                  <a:cubicBezTo>
                    <a:pt x="1475" y="6942"/>
                    <a:pt x="1335" y="7001"/>
                    <a:pt x="1208" y="7093"/>
                  </a:cubicBezTo>
                  <a:cubicBezTo>
                    <a:pt x="1115" y="7151"/>
                    <a:pt x="1022" y="7163"/>
                    <a:pt x="941" y="7117"/>
                  </a:cubicBezTo>
                  <a:cubicBezTo>
                    <a:pt x="778" y="7047"/>
                    <a:pt x="627" y="6989"/>
                    <a:pt x="476" y="6884"/>
                  </a:cubicBezTo>
                  <a:cubicBezTo>
                    <a:pt x="337" y="6780"/>
                    <a:pt x="186" y="6675"/>
                    <a:pt x="221" y="6466"/>
                  </a:cubicBezTo>
                  <a:cubicBezTo>
                    <a:pt x="82" y="6188"/>
                    <a:pt x="128" y="5898"/>
                    <a:pt x="116" y="5607"/>
                  </a:cubicBezTo>
                  <a:cubicBezTo>
                    <a:pt x="116" y="5480"/>
                    <a:pt x="116" y="5364"/>
                    <a:pt x="58" y="5236"/>
                  </a:cubicBezTo>
                  <a:cubicBezTo>
                    <a:pt x="23" y="5143"/>
                    <a:pt x="12" y="5062"/>
                    <a:pt x="12" y="4957"/>
                  </a:cubicBezTo>
                  <a:lnTo>
                    <a:pt x="12" y="2728"/>
                  </a:lnTo>
                  <a:cubicBezTo>
                    <a:pt x="12" y="2670"/>
                    <a:pt x="0" y="2589"/>
                    <a:pt x="23" y="2554"/>
                  </a:cubicBezTo>
                  <a:cubicBezTo>
                    <a:pt x="151" y="2276"/>
                    <a:pt x="116" y="1985"/>
                    <a:pt x="116" y="1695"/>
                  </a:cubicBezTo>
                  <a:lnTo>
                    <a:pt x="116" y="1451"/>
                  </a:lnTo>
                  <a:cubicBezTo>
                    <a:pt x="82" y="1068"/>
                    <a:pt x="209" y="720"/>
                    <a:pt x="314" y="360"/>
                  </a:cubicBezTo>
                  <a:cubicBezTo>
                    <a:pt x="383" y="139"/>
                    <a:pt x="581" y="12"/>
                    <a:pt x="813" y="0"/>
                  </a:cubicBezTo>
                  <a:lnTo>
                    <a:pt x="1161" y="0"/>
                  </a:lnTo>
                  <a:cubicBezTo>
                    <a:pt x="1521" y="0"/>
                    <a:pt x="1742" y="209"/>
                    <a:pt x="1916" y="476"/>
                  </a:cubicBezTo>
                  <a:cubicBezTo>
                    <a:pt x="1962" y="546"/>
                    <a:pt x="1962" y="674"/>
                    <a:pt x="1962" y="778"/>
                  </a:cubicBezTo>
                  <a:cubicBezTo>
                    <a:pt x="1962" y="1660"/>
                    <a:pt x="1962" y="2519"/>
                    <a:pt x="1939" y="3378"/>
                  </a:cubicBezTo>
                  <a:cubicBezTo>
                    <a:pt x="1962" y="3378"/>
                    <a:pt x="1962" y="3378"/>
                    <a:pt x="1939" y="3378"/>
                  </a:cubicBezTo>
                  <a:close/>
                  <a:moveTo>
                    <a:pt x="1567" y="6617"/>
                  </a:moveTo>
                  <a:cubicBezTo>
                    <a:pt x="1614" y="6223"/>
                    <a:pt x="1672" y="5840"/>
                    <a:pt x="1672" y="5468"/>
                  </a:cubicBezTo>
                  <a:cubicBezTo>
                    <a:pt x="1672" y="3971"/>
                    <a:pt x="1649" y="2461"/>
                    <a:pt x="1649" y="964"/>
                  </a:cubicBezTo>
                  <a:cubicBezTo>
                    <a:pt x="1649" y="906"/>
                    <a:pt x="1672" y="848"/>
                    <a:pt x="1649" y="790"/>
                  </a:cubicBezTo>
                  <a:cubicBezTo>
                    <a:pt x="1637" y="720"/>
                    <a:pt x="1626" y="615"/>
                    <a:pt x="1567" y="581"/>
                  </a:cubicBezTo>
                  <a:cubicBezTo>
                    <a:pt x="1417" y="430"/>
                    <a:pt x="1277" y="302"/>
                    <a:pt x="1033" y="302"/>
                  </a:cubicBezTo>
                  <a:cubicBezTo>
                    <a:pt x="801" y="314"/>
                    <a:pt x="650" y="383"/>
                    <a:pt x="581" y="604"/>
                  </a:cubicBezTo>
                  <a:cubicBezTo>
                    <a:pt x="511" y="836"/>
                    <a:pt x="430" y="1068"/>
                    <a:pt x="418" y="1300"/>
                  </a:cubicBezTo>
                  <a:lnTo>
                    <a:pt x="418" y="1823"/>
                  </a:lnTo>
                  <a:cubicBezTo>
                    <a:pt x="418" y="2090"/>
                    <a:pt x="453" y="2357"/>
                    <a:pt x="337" y="2612"/>
                  </a:cubicBezTo>
                  <a:cubicBezTo>
                    <a:pt x="302" y="2670"/>
                    <a:pt x="314" y="2740"/>
                    <a:pt x="314" y="2810"/>
                  </a:cubicBezTo>
                  <a:lnTo>
                    <a:pt x="314" y="4830"/>
                  </a:lnTo>
                  <a:cubicBezTo>
                    <a:pt x="314" y="4911"/>
                    <a:pt x="302" y="5004"/>
                    <a:pt x="349" y="5073"/>
                  </a:cubicBezTo>
                  <a:cubicBezTo>
                    <a:pt x="430" y="5248"/>
                    <a:pt x="418" y="5433"/>
                    <a:pt x="418" y="5631"/>
                  </a:cubicBezTo>
                  <a:cubicBezTo>
                    <a:pt x="418" y="5747"/>
                    <a:pt x="407" y="5863"/>
                    <a:pt x="418" y="5979"/>
                  </a:cubicBezTo>
                  <a:cubicBezTo>
                    <a:pt x="453" y="6153"/>
                    <a:pt x="476" y="6327"/>
                    <a:pt x="546" y="6466"/>
                  </a:cubicBezTo>
                  <a:cubicBezTo>
                    <a:pt x="604" y="6594"/>
                    <a:pt x="720" y="6699"/>
                    <a:pt x="871" y="6722"/>
                  </a:cubicBezTo>
                  <a:cubicBezTo>
                    <a:pt x="1010" y="6757"/>
                    <a:pt x="1161" y="6826"/>
                    <a:pt x="1300" y="6710"/>
                  </a:cubicBezTo>
                  <a:cubicBezTo>
                    <a:pt x="1347" y="6675"/>
                    <a:pt x="1440" y="6652"/>
                    <a:pt x="1567" y="6617"/>
                  </a:cubicBezTo>
                  <a:close/>
                </a:path>
              </a:pathLst>
            </a:custGeom>
            <a:solidFill>
              <a:srgbClr val="0088CC"/>
            </a:solidFill>
            <a:ln>
              <a:noFill/>
            </a:ln>
          </p:spPr>
          <p:txBody>
            <a:bodyPr spcFirstLastPara="1" wrap="square" lIns="91425" tIns="91425" rIns="91425" bIns="91425" anchor="ctr" anchorCtr="0">
              <a:noAutofit/>
            </a:bodyPr>
            <a:lstStyle/>
            <a:p>
              <a:pPr defTabSz="914388"/>
              <a:endParaRPr sz="1799">
                <a:solidFill>
                  <a:prstClr val="black"/>
                </a:solidFill>
              </a:endParaRPr>
            </a:p>
          </p:txBody>
        </p:sp>
        <p:sp>
          <p:nvSpPr>
            <p:cNvPr id="1108" name="Google Shape;1108;p20"/>
            <p:cNvSpPr/>
            <p:nvPr/>
          </p:nvSpPr>
          <p:spPr>
            <a:xfrm>
              <a:off x="657775" y="3180375"/>
              <a:ext cx="18900" cy="38050"/>
            </a:xfrm>
            <a:custGeom>
              <a:avLst/>
              <a:gdLst/>
              <a:ahLst/>
              <a:cxnLst/>
              <a:rect l="l" t="t" r="r" b="b"/>
              <a:pathLst>
                <a:path w="756" h="1522" extrusionOk="0">
                  <a:moveTo>
                    <a:pt x="431" y="360"/>
                  </a:moveTo>
                  <a:cubicBezTo>
                    <a:pt x="500" y="511"/>
                    <a:pt x="756" y="569"/>
                    <a:pt x="581" y="813"/>
                  </a:cubicBezTo>
                  <a:lnTo>
                    <a:pt x="407" y="685"/>
                  </a:lnTo>
                  <a:cubicBezTo>
                    <a:pt x="326" y="755"/>
                    <a:pt x="338" y="824"/>
                    <a:pt x="384" y="906"/>
                  </a:cubicBezTo>
                  <a:cubicBezTo>
                    <a:pt x="454" y="1022"/>
                    <a:pt x="512" y="1138"/>
                    <a:pt x="581" y="1254"/>
                  </a:cubicBezTo>
                  <a:lnTo>
                    <a:pt x="523" y="1370"/>
                  </a:lnTo>
                  <a:cubicBezTo>
                    <a:pt x="500" y="1405"/>
                    <a:pt x="454" y="1451"/>
                    <a:pt x="396" y="1498"/>
                  </a:cubicBezTo>
                  <a:cubicBezTo>
                    <a:pt x="268" y="1463"/>
                    <a:pt x="117" y="1521"/>
                    <a:pt x="13" y="1428"/>
                  </a:cubicBezTo>
                  <a:cubicBezTo>
                    <a:pt x="36" y="1266"/>
                    <a:pt x="36" y="1115"/>
                    <a:pt x="47" y="975"/>
                  </a:cubicBezTo>
                  <a:cubicBezTo>
                    <a:pt x="47" y="917"/>
                    <a:pt x="71" y="859"/>
                    <a:pt x="105" y="824"/>
                  </a:cubicBezTo>
                  <a:cubicBezTo>
                    <a:pt x="175" y="766"/>
                    <a:pt x="187" y="697"/>
                    <a:pt x="187" y="616"/>
                  </a:cubicBezTo>
                  <a:cubicBezTo>
                    <a:pt x="187" y="534"/>
                    <a:pt x="164" y="465"/>
                    <a:pt x="175" y="407"/>
                  </a:cubicBezTo>
                  <a:cubicBezTo>
                    <a:pt x="187" y="302"/>
                    <a:pt x="164" y="267"/>
                    <a:pt x="94" y="209"/>
                  </a:cubicBezTo>
                  <a:cubicBezTo>
                    <a:pt x="1" y="128"/>
                    <a:pt x="47" y="35"/>
                    <a:pt x="164" y="12"/>
                  </a:cubicBezTo>
                  <a:cubicBezTo>
                    <a:pt x="233" y="0"/>
                    <a:pt x="314" y="0"/>
                    <a:pt x="372" y="0"/>
                  </a:cubicBezTo>
                  <a:cubicBezTo>
                    <a:pt x="547" y="12"/>
                    <a:pt x="581" y="128"/>
                    <a:pt x="465" y="290"/>
                  </a:cubicBezTo>
                  <a:cubicBezTo>
                    <a:pt x="454" y="302"/>
                    <a:pt x="442" y="337"/>
                    <a:pt x="431" y="360"/>
                  </a:cubicBezTo>
                  <a:close/>
                </a:path>
              </a:pathLst>
            </a:custGeom>
            <a:solidFill>
              <a:srgbClr val="0088CC"/>
            </a:solidFill>
            <a:ln>
              <a:noFill/>
            </a:ln>
          </p:spPr>
          <p:txBody>
            <a:bodyPr spcFirstLastPara="1" wrap="square" lIns="91425" tIns="91425" rIns="91425" bIns="91425" anchor="ctr" anchorCtr="0">
              <a:noAutofit/>
            </a:bodyPr>
            <a:lstStyle/>
            <a:p>
              <a:pPr defTabSz="914388"/>
              <a:endParaRPr sz="1799">
                <a:solidFill>
                  <a:prstClr val="black"/>
                </a:solidFill>
              </a:endParaRPr>
            </a:p>
          </p:txBody>
        </p:sp>
        <p:sp>
          <p:nvSpPr>
            <p:cNvPr id="1109" name="Google Shape;1109;p20"/>
            <p:cNvSpPr/>
            <p:nvPr/>
          </p:nvSpPr>
          <p:spPr>
            <a:xfrm>
              <a:off x="657500" y="3233775"/>
              <a:ext cx="14825" cy="11625"/>
            </a:xfrm>
            <a:custGeom>
              <a:avLst/>
              <a:gdLst/>
              <a:ahLst/>
              <a:cxnLst/>
              <a:rect l="l" t="t" r="r" b="b"/>
              <a:pathLst>
                <a:path w="593" h="465" extrusionOk="0">
                  <a:moveTo>
                    <a:pt x="523" y="360"/>
                  </a:moveTo>
                  <a:cubicBezTo>
                    <a:pt x="395" y="395"/>
                    <a:pt x="291" y="430"/>
                    <a:pt x="175" y="453"/>
                  </a:cubicBezTo>
                  <a:cubicBezTo>
                    <a:pt x="93" y="465"/>
                    <a:pt x="12" y="395"/>
                    <a:pt x="12" y="302"/>
                  </a:cubicBezTo>
                  <a:cubicBezTo>
                    <a:pt x="0" y="140"/>
                    <a:pt x="116" y="0"/>
                    <a:pt x="279" y="0"/>
                  </a:cubicBezTo>
                  <a:cubicBezTo>
                    <a:pt x="349" y="0"/>
                    <a:pt x="442" y="12"/>
                    <a:pt x="511" y="24"/>
                  </a:cubicBezTo>
                  <a:cubicBezTo>
                    <a:pt x="592" y="128"/>
                    <a:pt x="558" y="232"/>
                    <a:pt x="523" y="360"/>
                  </a:cubicBezTo>
                  <a:close/>
                </a:path>
              </a:pathLst>
            </a:custGeom>
            <a:solidFill>
              <a:srgbClr val="0088CC"/>
            </a:solidFill>
            <a:ln>
              <a:noFill/>
            </a:ln>
          </p:spPr>
          <p:txBody>
            <a:bodyPr spcFirstLastPara="1" wrap="square" lIns="91425" tIns="91425" rIns="91425" bIns="91425" anchor="ctr" anchorCtr="0">
              <a:noAutofit/>
            </a:bodyPr>
            <a:lstStyle/>
            <a:p>
              <a:pPr defTabSz="914388"/>
              <a:endParaRPr sz="1799">
                <a:solidFill>
                  <a:prstClr val="black"/>
                </a:solidFill>
              </a:endParaRPr>
            </a:p>
          </p:txBody>
        </p:sp>
        <p:sp>
          <p:nvSpPr>
            <p:cNvPr id="1110" name="Google Shape;1110;p20"/>
            <p:cNvSpPr/>
            <p:nvPr/>
          </p:nvSpPr>
          <p:spPr>
            <a:xfrm>
              <a:off x="655750" y="3160350"/>
              <a:ext cx="14550" cy="9300"/>
            </a:xfrm>
            <a:custGeom>
              <a:avLst/>
              <a:gdLst/>
              <a:ahLst/>
              <a:cxnLst/>
              <a:rect l="l" t="t" r="r" b="b"/>
              <a:pathLst>
                <a:path w="582" h="372" extrusionOk="0">
                  <a:moveTo>
                    <a:pt x="105" y="0"/>
                  </a:moveTo>
                  <a:cubicBezTo>
                    <a:pt x="279" y="35"/>
                    <a:pt x="430" y="0"/>
                    <a:pt x="523" y="163"/>
                  </a:cubicBezTo>
                  <a:cubicBezTo>
                    <a:pt x="546" y="209"/>
                    <a:pt x="581" y="279"/>
                    <a:pt x="523" y="325"/>
                  </a:cubicBezTo>
                  <a:cubicBezTo>
                    <a:pt x="488" y="348"/>
                    <a:pt x="430" y="372"/>
                    <a:pt x="407" y="348"/>
                  </a:cubicBezTo>
                  <a:cubicBezTo>
                    <a:pt x="314" y="337"/>
                    <a:pt x="233" y="314"/>
                    <a:pt x="140" y="279"/>
                  </a:cubicBezTo>
                  <a:cubicBezTo>
                    <a:pt x="105" y="267"/>
                    <a:pt x="59" y="232"/>
                    <a:pt x="47" y="198"/>
                  </a:cubicBezTo>
                  <a:cubicBezTo>
                    <a:pt x="12" y="163"/>
                    <a:pt x="1" y="105"/>
                    <a:pt x="12" y="81"/>
                  </a:cubicBezTo>
                  <a:cubicBezTo>
                    <a:pt x="47" y="35"/>
                    <a:pt x="82" y="23"/>
                    <a:pt x="105" y="0"/>
                  </a:cubicBezTo>
                  <a:close/>
                </a:path>
              </a:pathLst>
            </a:custGeom>
            <a:solidFill>
              <a:srgbClr val="0088CC"/>
            </a:solidFill>
            <a:ln>
              <a:noFill/>
            </a:ln>
          </p:spPr>
          <p:txBody>
            <a:bodyPr spcFirstLastPara="1" wrap="square" lIns="91425" tIns="91425" rIns="91425" bIns="91425" anchor="ctr" anchorCtr="0">
              <a:noAutofit/>
            </a:bodyPr>
            <a:lstStyle/>
            <a:p>
              <a:pPr defTabSz="914388"/>
              <a:endParaRPr sz="1799">
                <a:solidFill>
                  <a:prstClr val="black"/>
                </a:solidFill>
              </a:endParaRPr>
            </a:p>
          </p:txBody>
        </p:sp>
      </p:grpSp>
      <p:sp>
        <p:nvSpPr>
          <p:cNvPr id="1111" name="Google Shape;1111;p20"/>
          <p:cNvSpPr/>
          <p:nvPr/>
        </p:nvSpPr>
        <p:spPr>
          <a:xfrm rot="2153135">
            <a:off x="11414902" y="6207887"/>
            <a:ext cx="702153" cy="722361"/>
          </a:xfrm>
          <a:custGeom>
            <a:avLst/>
            <a:gdLst/>
            <a:ahLst/>
            <a:cxnLst/>
            <a:rect l="l" t="t" r="r" b="b"/>
            <a:pathLst>
              <a:path w="4830" h="4969" extrusionOk="0">
                <a:moveTo>
                  <a:pt x="2404" y="4922"/>
                </a:moveTo>
                <a:lnTo>
                  <a:pt x="1974" y="4922"/>
                </a:lnTo>
                <a:cubicBezTo>
                  <a:pt x="1719" y="4922"/>
                  <a:pt x="1510" y="4864"/>
                  <a:pt x="1289" y="4760"/>
                </a:cubicBezTo>
                <a:cubicBezTo>
                  <a:pt x="1243" y="4725"/>
                  <a:pt x="1196" y="4713"/>
                  <a:pt x="1161" y="4690"/>
                </a:cubicBezTo>
                <a:cubicBezTo>
                  <a:pt x="720" y="4470"/>
                  <a:pt x="720" y="4470"/>
                  <a:pt x="418" y="4098"/>
                </a:cubicBezTo>
                <a:cubicBezTo>
                  <a:pt x="326" y="3994"/>
                  <a:pt x="268" y="3878"/>
                  <a:pt x="244" y="3738"/>
                </a:cubicBezTo>
                <a:cubicBezTo>
                  <a:pt x="209" y="3611"/>
                  <a:pt x="175" y="3471"/>
                  <a:pt x="151" y="3320"/>
                </a:cubicBezTo>
                <a:cubicBezTo>
                  <a:pt x="140" y="3193"/>
                  <a:pt x="128" y="3065"/>
                  <a:pt x="82" y="2926"/>
                </a:cubicBezTo>
                <a:cubicBezTo>
                  <a:pt x="70" y="2891"/>
                  <a:pt x="82" y="2833"/>
                  <a:pt x="82" y="2786"/>
                </a:cubicBezTo>
                <a:cubicBezTo>
                  <a:pt x="82" y="2728"/>
                  <a:pt x="93" y="2659"/>
                  <a:pt x="82" y="2601"/>
                </a:cubicBezTo>
                <a:cubicBezTo>
                  <a:pt x="12" y="2415"/>
                  <a:pt x="1" y="2252"/>
                  <a:pt x="128" y="2078"/>
                </a:cubicBezTo>
                <a:cubicBezTo>
                  <a:pt x="151" y="2032"/>
                  <a:pt x="140" y="1962"/>
                  <a:pt x="140" y="1904"/>
                </a:cubicBezTo>
                <a:cubicBezTo>
                  <a:pt x="128" y="1753"/>
                  <a:pt x="186" y="1625"/>
                  <a:pt x="256" y="1498"/>
                </a:cubicBezTo>
                <a:cubicBezTo>
                  <a:pt x="407" y="1231"/>
                  <a:pt x="558" y="999"/>
                  <a:pt x="825" y="813"/>
                </a:cubicBezTo>
                <a:cubicBezTo>
                  <a:pt x="1011" y="685"/>
                  <a:pt x="1173" y="523"/>
                  <a:pt x="1336" y="372"/>
                </a:cubicBezTo>
                <a:cubicBezTo>
                  <a:pt x="1428" y="279"/>
                  <a:pt x="1568" y="197"/>
                  <a:pt x="1707" y="174"/>
                </a:cubicBezTo>
                <a:cubicBezTo>
                  <a:pt x="1916" y="128"/>
                  <a:pt x="2113" y="116"/>
                  <a:pt x="2299" y="12"/>
                </a:cubicBezTo>
                <a:cubicBezTo>
                  <a:pt x="2694" y="12"/>
                  <a:pt x="3077" y="0"/>
                  <a:pt x="3460" y="12"/>
                </a:cubicBezTo>
                <a:cubicBezTo>
                  <a:pt x="3553" y="12"/>
                  <a:pt x="3657" y="81"/>
                  <a:pt x="3727" y="139"/>
                </a:cubicBezTo>
                <a:cubicBezTo>
                  <a:pt x="4017" y="395"/>
                  <a:pt x="4261" y="685"/>
                  <a:pt x="4482" y="987"/>
                </a:cubicBezTo>
                <a:cubicBezTo>
                  <a:pt x="4551" y="1091"/>
                  <a:pt x="4598" y="1231"/>
                  <a:pt x="4644" y="1347"/>
                </a:cubicBezTo>
                <a:cubicBezTo>
                  <a:pt x="4784" y="1741"/>
                  <a:pt x="4830" y="2148"/>
                  <a:pt x="4737" y="2554"/>
                </a:cubicBezTo>
                <a:cubicBezTo>
                  <a:pt x="4725" y="2612"/>
                  <a:pt x="4714" y="2670"/>
                  <a:pt x="4725" y="2728"/>
                </a:cubicBezTo>
                <a:cubicBezTo>
                  <a:pt x="4772" y="3065"/>
                  <a:pt x="4644" y="3367"/>
                  <a:pt x="4563" y="3680"/>
                </a:cubicBezTo>
                <a:cubicBezTo>
                  <a:pt x="4551" y="3761"/>
                  <a:pt x="4505" y="3843"/>
                  <a:pt x="4470" y="3901"/>
                </a:cubicBezTo>
                <a:cubicBezTo>
                  <a:pt x="4354" y="4063"/>
                  <a:pt x="4238" y="4226"/>
                  <a:pt x="4099" y="4354"/>
                </a:cubicBezTo>
                <a:cubicBezTo>
                  <a:pt x="4006" y="4458"/>
                  <a:pt x="3890" y="4539"/>
                  <a:pt x="3774" y="4609"/>
                </a:cubicBezTo>
                <a:cubicBezTo>
                  <a:pt x="3611" y="4702"/>
                  <a:pt x="3437" y="4760"/>
                  <a:pt x="3263" y="4830"/>
                </a:cubicBezTo>
                <a:cubicBezTo>
                  <a:pt x="2938" y="4969"/>
                  <a:pt x="2647" y="4911"/>
                  <a:pt x="2404" y="4922"/>
                </a:cubicBezTo>
                <a:close/>
                <a:moveTo>
                  <a:pt x="4366" y="1602"/>
                </a:moveTo>
                <a:cubicBezTo>
                  <a:pt x="4296" y="1416"/>
                  <a:pt x="4261" y="1277"/>
                  <a:pt x="4191" y="1161"/>
                </a:cubicBezTo>
                <a:cubicBezTo>
                  <a:pt x="4006" y="871"/>
                  <a:pt x="3785" y="627"/>
                  <a:pt x="3541" y="395"/>
                </a:cubicBezTo>
                <a:cubicBezTo>
                  <a:pt x="3460" y="337"/>
                  <a:pt x="3390" y="290"/>
                  <a:pt x="3286" y="290"/>
                </a:cubicBezTo>
                <a:cubicBezTo>
                  <a:pt x="2880" y="302"/>
                  <a:pt x="2473" y="244"/>
                  <a:pt x="2067" y="360"/>
                </a:cubicBezTo>
                <a:cubicBezTo>
                  <a:pt x="1800" y="441"/>
                  <a:pt x="1533" y="499"/>
                  <a:pt x="1301" y="685"/>
                </a:cubicBezTo>
                <a:cubicBezTo>
                  <a:pt x="1115" y="824"/>
                  <a:pt x="952" y="999"/>
                  <a:pt x="790" y="1161"/>
                </a:cubicBezTo>
                <a:cubicBezTo>
                  <a:pt x="662" y="1312"/>
                  <a:pt x="581" y="1486"/>
                  <a:pt x="488" y="1660"/>
                </a:cubicBezTo>
                <a:cubicBezTo>
                  <a:pt x="418" y="1800"/>
                  <a:pt x="384" y="1962"/>
                  <a:pt x="477" y="2136"/>
                </a:cubicBezTo>
                <a:cubicBezTo>
                  <a:pt x="651" y="2078"/>
                  <a:pt x="813" y="2032"/>
                  <a:pt x="952" y="1927"/>
                </a:cubicBezTo>
                <a:cubicBezTo>
                  <a:pt x="1080" y="1846"/>
                  <a:pt x="1219" y="1788"/>
                  <a:pt x="1370" y="1765"/>
                </a:cubicBezTo>
                <a:cubicBezTo>
                  <a:pt x="1707" y="1753"/>
                  <a:pt x="2044" y="1660"/>
                  <a:pt x="2380" y="1683"/>
                </a:cubicBezTo>
                <a:cubicBezTo>
                  <a:pt x="2404" y="1683"/>
                  <a:pt x="2427" y="1683"/>
                  <a:pt x="2462" y="1672"/>
                </a:cubicBezTo>
                <a:cubicBezTo>
                  <a:pt x="2682" y="1579"/>
                  <a:pt x="2903" y="1591"/>
                  <a:pt x="3135" y="1591"/>
                </a:cubicBezTo>
                <a:lnTo>
                  <a:pt x="4041" y="1591"/>
                </a:lnTo>
                <a:cubicBezTo>
                  <a:pt x="4145" y="1614"/>
                  <a:pt x="4238" y="1614"/>
                  <a:pt x="4366" y="1602"/>
                </a:cubicBezTo>
                <a:close/>
                <a:moveTo>
                  <a:pt x="4377" y="2566"/>
                </a:moveTo>
                <a:lnTo>
                  <a:pt x="3286" y="2566"/>
                </a:lnTo>
                <a:cubicBezTo>
                  <a:pt x="3274" y="2566"/>
                  <a:pt x="3251" y="2566"/>
                  <a:pt x="3228" y="2589"/>
                </a:cubicBezTo>
                <a:cubicBezTo>
                  <a:pt x="3054" y="2670"/>
                  <a:pt x="2868" y="2647"/>
                  <a:pt x="2694" y="2659"/>
                </a:cubicBezTo>
                <a:cubicBezTo>
                  <a:pt x="2613" y="2659"/>
                  <a:pt x="2520" y="2647"/>
                  <a:pt x="2450" y="2670"/>
                </a:cubicBezTo>
                <a:cubicBezTo>
                  <a:pt x="2218" y="2763"/>
                  <a:pt x="1974" y="2728"/>
                  <a:pt x="1719" y="2728"/>
                </a:cubicBezTo>
                <a:cubicBezTo>
                  <a:pt x="1637" y="2728"/>
                  <a:pt x="1533" y="2728"/>
                  <a:pt x="1452" y="2763"/>
                </a:cubicBezTo>
                <a:cubicBezTo>
                  <a:pt x="1312" y="2798"/>
                  <a:pt x="1185" y="2821"/>
                  <a:pt x="1057" y="2821"/>
                </a:cubicBezTo>
                <a:cubicBezTo>
                  <a:pt x="906" y="2821"/>
                  <a:pt x="755" y="2844"/>
                  <a:pt x="604" y="2937"/>
                </a:cubicBezTo>
                <a:cubicBezTo>
                  <a:pt x="662" y="3019"/>
                  <a:pt x="697" y="3123"/>
                  <a:pt x="755" y="3181"/>
                </a:cubicBezTo>
                <a:cubicBezTo>
                  <a:pt x="1045" y="3494"/>
                  <a:pt x="1312" y="3820"/>
                  <a:pt x="1719" y="4005"/>
                </a:cubicBezTo>
                <a:cubicBezTo>
                  <a:pt x="1765" y="4017"/>
                  <a:pt x="1800" y="4052"/>
                  <a:pt x="1835" y="4052"/>
                </a:cubicBezTo>
                <a:cubicBezTo>
                  <a:pt x="2090" y="4040"/>
                  <a:pt x="2346" y="4075"/>
                  <a:pt x="2589" y="4005"/>
                </a:cubicBezTo>
                <a:cubicBezTo>
                  <a:pt x="2787" y="3947"/>
                  <a:pt x="2961" y="3866"/>
                  <a:pt x="3135" y="3808"/>
                </a:cubicBezTo>
                <a:cubicBezTo>
                  <a:pt x="3402" y="3727"/>
                  <a:pt x="3634" y="3587"/>
                  <a:pt x="3855" y="3413"/>
                </a:cubicBezTo>
                <a:cubicBezTo>
                  <a:pt x="3913" y="3367"/>
                  <a:pt x="3971" y="3297"/>
                  <a:pt x="4029" y="3239"/>
                </a:cubicBezTo>
                <a:cubicBezTo>
                  <a:pt x="4157" y="3053"/>
                  <a:pt x="4250" y="2833"/>
                  <a:pt x="4377" y="2566"/>
                </a:cubicBezTo>
                <a:close/>
                <a:moveTo>
                  <a:pt x="523" y="2624"/>
                </a:moveTo>
                <a:lnTo>
                  <a:pt x="651" y="2624"/>
                </a:lnTo>
                <a:cubicBezTo>
                  <a:pt x="813" y="2601"/>
                  <a:pt x="964" y="2589"/>
                  <a:pt x="1127" y="2554"/>
                </a:cubicBezTo>
                <a:cubicBezTo>
                  <a:pt x="1173" y="2543"/>
                  <a:pt x="1231" y="2554"/>
                  <a:pt x="1278" y="2531"/>
                </a:cubicBezTo>
                <a:cubicBezTo>
                  <a:pt x="1428" y="2450"/>
                  <a:pt x="1591" y="2473"/>
                  <a:pt x="1754" y="2450"/>
                </a:cubicBezTo>
                <a:cubicBezTo>
                  <a:pt x="1893" y="2450"/>
                  <a:pt x="2044" y="2484"/>
                  <a:pt x="2171" y="2438"/>
                </a:cubicBezTo>
                <a:cubicBezTo>
                  <a:pt x="2357" y="2380"/>
                  <a:pt x="2555" y="2392"/>
                  <a:pt x="2752" y="2380"/>
                </a:cubicBezTo>
                <a:cubicBezTo>
                  <a:pt x="2845" y="2380"/>
                  <a:pt x="2938" y="2380"/>
                  <a:pt x="3019" y="2334"/>
                </a:cubicBezTo>
                <a:cubicBezTo>
                  <a:pt x="3135" y="2276"/>
                  <a:pt x="3251" y="2276"/>
                  <a:pt x="3379" y="2276"/>
                </a:cubicBezTo>
                <a:lnTo>
                  <a:pt x="4087" y="2276"/>
                </a:lnTo>
                <a:lnTo>
                  <a:pt x="4250" y="2276"/>
                </a:lnTo>
                <a:cubicBezTo>
                  <a:pt x="4308" y="2264"/>
                  <a:pt x="4366" y="2299"/>
                  <a:pt x="4412" y="2217"/>
                </a:cubicBezTo>
                <a:cubicBezTo>
                  <a:pt x="4412" y="2194"/>
                  <a:pt x="4389" y="2159"/>
                  <a:pt x="4389" y="2136"/>
                </a:cubicBezTo>
                <a:cubicBezTo>
                  <a:pt x="4354" y="1950"/>
                  <a:pt x="4238" y="1869"/>
                  <a:pt x="4029" y="1892"/>
                </a:cubicBezTo>
                <a:cubicBezTo>
                  <a:pt x="3657" y="1904"/>
                  <a:pt x="3274" y="1892"/>
                  <a:pt x="2903" y="1892"/>
                </a:cubicBezTo>
                <a:cubicBezTo>
                  <a:pt x="2810" y="1892"/>
                  <a:pt x="2729" y="1892"/>
                  <a:pt x="2647" y="1916"/>
                </a:cubicBezTo>
                <a:cubicBezTo>
                  <a:pt x="2508" y="1974"/>
                  <a:pt x="2346" y="1974"/>
                  <a:pt x="2206" y="1962"/>
                </a:cubicBezTo>
                <a:cubicBezTo>
                  <a:pt x="2044" y="1962"/>
                  <a:pt x="1881" y="1962"/>
                  <a:pt x="1719" y="2020"/>
                </a:cubicBezTo>
                <a:cubicBezTo>
                  <a:pt x="1684" y="2032"/>
                  <a:pt x="1626" y="2043"/>
                  <a:pt x="1579" y="2043"/>
                </a:cubicBezTo>
                <a:cubicBezTo>
                  <a:pt x="1347" y="2043"/>
                  <a:pt x="1138" y="2136"/>
                  <a:pt x="941" y="2217"/>
                </a:cubicBezTo>
                <a:cubicBezTo>
                  <a:pt x="778" y="2276"/>
                  <a:pt x="616" y="2368"/>
                  <a:pt x="465" y="2438"/>
                </a:cubicBezTo>
                <a:cubicBezTo>
                  <a:pt x="465" y="2496"/>
                  <a:pt x="488" y="2554"/>
                  <a:pt x="523" y="2624"/>
                </a:cubicBezTo>
                <a:close/>
                <a:moveTo>
                  <a:pt x="430" y="3320"/>
                </a:moveTo>
                <a:cubicBezTo>
                  <a:pt x="384" y="3378"/>
                  <a:pt x="430" y="3413"/>
                  <a:pt x="430" y="3436"/>
                </a:cubicBezTo>
                <a:cubicBezTo>
                  <a:pt x="442" y="3483"/>
                  <a:pt x="465" y="3506"/>
                  <a:pt x="477" y="3553"/>
                </a:cubicBezTo>
                <a:cubicBezTo>
                  <a:pt x="488" y="3599"/>
                  <a:pt x="488" y="3645"/>
                  <a:pt x="500" y="3669"/>
                </a:cubicBezTo>
                <a:cubicBezTo>
                  <a:pt x="581" y="3820"/>
                  <a:pt x="651" y="3959"/>
                  <a:pt x="767" y="4087"/>
                </a:cubicBezTo>
                <a:cubicBezTo>
                  <a:pt x="1057" y="4400"/>
                  <a:pt x="1417" y="4528"/>
                  <a:pt x="1800" y="4655"/>
                </a:cubicBezTo>
                <a:lnTo>
                  <a:pt x="2868" y="4655"/>
                </a:lnTo>
                <a:cubicBezTo>
                  <a:pt x="2880" y="4655"/>
                  <a:pt x="2880" y="4655"/>
                  <a:pt x="2903" y="4644"/>
                </a:cubicBezTo>
                <a:cubicBezTo>
                  <a:pt x="3147" y="4539"/>
                  <a:pt x="3390" y="4458"/>
                  <a:pt x="3623" y="4319"/>
                </a:cubicBezTo>
                <a:cubicBezTo>
                  <a:pt x="3948" y="4145"/>
                  <a:pt x="4145" y="3854"/>
                  <a:pt x="4296" y="3483"/>
                </a:cubicBezTo>
                <a:cubicBezTo>
                  <a:pt x="4238" y="3506"/>
                  <a:pt x="4203" y="3506"/>
                  <a:pt x="4191" y="3529"/>
                </a:cubicBezTo>
                <a:cubicBezTo>
                  <a:pt x="4087" y="3611"/>
                  <a:pt x="3982" y="3703"/>
                  <a:pt x="3866" y="3773"/>
                </a:cubicBezTo>
                <a:cubicBezTo>
                  <a:pt x="3715" y="3878"/>
                  <a:pt x="3576" y="3994"/>
                  <a:pt x="3390" y="4052"/>
                </a:cubicBezTo>
                <a:cubicBezTo>
                  <a:pt x="3263" y="4087"/>
                  <a:pt x="3135" y="4145"/>
                  <a:pt x="2984" y="4191"/>
                </a:cubicBezTo>
                <a:cubicBezTo>
                  <a:pt x="2798" y="4261"/>
                  <a:pt x="2613" y="4354"/>
                  <a:pt x="2404" y="4354"/>
                </a:cubicBezTo>
                <a:lnTo>
                  <a:pt x="1823" y="4354"/>
                </a:lnTo>
                <a:cubicBezTo>
                  <a:pt x="1754" y="4354"/>
                  <a:pt x="1684" y="4354"/>
                  <a:pt x="1626" y="4307"/>
                </a:cubicBezTo>
                <a:cubicBezTo>
                  <a:pt x="1370" y="4168"/>
                  <a:pt x="1127" y="4029"/>
                  <a:pt x="929" y="3820"/>
                </a:cubicBezTo>
                <a:cubicBezTo>
                  <a:pt x="778" y="3645"/>
                  <a:pt x="604" y="3483"/>
                  <a:pt x="430" y="3320"/>
                </a:cubicBezTo>
                <a:close/>
              </a:path>
            </a:pathLst>
          </a:custGeom>
          <a:solidFill>
            <a:srgbClr val="0088CC"/>
          </a:solidFill>
          <a:ln>
            <a:noFill/>
          </a:ln>
        </p:spPr>
        <p:txBody>
          <a:bodyPr spcFirstLastPara="1" wrap="square" lIns="91425" tIns="91425" rIns="91425" bIns="91425" anchor="ctr" anchorCtr="0">
            <a:noAutofit/>
          </a:bodyPr>
          <a:lstStyle/>
          <a:p>
            <a:pPr defTabSz="914388"/>
            <a:endParaRPr sz="1799">
              <a:solidFill>
                <a:prstClr val="black"/>
              </a:solidFill>
            </a:endParaRPr>
          </a:p>
        </p:txBody>
      </p:sp>
    </p:spTree>
    <p:extLst>
      <p:ext uri="{BB962C8B-B14F-4D97-AF65-F5344CB8AC3E}">
        <p14:creationId xmlns:p14="http://schemas.microsoft.com/office/powerpoint/2010/main" val="44832349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Slide Number Placeholder 2"/>
          <p:cNvSpPr>
            <a:spLocks noGrp="1"/>
          </p:cNvSpPr>
          <p:nvPr>
            <p:ph type="sldNum" idx="10"/>
          </p:nvPr>
        </p:nvSpPr>
        <p:spPr/>
        <p:txBody>
          <a:bodyPr/>
          <a:lstStyle/>
          <a:p>
            <a:pPr algn="r" defTabSz="914388"/>
            <a:fld id="{00000000-1234-1234-1234-123412341234}" type="slidenum">
              <a:rPr lang="en">
                <a:solidFill>
                  <a:prstClr val="black"/>
                </a:solidFill>
              </a:rPr>
              <a:pPr algn="r" defTabSz="914388"/>
              <a:t>‹#›</a:t>
            </a:fld>
            <a:endParaRPr lang="en">
              <a:solidFill>
                <a:prstClr val="black"/>
              </a:solidFill>
            </a:endParaRPr>
          </a:p>
        </p:txBody>
      </p:sp>
    </p:spTree>
    <p:extLst>
      <p:ext uri="{BB962C8B-B14F-4D97-AF65-F5344CB8AC3E}">
        <p14:creationId xmlns:p14="http://schemas.microsoft.com/office/powerpoint/2010/main" val="2813909261"/>
      </p:ext>
    </p:extLst>
  </p:cSld>
  <p:clrMapOvr>
    <a:masterClrMapping/>
  </p:clrMapOvr>
  <p:transition>
    <p:fade thruBlk="1"/>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61"/>
        <p:cNvGrpSpPr/>
        <p:nvPr/>
      </p:nvGrpSpPr>
      <p:grpSpPr>
        <a:xfrm>
          <a:off x="0" y="0"/>
          <a:ext cx="0" cy="0"/>
          <a:chOff x="0" y="0"/>
          <a:chExt cx="0" cy="0"/>
        </a:xfrm>
      </p:grpSpPr>
      <p:grpSp>
        <p:nvGrpSpPr>
          <p:cNvPr id="62" name="Google Shape;62;p5"/>
          <p:cNvGrpSpPr/>
          <p:nvPr/>
        </p:nvGrpSpPr>
        <p:grpSpPr>
          <a:xfrm>
            <a:off x="9262456" y="5963632"/>
            <a:ext cx="2937107" cy="894393"/>
            <a:chOff x="5575242" y="4472723"/>
            <a:chExt cx="2202830" cy="670795"/>
          </a:xfrm>
        </p:grpSpPr>
        <p:sp>
          <p:nvSpPr>
            <p:cNvPr id="63" name="Google Shape;63;p5"/>
            <p:cNvSpPr/>
            <p:nvPr/>
          </p:nvSpPr>
          <p:spPr>
            <a:xfrm rot="10800000">
              <a:off x="5575242" y="4948334"/>
              <a:ext cx="394200" cy="131400"/>
            </a:xfrm>
            <a:prstGeom prst="triangle">
              <a:avLst>
                <a:gd name="adj" fmla="val 32425"/>
              </a:avLst>
            </a:prstGeom>
            <a:solidFill>
              <a:schemeClr val="accent6"/>
            </a:solidFill>
            <a:ln>
              <a:noFill/>
            </a:ln>
          </p:spPr>
          <p:txBody>
            <a:bodyPr spcFirstLastPara="1" wrap="square" lIns="91425" tIns="91425" rIns="91425" bIns="91425" anchor="ctr" anchorCtr="0">
              <a:noAutofit/>
            </a:bodyPr>
            <a:lstStyle/>
            <a:p>
              <a:pPr defTabSz="914388"/>
              <a:endParaRPr sz="2400">
                <a:solidFill>
                  <a:prstClr val="black"/>
                </a:solidFill>
                <a:latin typeface="Source Sans Pro" panose="020B0503030403020204" pitchFamily="34" charset="0"/>
                <a:ea typeface="Source Sans Pro" panose="020B0503030403020204" pitchFamily="34" charset="0"/>
              </a:endParaRPr>
            </a:p>
          </p:txBody>
        </p:sp>
        <p:grpSp>
          <p:nvGrpSpPr>
            <p:cNvPr id="64" name="Google Shape;64;p5"/>
            <p:cNvGrpSpPr/>
            <p:nvPr/>
          </p:nvGrpSpPr>
          <p:grpSpPr>
            <a:xfrm flipH="1">
              <a:off x="5734850" y="4472723"/>
              <a:ext cx="2040837" cy="670795"/>
              <a:chOff x="1297954" y="330075"/>
              <a:chExt cx="5169293" cy="1699506"/>
            </a:xfrm>
          </p:grpSpPr>
          <p:sp>
            <p:nvSpPr>
              <p:cNvPr id="65" name="Google Shape;65;p5"/>
              <p:cNvSpPr/>
              <p:nvPr/>
            </p:nvSpPr>
            <p:spPr>
              <a:xfrm>
                <a:off x="1297954" y="330081"/>
                <a:ext cx="3476700" cy="1699500"/>
              </a:xfrm>
              <a:prstGeom prst="rect">
                <a:avLst/>
              </a:prstGeom>
              <a:solidFill>
                <a:srgbClr val="000000"/>
              </a:solidFill>
              <a:ln>
                <a:noFill/>
              </a:ln>
            </p:spPr>
            <p:txBody>
              <a:bodyPr spcFirstLastPara="1" wrap="square" lIns="91425" tIns="91425" rIns="91425" bIns="91425" anchor="ctr" anchorCtr="0">
                <a:noAutofit/>
              </a:bodyPr>
              <a:lstStyle/>
              <a:p>
                <a:pPr defTabSz="914388"/>
                <a:endParaRPr sz="2400">
                  <a:solidFill>
                    <a:prstClr val="black"/>
                  </a:solidFill>
                  <a:latin typeface="Source Sans Pro" panose="020B0503030403020204" pitchFamily="34" charset="0"/>
                  <a:ea typeface="Source Sans Pro" panose="020B0503030403020204" pitchFamily="34" charset="0"/>
                </a:endParaRPr>
              </a:p>
            </p:txBody>
          </p:sp>
          <p:sp>
            <p:nvSpPr>
              <p:cNvPr id="66" name="Google Shape;66;p5"/>
              <p:cNvSpPr/>
              <p:nvPr/>
            </p:nvSpPr>
            <p:spPr>
              <a:xfrm>
                <a:off x="4767747" y="330075"/>
                <a:ext cx="1699500" cy="1699500"/>
              </a:xfrm>
              <a:prstGeom prst="rtTriangle">
                <a:avLst/>
              </a:prstGeom>
              <a:solidFill>
                <a:srgbClr val="000000"/>
              </a:solidFill>
              <a:ln>
                <a:noFill/>
              </a:ln>
            </p:spPr>
            <p:txBody>
              <a:bodyPr spcFirstLastPara="1" wrap="square" lIns="91425" tIns="91425" rIns="91425" bIns="91425" anchor="ctr" anchorCtr="0">
                <a:noAutofit/>
              </a:bodyPr>
              <a:lstStyle/>
              <a:p>
                <a:pPr defTabSz="914388"/>
                <a:endParaRPr sz="2400">
                  <a:solidFill>
                    <a:prstClr val="black"/>
                  </a:solidFill>
                  <a:latin typeface="Source Sans Pro" panose="020B0503030403020204" pitchFamily="34" charset="0"/>
                  <a:ea typeface="Source Sans Pro" panose="020B0503030403020204" pitchFamily="34" charset="0"/>
                </a:endParaRPr>
              </a:p>
            </p:txBody>
          </p:sp>
        </p:grpSp>
        <p:grpSp>
          <p:nvGrpSpPr>
            <p:cNvPr id="67" name="Google Shape;67;p5"/>
            <p:cNvGrpSpPr/>
            <p:nvPr/>
          </p:nvGrpSpPr>
          <p:grpSpPr>
            <a:xfrm flipH="1">
              <a:off x="5578209" y="4646738"/>
              <a:ext cx="2199863" cy="304563"/>
              <a:chOff x="-5827153" y="330075"/>
              <a:chExt cx="12276019" cy="1699569"/>
            </a:xfrm>
          </p:grpSpPr>
          <p:sp>
            <p:nvSpPr>
              <p:cNvPr id="68" name="Google Shape;68;p5"/>
              <p:cNvSpPr/>
              <p:nvPr/>
            </p:nvSpPr>
            <p:spPr>
              <a:xfrm>
                <a:off x="-5827153" y="330144"/>
                <a:ext cx="10612200" cy="1699500"/>
              </a:xfrm>
              <a:prstGeom prst="rect">
                <a:avLst/>
              </a:prstGeom>
              <a:solidFill>
                <a:schemeClr val="accent5"/>
              </a:solidFill>
              <a:ln>
                <a:noFill/>
              </a:ln>
            </p:spPr>
            <p:txBody>
              <a:bodyPr spcFirstLastPara="1" wrap="square" lIns="91425" tIns="91425" rIns="91425" bIns="91425" anchor="ctr" anchorCtr="0">
                <a:noAutofit/>
              </a:bodyPr>
              <a:lstStyle/>
              <a:p>
                <a:pPr defTabSz="914388"/>
                <a:endParaRPr sz="2400">
                  <a:solidFill>
                    <a:prstClr val="black"/>
                  </a:solidFill>
                  <a:latin typeface="Source Sans Pro" panose="020B0503030403020204" pitchFamily="34" charset="0"/>
                  <a:ea typeface="Source Sans Pro" panose="020B0503030403020204" pitchFamily="34" charset="0"/>
                </a:endParaRPr>
              </a:p>
            </p:txBody>
          </p:sp>
          <p:sp>
            <p:nvSpPr>
              <p:cNvPr id="69" name="Google Shape;69;p5"/>
              <p:cNvSpPr/>
              <p:nvPr/>
            </p:nvSpPr>
            <p:spPr>
              <a:xfrm>
                <a:off x="4749366" y="330075"/>
                <a:ext cx="1699500" cy="1699500"/>
              </a:xfrm>
              <a:prstGeom prst="rtTriangle">
                <a:avLst/>
              </a:prstGeom>
              <a:solidFill>
                <a:schemeClr val="accent5"/>
              </a:solidFill>
              <a:ln>
                <a:noFill/>
              </a:ln>
            </p:spPr>
            <p:txBody>
              <a:bodyPr spcFirstLastPara="1" wrap="square" lIns="91425" tIns="91425" rIns="91425" bIns="91425" anchor="ctr" anchorCtr="0">
                <a:noAutofit/>
              </a:bodyPr>
              <a:lstStyle/>
              <a:p>
                <a:pPr defTabSz="914388"/>
                <a:endParaRPr sz="2400">
                  <a:solidFill>
                    <a:prstClr val="black"/>
                  </a:solidFill>
                  <a:latin typeface="Source Sans Pro" panose="020B0503030403020204" pitchFamily="34" charset="0"/>
                  <a:ea typeface="Source Sans Pro" panose="020B0503030403020204" pitchFamily="34" charset="0"/>
                </a:endParaRPr>
              </a:p>
            </p:txBody>
          </p:sp>
        </p:grpSp>
      </p:grpSp>
      <p:grpSp>
        <p:nvGrpSpPr>
          <p:cNvPr id="70" name="Google Shape;70;p5"/>
          <p:cNvGrpSpPr/>
          <p:nvPr/>
        </p:nvGrpSpPr>
        <p:grpSpPr>
          <a:xfrm>
            <a:off x="-6" y="54"/>
            <a:ext cx="9429907" cy="1769753"/>
            <a:chOff x="-4" y="40"/>
            <a:chExt cx="7072430" cy="1327315"/>
          </a:xfrm>
        </p:grpSpPr>
        <p:sp>
          <p:nvSpPr>
            <p:cNvPr id="71" name="Google Shape;71;p5"/>
            <p:cNvSpPr/>
            <p:nvPr/>
          </p:nvSpPr>
          <p:spPr>
            <a:xfrm>
              <a:off x="6292649" y="126425"/>
              <a:ext cx="779700" cy="259800"/>
            </a:xfrm>
            <a:prstGeom prst="triangle">
              <a:avLst>
                <a:gd name="adj" fmla="val 32425"/>
              </a:avLst>
            </a:prstGeom>
            <a:solidFill>
              <a:srgbClr val="000000"/>
            </a:solidFill>
            <a:ln>
              <a:noFill/>
            </a:ln>
          </p:spPr>
          <p:txBody>
            <a:bodyPr spcFirstLastPara="1" wrap="square" lIns="91425" tIns="91425" rIns="91425" bIns="91425" anchor="ctr" anchorCtr="0">
              <a:noAutofit/>
            </a:bodyPr>
            <a:lstStyle/>
            <a:p>
              <a:pPr defTabSz="914388"/>
              <a:endParaRPr sz="2400" dirty="0">
                <a:solidFill>
                  <a:prstClr val="black"/>
                </a:solidFill>
                <a:latin typeface="Source Sans Pro" panose="020B0503030403020204" pitchFamily="34" charset="0"/>
                <a:ea typeface="Source Sans Pro" panose="020B0503030403020204" pitchFamily="34" charset="0"/>
                <a:cs typeface="Arvo"/>
                <a:sym typeface="Arvo"/>
              </a:endParaRPr>
            </a:p>
          </p:txBody>
        </p:sp>
        <p:grpSp>
          <p:nvGrpSpPr>
            <p:cNvPr id="72" name="Google Shape;72;p5"/>
            <p:cNvGrpSpPr/>
            <p:nvPr/>
          </p:nvGrpSpPr>
          <p:grpSpPr>
            <a:xfrm rot="10800000" flipH="1">
              <a:off x="3" y="40"/>
              <a:ext cx="6756168" cy="1327315"/>
              <a:chOff x="-2168138" y="330075"/>
              <a:chExt cx="8650663" cy="1699506"/>
            </a:xfrm>
          </p:grpSpPr>
          <p:sp>
            <p:nvSpPr>
              <p:cNvPr id="73" name="Google Shape;73;p5"/>
              <p:cNvSpPr/>
              <p:nvPr/>
            </p:nvSpPr>
            <p:spPr>
              <a:xfrm>
                <a:off x="-2168138" y="330081"/>
                <a:ext cx="6958200" cy="1699500"/>
              </a:xfrm>
              <a:prstGeom prst="rect">
                <a:avLst/>
              </a:prstGeom>
              <a:solidFill>
                <a:srgbClr val="FF9300"/>
              </a:solidFill>
              <a:ln>
                <a:noFill/>
              </a:ln>
            </p:spPr>
            <p:txBody>
              <a:bodyPr spcFirstLastPara="1" wrap="square" lIns="91425" tIns="91425" rIns="91425" bIns="91425" anchor="ctr" anchorCtr="0">
                <a:noAutofit/>
              </a:bodyPr>
              <a:lstStyle/>
              <a:p>
                <a:pPr defTabSz="914388"/>
                <a:endParaRPr sz="2400" dirty="0">
                  <a:solidFill>
                    <a:prstClr val="black"/>
                  </a:solidFill>
                  <a:latin typeface="Source Sans Pro" panose="020B0503030403020204" pitchFamily="34" charset="0"/>
                  <a:ea typeface="Source Sans Pro" panose="020B0503030403020204" pitchFamily="34" charset="0"/>
                  <a:cs typeface="Arvo"/>
                  <a:sym typeface="Arvo"/>
                </a:endParaRPr>
              </a:p>
            </p:txBody>
          </p:sp>
          <p:sp>
            <p:nvSpPr>
              <p:cNvPr id="74" name="Google Shape;74;p5"/>
              <p:cNvSpPr/>
              <p:nvPr/>
            </p:nvSpPr>
            <p:spPr>
              <a:xfrm>
                <a:off x="4783025" y="330075"/>
                <a:ext cx="1699500" cy="1699500"/>
              </a:xfrm>
              <a:prstGeom prst="rtTriangle">
                <a:avLst/>
              </a:prstGeom>
              <a:solidFill>
                <a:srgbClr val="FF9300"/>
              </a:solidFill>
              <a:ln>
                <a:noFill/>
              </a:ln>
            </p:spPr>
            <p:txBody>
              <a:bodyPr spcFirstLastPara="1" wrap="square" lIns="91425" tIns="91425" rIns="91425" bIns="91425" anchor="ctr" anchorCtr="0">
                <a:noAutofit/>
              </a:bodyPr>
              <a:lstStyle/>
              <a:p>
                <a:pPr defTabSz="914388"/>
                <a:endParaRPr sz="2400" dirty="0">
                  <a:solidFill>
                    <a:prstClr val="black"/>
                  </a:solidFill>
                  <a:latin typeface="Source Sans Pro" panose="020B0503030403020204" pitchFamily="34" charset="0"/>
                  <a:ea typeface="Source Sans Pro" panose="020B0503030403020204" pitchFamily="34" charset="0"/>
                  <a:cs typeface="Arvo"/>
                  <a:sym typeface="Arvo"/>
                </a:endParaRPr>
              </a:p>
            </p:txBody>
          </p:sp>
        </p:grpSp>
        <p:grpSp>
          <p:nvGrpSpPr>
            <p:cNvPr id="75" name="Google Shape;75;p5"/>
            <p:cNvGrpSpPr/>
            <p:nvPr/>
          </p:nvGrpSpPr>
          <p:grpSpPr>
            <a:xfrm rot="10800000" flipH="1">
              <a:off x="-4" y="381007"/>
              <a:ext cx="7072430" cy="771744"/>
              <a:chOff x="-9092084" y="330075"/>
              <a:chExt cx="15574609" cy="1699501"/>
            </a:xfrm>
          </p:grpSpPr>
          <p:sp>
            <p:nvSpPr>
              <p:cNvPr id="76" name="Google Shape;76;p5"/>
              <p:cNvSpPr/>
              <p:nvPr/>
            </p:nvSpPr>
            <p:spPr>
              <a:xfrm>
                <a:off x="-9092084" y="330076"/>
                <a:ext cx="13882200" cy="1699500"/>
              </a:xfrm>
              <a:prstGeom prst="rect">
                <a:avLst/>
              </a:prstGeom>
              <a:solidFill>
                <a:srgbClr val="000000"/>
              </a:solidFill>
              <a:ln>
                <a:noFill/>
              </a:ln>
            </p:spPr>
            <p:txBody>
              <a:bodyPr spcFirstLastPara="1" wrap="square" lIns="91425" tIns="91425" rIns="91425" bIns="91425" anchor="ctr" anchorCtr="0">
                <a:noAutofit/>
              </a:bodyPr>
              <a:lstStyle/>
              <a:p>
                <a:pPr defTabSz="914388"/>
                <a:endParaRPr sz="2400" dirty="0">
                  <a:solidFill>
                    <a:prstClr val="black"/>
                  </a:solidFill>
                  <a:latin typeface="Source Sans Pro" panose="020B0503030403020204" pitchFamily="34" charset="0"/>
                  <a:ea typeface="Source Sans Pro" panose="020B0503030403020204" pitchFamily="34" charset="0"/>
                  <a:cs typeface="Arvo"/>
                  <a:sym typeface="Arvo"/>
                </a:endParaRPr>
              </a:p>
            </p:txBody>
          </p:sp>
          <p:sp>
            <p:nvSpPr>
              <p:cNvPr id="77" name="Google Shape;77;p5"/>
              <p:cNvSpPr/>
              <p:nvPr/>
            </p:nvSpPr>
            <p:spPr>
              <a:xfrm>
                <a:off x="4783025" y="330075"/>
                <a:ext cx="1699500" cy="1699500"/>
              </a:xfrm>
              <a:prstGeom prst="rtTriangle">
                <a:avLst/>
              </a:prstGeom>
              <a:solidFill>
                <a:srgbClr val="000000"/>
              </a:solidFill>
              <a:ln>
                <a:noFill/>
              </a:ln>
            </p:spPr>
            <p:txBody>
              <a:bodyPr spcFirstLastPara="1" wrap="square" lIns="91425" tIns="91425" rIns="91425" bIns="91425" anchor="ctr" anchorCtr="0">
                <a:noAutofit/>
              </a:bodyPr>
              <a:lstStyle/>
              <a:p>
                <a:pPr defTabSz="914388"/>
                <a:endParaRPr sz="2400" dirty="0">
                  <a:solidFill>
                    <a:prstClr val="black"/>
                  </a:solidFill>
                  <a:latin typeface="Source Sans Pro" panose="020B0503030403020204" pitchFamily="34" charset="0"/>
                  <a:ea typeface="Source Sans Pro" panose="020B0503030403020204" pitchFamily="34" charset="0"/>
                  <a:cs typeface="Arvo"/>
                  <a:sym typeface="Arvo"/>
                </a:endParaRPr>
              </a:p>
            </p:txBody>
          </p:sp>
        </p:grpSp>
      </p:grpSp>
      <p:sp>
        <p:nvSpPr>
          <p:cNvPr id="78" name="Google Shape;78;p5"/>
          <p:cNvSpPr txBox="1">
            <a:spLocks noGrp="1"/>
          </p:cNvSpPr>
          <p:nvPr>
            <p:ph type="title"/>
          </p:nvPr>
        </p:nvSpPr>
        <p:spPr>
          <a:xfrm>
            <a:off x="1085700" y="523433"/>
            <a:ext cx="7323200" cy="1021600"/>
          </a:xfrm>
          <a:prstGeom prst="rect">
            <a:avLst/>
          </a:prstGeom>
          <a:noFill/>
        </p:spPr>
        <p:txBody>
          <a:bodyPr spcFirstLastPara="1" wrap="square" lIns="91425" tIns="91425" rIns="91425" bIns="91425" anchor="ctr" anchorCtr="0">
            <a:noAutofit/>
          </a:bodyPr>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endParaRPr dirty="0"/>
          </a:p>
        </p:txBody>
      </p:sp>
      <p:sp>
        <p:nvSpPr>
          <p:cNvPr id="79" name="Google Shape;79;p5"/>
          <p:cNvSpPr txBox="1">
            <a:spLocks noGrp="1"/>
          </p:cNvSpPr>
          <p:nvPr>
            <p:ph type="body" idx="1"/>
          </p:nvPr>
        </p:nvSpPr>
        <p:spPr>
          <a:xfrm>
            <a:off x="1085700" y="1769800"/>
            <a:ext cx="8176800" cy="4194000"/>
          </a:xfrm>
          <a:prstGeom prst="rect">
            <a:avLst/>
          </a:prstGeom>
        </p:spPr>
        <p:txBody>
          <a:bodyPr spcFirstLastPara="1" wrap="square" lIns="91425" tIns="91425" rIns="91425" bIns="91425" anchor="ctr" anchorCtr="0">
            <a:noAutofit/>
          </a:bodyPr>
          <a:lstStyle>
            <a:lvl1pPr marL="609585" lvl="0" indent="-507987">
              <a:spcBef>
                <a:spcPts val="800"/>
              </a:spcBef>
              <a:spcAft>
                <a:spcPts val="0"/>
              </a:spcAft>
              <a:buSzPts val="2400"/>
              <a:buChar char="▰"/>
              <a:defRPr/>
            </a:lvl1pPr>
            <a:lvl2pPr marL="1219170" lvl="1" indent="-507987">
              <a:spcBef>
                <a:spcPts val="1333"/>
              </a:spcBef>
              <a:spcAft>
                <a:spcPts val="0"/>
              </a:spcAft>
              <a:buSzPts val="2400"/>
              <a:buChar char="▻"/>
              <a:defRPr/>
            </a:lvl2pPr>
            <a:lvl3pPr marL="1828754" lvl="2" indent="-507987">
              <a:spcBef>
                <a:spcPts val="1333"/>
              </a:spcBef>
              <a:spcAft>
                <a:spcPts val="0"/>
              </a:spcAft>
              <a:buSzPts val="2400"/>
              <a:buChar char="▻"/>
              <a:defRPr/>
            </a:lvl3pPr>
            <a:lvl4pPr marL="2438339" lvl="3" indent="-507987">
              <a:spcBef>
                <a:spcPts val="1333"/>
              </a:spcBef>
              <a:spcAft>
                <a:spcPts val="0"/>
              </a:spcAft>
              <a:buSzPts val="2400"/>
              <a:buChar char="▻"/>
              <a:defRPr/>
            </a:lvl4pPr>
            <a:lvl5pPr marL="3047924" lvl="4" indent="-507987">
              <a:spcBef>
                <a:spcPts val="1333"/>
              </a:spcBef>
              <a:spcAft>
                <a:spcPts val="0"/>
              </a:spcAft>
              <a:buSzPts val="2400"/>
              <a:buChar char="▻"/>
              <a:defRPr/>
            </a:lvl5pPr>
            <a:lvl6pPr marL="3657509" lvl="5" indent="-507987">
              <a:spcBef>
                <a:spcPts val="1333"/>
              </a:spcBef>
              <a:spcAft>
                <a:spcPts val="0"/>
              </a:spcAft>
              <a:buSzPts val="2400"/>
              <a:buChar char="▻"/>
              <a:defRPr/>
            </a:lvl6pPr>
            <a:lvl7pPr marL="4267093" lvl="6" indent="-507987">
              <a:spcBef>
                <a:spcPts val="1333"/>
              </a:spcBef>
              <a:spcAft>
                <a:spcPts val="0"/>
              </a:spcAft>
              <a:buSzPts val="2400"/>
              <a:buChar char="▻"/>
              <a:defRPr/>
            </a:lvl7pPr>
            <a:lvl8pPr marL="4876678" lvl="7" indent="-507987">
              <a:spcBef>
                <a:spcPts val="1333"/>
              </a:spcBef>
              <a:spcAft>
                <a:spcPts val="0"/>
              </a:spcAft>
              <a:buSzPts val="2400"/>
              <a:buChar char="▻"/>
              <a:defRPr/>
            </a:lvl8pPr>
            <a:lvl9pPr marL="5486263" lvl="8" indent="-507987">
              <a:spcBef>
                <a:spcPts val="1333"/>
              </a:spcBef>
              <a:spcAft>
                <a:spcPts val="1333"/>
              </a:spcAft>
              <a:buSzPts val="2400"/>
              <a:buChar char="▻"/>
              <a:defRPr/>
            </a:lvl9pPr>
          </a:lstStyle>
          <a:p>
            <a:endParaRPr/>
          </a:p>
        </p:txBody>
      </p:sp>
      <p:sp>
        <p:nvSpPr>
          <p:cNvPr id="80" name="Google Shape;80;p5"/>
          <p:cNvSpPr txBox="1">
            <a:spLocks noGrp="1"/>
          </p:cNvSpPr>
          <p:nvPr>
            <p:ph type="sldNum" idx="12"/>
          </p:nvPr>
        </p:nvSpPr>
        <p:spPr>
          <a:xfrm>
            <a:off x="10157333" y="6182000"/>
            <a:ext cx="1983200" cy="420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defTabSz="914388"/>
            <a:fld id="{00000000-1234-1234-1234-123412341234}" type="slidenum">
              <a:rPr lang="en" smtClean="0">
                <a:solidFill>
                  <a:prstClr val="black"/>
                </a:solidFill>
              </a:rPr>
              <a:pPr algn="r" defTabSz="914388"/>
              <a:t>‹#›</a:t>
            </a:fld>
            <a:endParaRPr lang="en">
              <a:solidFill>
                <a:prstClr val="black"/>
              </a:solidFill>
            </a:endParaRPr>
          </a:p>
        </p:txBody>
      </p:sp>
      <p:pic>
        <p:nvPicPr>
          <p:cNvPr id="3" name="Picture 2">
            <a:extLst>
              <a:ext uri="{FF2B5EF4-FFF2-40B4-BE49-F238E27FC236}">
                <a16:creationId xmlns:a16="http://schemas.microsoft.com/office/drawing/2014/main" id="{066B22F6-E5A1-BCA9-4F0A-2CB2257EE020}"/>
              </a:ext>
            </a:extLst>
          </p:cNvPr>
          <p:cNvPicPr>
            <a:picLocks noChangeAspect="1"/>
          </p:cNvPicPr>
          <p:nvPr userDrawn="1"/>
        </p:nvPicPr>
        <p:blipFill>
          <a:blip r:embed="rId2"/>
          <a:stretch>
            <a:fillRect/>
          </a:stretch>
        </p:blipFill>
        <p:spPr>
          <a:xfrm>
            <a:off x="10469575" y="-67260"/>
            <a:ext cx="1683859" cy="1683859"/>
          </a:xfrm>
          <a:prstGeom prst="rect">
            <a:avLst/>
          </a:prstGeom>
        </p:spPr>
      </p:pic>
    </p:spTree>
    <p:extLst>
      <p:ext uri="{BB962C8B-B14F-4D97-AF65-F5344CB8AC3E}">
        <p14:creationId xmlns:p14="http://schemas.microsoft.com/office/powerpoint/2010/main" val="253342433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userDrawn="1">
  <p:cSld name="1_Title Slide with Large Image v2">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90739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Google Shape;10;p2"/>
          <p:cNvSpPr/>
          <p:nvPr/>
        </p:nvSpPr>
        <p:spPr>
          <a:xfrm>
            <a:off x="10059311" y="877033"/>
            <a:ext cx="1732400" cy="577200"/>
          </a:xfrm>
          <a:prstGeom prst="triangle">
            <a:avLst>
              <a:gd name="adj" fmla="val 32425"/>
            </a:avLst>
          </a:pr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b="0" i="0" dirty="0">
              <a:latin typeface="Source Sans Pro" panose="020B0503030403020204" pitchFamily="34" charset="0"/>
              <a:ea typeface="Source Sans Pro" panose="020B0503030403020204" pitchFamily="34" charset="0"/>
              <a:cs typeface="Arvo"/>
              <a:sym typeface="Arvo"/>
            </a:endParaRPr>
          </a:p>
        </p:txBody>
      </p:sp>
      <p:grpSp>
        <p:nvGrpSpPr>
          <p:cNvPr id="11" name="Google Shape;11;p2"/>
          <p:cNvGrpSpPr/>
          <p:nvPr/>
        </p:nvGrpSpPr>
        <p:grpSpPr>
          <a:xfrm>
            <a:off x="0" y="-9451"/>
            <a:ext cx="11548531" cy="6867451"/>
            <a:chOff x="0" y="-7088"/>
            <a:chExt cx="8661398" cy="5150588"/>
          </a:xfrm>
          <a:solidFill>
            <a:srgbClr val="FF9300"/>
          </a:solidFill>
        </p:grpSpPr>
        <p:sp>
          <p:nvSpPr>
            <p:cNvPr id="12" name="Google Shape;12;p2"/>
            <p:cNvSpPr/>
            <p:nvPr/>
          </p:nvSpPr>
          <p:spPr>
            <a:xfrm>
              <a:off x="0" y="0"/>
              <a:ext cx="3525000" cy="5143500"/>
            </a:xfrm>
            <a:prstGeom prst="rect">
              <a:avLst/>
            </a:pr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Source Sans Pro" panose="020B0503030403020204" pitchFamily="34" charset="0"/>
                <a:ea typeface="Source Sans Pro" panose="020B0503030403020204" pitchFamily="34" charset="0"/>
              </a:endParaRPr>
            </a:p>
          </p:txBody>
        </p:sp>
        <p:sp>
          <p:nvSpPr>
            <p:cNvPr id="13" name="Google Shape;13;p2"/>
            <p:cNvSpPr/>
            <p:nvPr/>
          </p:nvSpPr>
          <p:spPr>
            <a:xfrm rot="10800000" flipH="1">
              <a:off x="3517898" y="-7088"/>
              <a:ext cx="5143500" cy="5143500"/>
            </a:xfrm>
            <a:prstGeom prst="rtTriangle">
              <a:avLst/>
            </a:pr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b="0" i="0" dirty="0">
                <a:latin typeface="Source Sans Pro" panose="020B0503030403020204" pitchFamily="34" charset="0"/>
                <a:ea typeface="Source Sans Pro" panose="020B0503030403020204" pitchFamily="34" charset="0"/>
                <a:cs typeface="Arvo"/>
                <a:sym typeface="Arvo"/>
              </a:endParaRPr>
            </a:p>
          </p:txBody>
        </p:sp>
      </p:grpSp>
      <p:grpSp>
        <p:nvGrpSpPr>
          <p:cNvPr id="14" name="Google Shape;14;p2"/>
          <p:cNvGrpSpPr/>
          <p:nvPr/>
        </p:nvGrpSpPr>
        <p:grpSpPr>
          <a:xfrm rot="10800000" flipH="1">
            <a:off x="2" y="1454351"/>
            <a:ext cx="11796669" cy="3949300"/>
            <a:chOff x="-8178042" y="-4493254"/>
            <a:chExt cx="19483598" cy="6522736"/>
          </a:xfrm>
          <a:solidFill>
            <a:srgbClr val="5051FF"/>
          </a:solidFill>
        </p:grpSpPr>
        <p:sp>
          <p:nvSpPr>
            <p:cNvPr id="15" name="Google Shape;15;p2"/>
            <p:cNvSpPr/>
            <p:nvPr/>
          </p:nvSpPr>
          <p:spPr>
            <a:xfrm>
              <a:off x="-8178042" y="-4493118"/>
              <a:ext cx="12968400" cy="65226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b="0" i="0" dirty="0">
                <a:latin typeface="Source Sans Pro" panose="020B0503030403020204" pitchFamily="34" charset="0"/>
                <a:ea typeface="Source Sans Pro" panose="020B0503030403020204" pitchFamily="34" charset="0"/>
                <a:cs typeface="Arvo"/>
                <a:sym typeface="Arvo"/>
              </a:endParaRPr>
            </a:p>
          </p:txBody>
        </p:sp>
        <p:sp>
          <p:nvSpPr>
            <p:cNvPr id="16" name="Google Shape;16;p2"/>
            <p:cNvSpPr/>
            <p:nvPr/>
          </p:nvSpPr>
          <p:spPr>
            <a:xfrm>
              <a:off x="4782955" y="-4493254"/>
              <a:ext cx="6522600" cy="6522600"/>
            </a:xfrm>
            <a:prstGeom prst="rtTriangl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b="0" i="0" dirty="0">
                <a:latin typeface="Source Sans Pro" panose="020B0503030403020204" pitchFamily="34" charset="0"/>
                <a:ea typeface="Source Sans Pro" panose="020B0503030403020204" pitchFamily="34" charset="0"/>
                <a:cs typeface="Arvo"/>
                <a:sym typeface="Arvo"/>
              </a:endParaRPr>
            </a:p>
          </p:txBody>
        </p:sp>
      </p:grpSp>
      <p:grpSp>
        <p:nvGrpSpPr>
          <p:cNvPr id="17" name="Google Shape;17;p2"/>
          <p:cNvGrpSpPr/>
          <p:nvPr/>
        </p:nvGrpSpPr>
        <p:grpSpPr>
          <a:xfrm>
            <a:off x="4902982" y="5704465"/>
            <a:ext cx="7307772" cy="577328"/>
            <a:chOff x="5582265" y="4646738"/>
            <a:chExt cx="5480829" cy="432996"/>
          </a:xfrm>
          <a:solidFill>
            <a:srgbClr val="5051FF"/>
          </a:solidFill>
        </p:grpSpPr>
        <p:sp>
          <p:nvSpPr>
            <p:cNvPr id="18" name="Google Shape;18;p2"/>
            <p:cNvSpPr/>
            <p:nvPr/>
          </p:nvSpPr>
          <p:spPr>
            <a:xfrm rot="10800000">
              <a:off x="5582265" y="4948334"/>
              <a:ext cx="394200" cy="131400"/>
            </a:xfrm>
            <a:prstGeom prst="triangle">
              <a:avLst>
                <a:gd name="adj" fmla="val 32425"/>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Source Sans Pro" panose="020B0503030403020204" pitchFamily="34" charset="0"/>
                <a:ea typeface="Source Sans Pro" panose="020B0503030403020204" pitchFamily="34" charset="0"/>
              </a:endParaRPr>
            </a:p>
          </p:txBody>
        </p:sp>
        <p:grpSp>
          <p:nvGrpSpPr>
            <p:cNvPr id="19" name="Google Shape;19;p2"/>
            <p:cNvGrpSpPr/>
            <p:nvPr/>
          </p:nvGrpSpPr>
          <p:grpSpPr>
            <a:xfrm flipH="1">
              <a:off x="5585232" y="4646738"/>
              <a:ext cx="5477861" cy="304551"/>
              <a:chOff x="-24158748" y="330075"/>
              <a:chExt cx="30568423" cy="1699506"/>
            </a:xfrm>
            <a:grpFill/>
          </p:grpSpPr>
          <p:sp>
            <p:nvSpPr>
              <p:cNvPr id="20" name="Google Shape;20;p2"/>
              <p:cNvSpPr/>
              <p:nvPr/>
            </p:nvSpPr>
            <p:spPr>
              <a:xfrm>
                <a:off x="-24158748" y="330081"/>
                <a:ext cx="28908000" cy="16995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Source Sans Pro" panose="020B0503030403020204" pitchFamily="34" charset="0"/>
                  <a:ea typeface="Source Sans Pro" panose="020B0503030403020204" pitchFamily="34" charset="0"/>
                </a:endParaRPr>
              </a:p>
            </p:txBody>
          </p:sp>
          <p:sp>
            <p:nvSpPr>
              <p:cNvPr id="21" name="Google Shape;21;p2"/>
              <p:cNvSpPr/>
              <p:nvPr/>
            </p:nvSpPr>
            <p:spPr>
              <a:xfrm>
                <a:off x="4710175" y="330075"/>
                <a:ext cx="1699500" cy="1699500"/>
              </a:xfrm>
              <a:prstGeom prst="rtTriangl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Source Sans Pro" panose="020B0503030403020204" pitchFamily="34" charset="0"/>
                  <a:ea typeface="Source Sans Pro" panose="020B0503030403020204" pitchFamily="34" charset="0"/>
                </a:endParaRPr>
              </a:p>
            </p:txBody>
          </p:sp>
        </p:grpSp>
      </p:grpSp>
      <p:sp>
        <p:nvSpPr>
          <p:cNvPr id="22" name="Google Shape;22;p2"/>
          <p:cNvSpPr txBox="1">
            <a:spLocks noGrp="1"/>
          </p:cNvSpPr>
          <p:nvPr>
            <p:ph type="ctrTitle"/>
          </p:nvPr>
        </p:nvSpPr>
        <p:spPr>
          <a:xfrm>
            <a:off x="288714" y="2766512"/>
            <a:ext cx="6052924" cy="1563687"/>
          </a:xfrm>
          <a:prstGeom prst="rect">
            <a:avLst/>
          </a:prstGeom>
          <a:solidFill>
            <a:srgbClr val="5051FF"/>
          </a:solidFill>
        </p:spPr>
        <p:txBody>
          <a:bodyPr spcFirstLastPara="1" wrap="square" lIns="91425" tIns="91425" rIns="91425" bIns="91425" anchor="ctr" anchorCtr="0">
            <a:noAutofit/>
          </a:bodyPr>
          <a:lstStyle>
            <a:lvl1pPr lvl="0">
              <a:spcBef>
                <a:spcPts val="0"/>
              </a:spcBef>
              <a:spcAft>
                <a:spcPts val="0"/>
              </a:spcAft>
              <a:buSzPts val="4800"/>
              <a:buNone/>
              <a:defRPr sz="6400"/>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endParaRPr dirty="0"/>
          </a:p>
        </p:txBody>
      </p:sp>
      <p:sp>
        <p:nvSpPr>
          <p:cNvPr id="30" name="Triangle 29">
            <a:extLst>
              <a:ext uri="{FF2B5EF4-FFF2-40B4-BE49-F238E27FC236}">
                <a16:creationId xmlns:a16="http://schemas.microsoft.com/office/drawing/2014/main" id="{B20189D7-47D8-C870-31FD-B13BCD4B5795}"/>
              </a:ext>
            </a:extLst>
          </p:cNvPr>
          <p:cNvSpPr/>
          <p:nvPr userDrawn="1"/>
        </p:nvSpPr>
        <p:spPr>
          <a:xfrm rot="609125">
            <a:off x="10302947" y="2208382"/>
            <a:ext cx="1295259" cy="931061"/>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x-none" sz="2400">
              <a:latin typeface="Source Sans Pro" panose="020B0503030403020204" pitchFamily="34" charset="0"/>
            </a:endParaRPr>
          </a:p>
        </p:txBody>
      </p:sp>
      <p:pic>
        <p:nvPicPr>
          <p:cNvPr id="2" name="Picture 1">
            <a:extLst>
              <a:ext uri="{FF2B5EF4-FFF2-40B4-BE49-F238E27FC236}">
                <a16:creationId xmlns:a16="http://schemas.microsoft.com/office/drawing/2014/main" id="{5CCF72A0-91C5-21DA-CDE7-EAE2FF670292}"/>
              </a:ext>
            </a:extLst>
          </p:cNvPr>
          <p:cNvPicPr>
            <a:picLocks noChangeAspect="1"/>
          </p:cNvPicPr>
          <p:nvPr userDrawn="1"/>
        </p:nvPicPr>
        <p:blipFill>
          <a:blip r:embed="rId2"/>
          <a:stretch>
            <a:fillRect/>
          </a:stretch>
        </p:blipFill>
        <p:spPr>
          <a:xfrm>
            <a:off x="9489091" y="3917930"/>
            <a:ext cx="2533760" cy="1490447"/>
          </a:xfrm>
          <a:prstGeom prst="rect">
            <a:avLst/>
          </a:prstGeom>
        </p:spPr>
      </p:pic>
    </p:spTree>
    <p:extLst>
      <p:ext uri="{BB962C8B-B14F-4D97-AF65-F5344CB8AC3E}">
        <p14:creationId xmlns:p14="http://schemas.microsoft.com/office/powerpoint/2010/main" val="31347854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23"/>
        <p:cNvGrpSpPr/>
        <p:nvPr/>
      </p:nvGrpSpPr>
      <p:grpSpPr>
        <a:xfrm>
          <a:off x="0" y="0"/>
          <a:ext cx="0" cy="0"/>
          <a:chOff x="0" y="0"/>
          <a:chExt cx="0" cy="0"/>
        </a:xfrm>
      </p:grpSpPr>
      <p:sp>
        <p:nvSpPr>
          <p:cNvPr id="24" name="Google Shape;24;p3"/>
          <p:cNvSpPr/>
          <p:nvPr/>
        </p:nvSpPr>
        <p:spPr>
          <a:xfrm>
            <a:off x="7596285" y="3514025"/>
            <a:ext cx="1185600" cy="395200"/>
          </a:xfrm>
          <a:prstGeom prst="triangle">
            <a:avLst>
              <a:gd name="adj" fmla="val 32425"/>
            </a:avLst>
          </a:prstGeom>
          <a:solidFill>
            <a:srgbClr val="00206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b="0" i="0" dirty="0">
              <a:latin typeface="Source Sans Pro" panose="020B0503030403020204" pitchFamily="34" charset="0"/>
              <a:ea typeface="Source Sans Pro" panose="020B0503030403020204" pitchFamily="34" charset="0"/>
              <a:cs typeface="Arvo"/>
              <a:sym typeface="Arvo"/>
            </a:endParaRPr>
          </a:p>
        </p:txBody>
      </p:sp>
      <p:grpSp>
        <p:nvGrpSpPr>
          <p:cNvPr id="25" name="Google Shape;25;p3"/>
          <p:cNvGrpSpPr/>
          <p:nvPr/>
        </p:nvGrpSpPr>
        <p:grpSpPr>
          <a:xfrm>
            <a:off x="0" y="-9451"/>
            <a:ext cx="11548531" cy="6867451"/>
            <a:chOff x="0" y="-7088"/>
            <a:chExt cx="8661398" cy="5150588"/>
          </a:xfrm>
          <a:solidFill>
            <a:srgbClr val="002060"/>
          </a:solidFill>
        </p:grpSpPr>
        <p:sp>
          <p:nvSpPr>
            <p:cNvPr id="26" name="Google Shape;26;p3"/>
            <p:cNvSpPr/>
            <p:nvPr/>
          </p:nvSpPr>
          <p:spPr>
            <a:xfrm>
              <a:off x="0" y="0"/>
              <a:ext cx="3525000" cy="51435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Source Sans Pro" panose="020B0503030403020204" pitchFamily="34" charset="0"/>
                <a:ea typeface="Source Sans Pro" panose="020B0503030403020204" pitchFamily="34" charset="0"/>
              </a:endParaRPr>
            </a:p>
          </p:txBody>
        </p:sp>
        <p:sp>
          <p:nvSpPr>
            <p:cNvPr id="27" name="Google Shape;27;p3"/>
            <p:cNvSpPr/>
            <p:nvPr/>
          </p:nvSpPr>
          <p:spPr>
            <a:xfrm rot="10800000" flipH="1">
              <a:off x="3517898" y="-7088"/>
              <a:ext cx="5143500" cy="5143500"/>
            </a:xfrm>
            <a:prstGeom prst="rtTriangl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b="0" i="0" dirty="0">
                <a:latin typeface="Source Sans Pro" panose="020B0503030403020204" pitchFamily="34" charset="0"/>
                <a:ea typeface="Source Sans Pro" panose="020B0503030403020204" pitchFamily="34" charset="0"/>
                <a:cs typeface="Arvo"/>
                <a:sym typeface="Arvo"/>
              </a:endParaRPr>
            </a:p>
          </p:txBody>
        </p:sp>
      </p:grpSp>
      <p:grpSp>
        <p:nvGrpSpPr>
          <p:cNvPr id="28" name="Google Shape;28;p3"/>
          <p:cNvGrpSpPr/>
          <p:nvPr/>
        </p:nvGrpSpPr>
        <p:grpSpPr>
          <a:xfrm rot="10800000" flipH="1">
            <a:off x="-2" y="3899768"/>
            <a:ext cx="8785449" cy="2703024"/>
            <a:chOff x="-9894852" y="-4493254"/>
            <a:chExt cx="21200407" cy="6522740"/>
          </a:xfrm>
          <a:solidFill>
            <a:srgbClr val="5051FF"/>
          </a:solidFill>
        </p:grpSpPr>
        <p:sp>
          <p:nvSpPr>
            <p:cNvPr id="29" name="Google Shape;29;p3"/>
            <p:cNvSpPr/>
            <p:nvPr/>
          </p:nvSpPr>
          <p:spPr>
            <a:xfrm>
              <a:off x="-9894852" y="-4493114"/>
              <a:ext cx="14685300" cy="65226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b="0" i="0" dirty="0">
                <a:latin typeface="Source Sans Pro" panose="020B0503030403020204" pitchFamily="34" charset="0"/>
                <a:ea typeface="Source Sans Pro" panose="020B0503030403020204" pitchFamily="34" charset="0"/>
                <a:cs typeface="Arvo"/>
                <a:sym typeface="Arvo"/>
              </a:endParaRPr>
            </a:p>
          </p:txBody>
        </p:sp>
        <p:sp>
          <p:nvSpPr>
            <p:cNvPr id="30" name="Google Shape;30;p3"/>
            <p:cNvSpPr/>
            <p:nvPr/>
          </p:nvSpPr>
          <p:spPr>
            <a:xfrm>
              <a:off x="4782955" y="-4493254"/>
              <a:ext cx="6522600" cy="6522600"/>
            </a:xfrm>
            <a:prstGeom prst="rtTriangl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b="0" i="0" dirty="0">
                <a:latin typeface="Source Sans Pro" panose="020B0503030403020204" pitchFamily="34" charset="0"/>
                <a:ea typeface="Source Sans Pro" panose="020B0503030403020204" pitchFamily="34" charset="0"/>
                <a:cs typeface="Arvo"/>
                <a:sym typeface="Arvo"/>
              </a:endParaRPr>
            </a:p>
          </p:txBody>
        </p:sp>
      </p:grpSp>
      <p:grpSp>
        <p:nvGrpSpPr>
          <p:cNvPr id="31" name="Google Shape;31;p3"/>
          <p:cNvGrpSpPr/>
          <p:nvPr/>
        </p:nvGrpSpPr>
        <p:grpSpPr>
          <a:xfrm>
            <a:off x="9262456" y="5963632"/>
            <a:ext cx="2937107" cy="894393"/>
            <a:chOff x="5575242" y="4472723"/>
            <a:chExt cx="2202830" cy="670795"/>
          </a:xfrm>
          <a:solidFill>
            <a:srgbClr val="000000"/>
          </a:solidFill>
        </p:grpSpPr>
        <p:sp>
          <p:nvSpPr>
            <p:cNvPr id="32" name="Google Shape;32;p3"/>
            <p:cNvSpPr/>
            <p:nvPr/>
          </p:nvSpPr>
          <p:spPr>
            <a:xfrm rot="10800000">
              <a:off x="5575242" y="4948334"/>
              <a:ext cx="394200" cy="131400"/>
            </a:xfrm>
            <a:prstGeom prst="triangle">
              <a:avLst>
                <a:gd name="adj" fmla="val 32425"/>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Source Sans Pro" panose="020B0503030403020204" pitchFamily="34" charset="0"/>
                <a:ea typeface="Source Sans Pro" panose="020B0503030403020204" pitchFamily="34" charset="0"/>
              </a:endParaRPr>
            </a:p>
          </p:txBody>
        </p:sp>
        <p:grpSp>
          <p:nvGrpSpPr>
            <p:cNvPr id="33" name="Google Shape;33;p3"/>
            <p:cNvGrpSpPr/>
            <p:nvPr/>
          </p:nvGrpSpPr>
          <p:grpSpPr>
            <a:xfrm flipH="1">
              <a:off x="5734850" y="4472723"/>
              <a:ext cx="2040837" cy="670795"/>
              <a:chOff x="1297954" y="330075"/>
              <a:chExt cx="5169293" cy="1699506"/>
            </a:xfrm>
            <a:grpFill/>
          </p:grpSpPr>
          <p:sp>
            <p:nvSpPr>
              <p:cNvPr id="34" name="Google Shape;34;p3"/>
              <p:cNvSpPr/>
              <p:nvPr/>
            </p:nvSpPr>
            <p:spPr>
              <a:xfrm>
                <a:off x="1297954" y="330081"/>
                <a:ext cx="3476700" cy="1699500"/>
              </a:xfrm>
              <a:prstGeom prst="rect">
                <a:avLst/>
              </a:pr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Source Sans Pro" panose="020B0503030403020204" pitchFamily="34" charset="0"/>
                  <a:ea typeface="Source Sans Pro" panose="020B0503030403020204" pitchFamily="34" charset="0"/>
                </a:endParaRPr>
              </a:p>
            </p:txBody>
          </p:sp>
          <p:sp>
            <p:nvSpPr>
              <p:cNvPr id="35" name="Google Shape;35;p3"/>
              <p:cNvSpPr/>
              <p:nvPr/>
            </p:nvSpPr>
            <p:spPr>
              <a:xfrm>
                <a:off x="4767747" y="330075"/>
                <a:ext cx="1699500" cy="1699500"/>
              </a:xfrm>
              <a:prstGeom prst="rtTriangle">
                <a:avLst/>
              </a:pr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Source Sans Pro" panose="020B0503030403020204" pitchFamily="34" charset="0"/>
                  <a:ea typeface="Source Sans Pro" panose="020B0503030403020204" pitchFamily="34" charset="0"/>
                </a:endParaRPr>
              </a:p>
            </p:txBody>
          </p:sp>
        </p:grpSp>
        <p:grpSp>
          <p:nvGrpSpPr>
            <p:cNvPr id="36" name="Google Shape;36;p3"/>
            <p:cNvGrpSpPr/>
            <p:nvPr/>
          </p:nvGrpSpPr>
          <p:grpSpPr>
            <a:xfrm flipH="1">
              <a:off x="5578209" y="4646738"/>
              <a:ext cx="2199863" cy="304563"/>
              <a:chOff x="-5827153" y="330075"/>
              <a:chExt cx="12276019" cy="1699569"/>
            </a:xfrm>
            <a:grpFill/>
          </p:grpSpPr>
          <p:sp>
            <p:nvSpPr>
              <p:cNvPr id="37" name="Google Shape;37;p3"/>
              <p:cNvSpPr/>
              <p:nvPr/>
            </p:nvSpPr>
            <p:spPr>
              <a:xfrm>
                <a:off x="-5827153" y="330144"/>
                <a:ext cx="10612200" cy="1699500"/>
              </a:xfrm>
              <a:prstGeom prst="rect">
                <a:avLst/>
              </a:prstGeom>
              <a:solidFill>
                <a:srgbClr val="505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Source Sans Pro" panose="020B0503030403020204" pitchFamily="34" charset="0"/>
                  <a:ea typeface="Source Sans Pro" panose="020B0503030403020204" pitchFamily="34" charset="0"/>
                </a:endParaRPr>
              </a:p>
            </p:txBody>
          </p:sp>
          <p:sp>
            <p:nvSpPr>
              <p:cNvPr id="38" name="Google Shape;38;p3"/>
              <p:cNvSpPr/>
              <p:nvPr/>
            </p:nvSpPr>
            <p:spPr>
              <a:xfrm>
                <a:off x="4749366" y="330075"/>
                <a:ext cx="1699500" cy="1699500"/>
              </a:xfrm>
              <a:prstGeom prst="rtTriangle">
                <a:avLst/>
              </a:prstGeom>
              <a:solidFill>
                <a:srgbClr val="505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Source Sans Pro" panose="020B0503030403020204" pitchFamily="34" charset="0"/>
                  <a:ea typeface="Source Sans Pro" panose="020B0503030403020204" pitchFamily="34" charset="0"/>
                </a:endParaRPr>
              </a:p>
            </p:txBody>
          </p:sp>
        </p:grpSp>
      </p:grpSp>
      <p:sp>
        <p:nvSpPr>
          <p:cNvPr id="39" name="Google Shape;39;p3"/>
          <p:cNvSpPr txBox="1">
            <a:spLocks noGrp="1"/>
          </p:cNvSpPr>
          <p:nvPr>
            <p:ph type="ctrTitle"/>
          </p:nvPr>
        </p:nvSpPr>
        <p:spPr>
          <a:xfrm>
            <a:off x="618033" y="3828197"/>
            <a:ext cx="5459200" cy="15464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dirty="0"/>
          </a:p>
        </p:txBody>
      </p:sp>
      <p:sp>
        <p:nvSpPr>
          <p:cNvPr id="40" name="Google Shape;40;p3"/>
          <p:cNvSpPr txBox="1">
            <a:spLocks noGrp="1"/>
          </p:cNvSpPr>
          <p:nvPr>
            <p:ph type="subTitle" idx="1"/>
          </p:nvPr>
        </p:nvSpPr>
        <p:spPr>
          <a:xfrm>
            <a:off x="618033" y="5300599"/>
            <a:ext cx="5459200" cy="1046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5"/>
              </a:buClr>
              <a:buSzPts val="2000"/>
              <a:buNone/>
              <a:defRPr sz="2667">
                <a:solidFill>
                  <a:schemeClr val="accent5"/>
                </a:solidFill>
              </a:defRPr>
            </a:lvl1pPr>
            <a:lvl2pPr lvl="1" rtl="0">
              <a:spcBef>
                <a:spcPts val="1333"/>
              </a:spcBef>
              <a:spcAft>
                <a:spcPts val="0"/>
              </a:spcAft>
              <a:buClr>
                <a:schemeClr val="accent5"/>
              </a:buClr>
              <a:buSzPts val="2000"/>
              <a:buNone/>
              <a:defRPr sz="2667">
                <a:solidFill>
                  <a:schemeClr val="accent5"/>
                </a:solidFill>
              </a:defRPr>
            </a:lvl2pPr>
            <a:lvl3pPr lvl="2" rtl="0">
              <a:spcBef>
                <a:spcPts val="1333"/>
              </a:spcBef>
              <a:spcAft>
                <a:spcPts val="0"/>
              </a:spcAft>
              <a:buClr>
                <a:schemeClr val="accent5"/>
              </a:buClr>
              <a:buSzPts val="2000"/>
              <a:buNone/>
              <a:defRPr sz="2667">
                <a:solidFill>
                  <a:schemeClr val="accent5"/>
                </a:solidFill>
              </a:defRPr>
            </a:lvl3pPr>
            <a:lvl4pPr lvl="3" rtl="0">
              <a:spcBef>
                <a:spcPts val="1333"/>
              </a:spcBef>
              <a:spcAft>
                <a:spcPts val="0"/>
              </a:spcAft>
              <a:buClr>
                <a:schemeClr val="accent5"/>
              </a:buClr>
              <a:buSzPts val="2000"/>
              <a:buNone/>
              <a:defRPr sz="2667">
                <a:solidFill>
                  <a:schemeClr val="accent5"/>
                </a:solidFill>
              </a:defRPr>
            </a:lvl4pPr>
            <a:lvl5pPr lvl="4" rtl="0">
              <a:spcBef>
                <a:spcPts val="1333"/>
              </a:spcBef>
              <a:spcAft>
                <a:spcPts val="0"/>
              </a:spcAft>
              <a:buClr>
                <a:schemeClr val="accent5"/>
              </a:buClr>
              <a:buSzPts val="2000"/>
              <a:buNone/>
              <a:defRPr sz="2667">
                <a:solidFill>
                  <a:schemeClr val="accent5"/>
                </a:solidFill>
              </a:defRPr>
            </a:lvl5pPr>
            <a:lvl6pPr lvl="5" rtl="0">
              <a:spcBef>
                <a:spcPts val="1333"/>
              </a:spcBef>
              <a:spcAft>
                <a:spcPts val="0"/>
              </a:spcAft>
              <a:buClr>
                <a:schemeClr val="accent5"/>
              </a:buClr>
              <a:buSzPts val="2000"/>
              <a:buNone/>
              <a:defRPr sz="2667">
                <a:solidFill>
                  <a:schemeClr val="accent5"/>
                </a:solidFill>
              </a:defRPr>
            </a:lvl6pPr>
            <a:lvl7pPr lvl="6" rtl="0">
              <a:spcBef>
                <a:spcPts val="1333"/>
              </a:spcBef>
              <a:spcAft>
                <a:spcPts val="0"/>
              </a:spcAft>
              <a:buClr>
                <a:schemeClr val="accent5"/>
              </a:buClr>
              <a:buSzPts val="2000"/>
              <a:buNone/>
              <a:defRPr sz="2667">
                <a:solidFill>
                  <a:schemeClr val="accent5"/>
                </a:solidFill>
              </a:defRPr>
            </a:lvl7pPr>
            <a:lvl8pPr lvl="7" rtl="0">
              <a:spcBef>
                <a:spcPts val="1333"/>
              </a:spcBef>
              <a:spcAft>
                <a:spcPts val="0"/>
              </a:spcAft>
              <a:buClr>
                <a:schemeClr val="accent5"/>
              </a:buClr>
              <a:buSzPts val="2000"/>
              <a:buNone/>
              <a:defRPr sz="2667">
                <a:solidFill>
                  <a:schemeClr val="accent5"/>
                </a:solidFill>
              </a:defRPr>
            </a:lvl8pPr>
            <a:lvl9pPr lvl="8" rtl="0">
              <a:spcBef>
                <a:spcPts val="1333"/>
              </a:spcBef>
              <a:spcAft>
                <a:spcPts val="1333"/>
              </a:spcAft>
              <a:buClr>
                <a:schemeClr val="accent5"/>
              </a:buClr>
              <a:buSzPts val="2000"/>
              <a:buNone/>
              <a:defRPr sz="2667">
                <a:solidFill>
                  <a:schemeClr val="accent5"/>
                </a:solidFill>
              </a:defRPr>
            </a:lvl9pPr>
          </a:lstStyle>
          <a:p>
            <a:endParaRPr/>
          </a:p>
        </p:txBody>
      </p:sp>
      <p:sp>
        <p:nvSpPr>
          <p:cNvPr id="41" name="Google Shape;41;p3"/>
          <p:cNvSpPr txBox="1">
            <a:spLocks noGrp="1"/>
          </p:cNvSpPr>
          <p:nvPr>
            <p:ph type="sldNum" idx="12"/>
          </p:nvPr>
        </p:nvSpPr>
        <p:spPr>
          <a:xfrm>
            <a:off x="10157333" y="6182000"/>
            <a:ext cx="1983200" cy="420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8062650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61"/>
        <p:cNvGrpSpPr/>
        <p:nvPr/>
      </p:nvGrpSpPr>
      <p:grpSpPr>
        <a:xfrm>
          <a:off x="0" y="0"/>
          <a:ext cx="0" cy="0"/>
          <a:chOff x="0" y="0"/>
          <a:chExt cx="0" cy="0"/>
        </a:xfrm>
      </p:grpSpPr>
      <p:grpSp>
        <p:nvGrpSpPr>
          <p:cNvPr id="62" name="Google Shape;62;p5"/>
          <p:cNvGrpSpPr/>
          <p:nvPr/>
        </p:nvGrpSpPr>
        <p:grpSpPr>
          <a:xfrm>
            <a:off x="9262456" y="5963632"/>
            <a:ext cx="2937107" cy="894393"/>
            <a:chOff x="5575242" y="4472723"/>
            <a:chExt cx="2202830" cy="670795"/>
          </a:xfrm>
        </p:grpSpPr>
        <p:sp>
          <p:nvSpPr>
            <p:cNvPr id="63" name="Google Shape;63;p5"/>
            <p:cNvSpPr/>
            <p:nvPr/>
          </p:nvSpPr>
          <p:spPr>
            <a:xfrm rot="10800000">
              <a:off x="5575242" y="4948334"/>
              <a:ext cx="394200" cy="131400"/>
            </a:xfrm>
            <a:prstGeom prst="triangle">
              <a:avLst>
                <a:gd name="adj" fmla="val 32425"/>
              </a:avLst>
            </a:pr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Source Sans Pro" panose="020B0503030403020204" pitchFamily="34" charset="0"/>
                <a:ea typeface="Source Sans Pro" panose="020B0503030403020204" pitchFamily="34" charset="0"/>
              </a:endParaRPr>
            </a:p>
          </p:txBody>
        </p:sp>
        <p:grpSp>
          <p:nvGrpSpPr>
            <p:cNvPr id="64" name="Google Shape;64;p5"/>
            <p:cNvGrpSpPr/>
            <p:nvPr/>
          </p:nvGrpSpPr>
          <p:grpSpPr>
            <a:xfrm flipH="1">
              <a:off x="5734850" y="4472723"/>
              <a:ext cx="2040837" cy="670795"/>
              <a:chOff x="1297954" y="330075"/>
              <a:chExt cx="5169293" cy="1699506"/>
            </a:xfrm>
          </p:grpSpPr>
          <p:sp>
            <p:nvSpPr>
              <p:cNvPr id="65" name="Google Shape;65;p5"/>
              <p:cNvSpPr/>
              <p:nvPr/>
            </p:nvSpPr>
            <p:spPr>
              <a:xfrm>
                <a:off x="1297954" y="330081"/>
                <a:ext cx="3476700" cy="1699500"/>
              </a:xfrm>
              <a:prstGeom prst="rect">
                <a:avLst/>
              </a:pr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Source Sans Pro" panose="020B0503030403020204" pitchFamily="34" charset="0"/>
                  <a:ea typeface="Source Sans Pro" panose="020B0503030403020204" pitchFamily="34" charset="0"/>
                </a:endParaRPr>
              </a:p>
            </p:txBody>
          </p:sp>
          <p:sp>
            <p:nvSpPr>
              <p:cNvPr id="66" name="Google Shape;66;p5"/>
              <p:cNvSpPr/>
              <p:nvPr/>
            </p:nvSpPr>
            <p:spPr>
              <a:xfrm>
                <a:off x="4767747" y="330075"/>
                <a:ext cx="1699500" cy="1699500"/>
              </a:xfrm>
              <a:prstGeom prst="rtTriangle">
                <a:avLst/>
              </a:pr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Source Sans Pro" panose="020B0503030403020204" pitchFamily="34" charset="0"/>
                  <a:ea typeface="Source Sans Pro" panose="020B0503030403020204" pitchFamily="34" charset="0"/>
                </a:endParaRPr>
              </a:p>
            </p:txBody>
          </p:sp>
        </p:grpSp>
        <p:grpSp>
          <p:nvGrpSpPr>
            <p:cNvPr id="67" name="Google Shape;67;p5"/>
            <p:cNvGrpSpPr/>
            <p:nvPr/>
          </p:nvGrpSpPr>
          <p:grpSpPr>
            <a:xfrm flipH="1">
              <a:off x="5578209" y="4646738"/>
              <a:ext cx="2199863" cy="304563"/>
              <a:chOff x="-5827153" y="330075"/>
              <a:chExt cx="12276019" cy="1699569"/>
            </a:xfrm>
          </p:grpSpPr>
          <p:sp>
            <p:nvSpPr>
              <p:cNvPr id="68" name="Google Shape;68;p5"/>
              <p:cNvSpPr/>
              <p:nvPr/>
            </p:nvSpPr>
            <p:spPr>
              <a:xfrm>
                <a:off x="-5827153" y="330144"/>
                <a:ext cx="10612200" cy="1699500"/>
              </a:xfrm>
              <a:prstGeom prst="rect">
                <a:avLst/>
              </a:prstGeom>
              <a:solidFill>
                <a:srgbClr val="505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Source Sans Pro" panose="020B0503030403020204" pitchFamily="34" charset="0"/>
                  <a:ea typeface="Source Sans Pro" panose="020B0503030403020204" pitchFamily="34" charset="0"/>
                </a:endParaRPr>
              </a:p>
            </p:txBody>
          </p:sp>
          <p:sp>
            <p:nvSpPr>
              <p:cNvPr id="69" name="Google Shape;69;p5"/>
              <p:cNvSpPr/>
              <p:nvPr/>
            </p:nvSpPr>
            <p:spPr>
              <a:xfrm>
                <a:off x="4749366" y="330075"/>
                <a:ext cx="1699500" cy="1699500"/>
              </a:xfrm>
              <a:prstGeom prst="rtTriangle">
                <a:avLst/>
              </a:prstGeom>
              <a:solidFill>
                <a:srgbClr val="505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Source Sans Pro" panose="020B0503030403020204" pitchFamily="34" charset="0"/>
                  <a:ea typeface="Source Sans Pro" panose="020B0503030403020204" pitchFamily="34" charset="0"/>
                </a:endParaRPr>
              </a:p>
            </p:txBody>
          </p:sp>
        </p:grpSp>
      </p:grpSp>
      <p:grpSp>
        <p:nvGrpSpPr>
          <p:cNvPr id="70" name="Google Shape;70;p5"/>
          <p:cNvGrpSpPr/>
          <p:nvPr/>
        </p:nvGrpSpPr>
        <p:grpSpPr>
          <a:xfrm>
            <a:off x="-6" y="54"/>
            <a:ext cx="9429907" cy="1769753"/>
            <a:chOff x="-4" y="40"/>
            <a:chExt cx="7072430" cy="1327315"/>
          </a:xfrm>
          <a:solidFill>
            <a:srgbClr val="002060"/>
          </a:solidFill>
        </p:grpSpPr>
        <p:sp>
          <p:nvSpPr>
            <p:cNvPr id="71" name="Google Shape;71;p5"/>
            <p:cNvSpPr/>
            <p:nvPr/>
          </p:nvSpPr>
          <p:spPr>
            <a:xfrm>
              <a:off x="6292649" y="126425"/>
              <a:ext cx="779700" cy="259800"/>
            </a:xfrm>
            <a:prstGeom prst="triangle">
              <a:avLst>
                <a:gd name="adj" fmla="val 32425"/>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b="0" i="0" dirty="0">
                <a:latin typeface="Source Sans Pro" panose="020B0503030403020204" pitchFamily="34" charset="0"/>
                <a:ea typeface="Source Sans Pro" panose="020B0503030403020204" pitchFamily="34" charset="0"/>
                <a:cs typeface="Arvo"/>
                <a:sym typeface="Arvo"/>
              </a:endParaRPr>
            </a:p>
          </p:txBody>
        </p:sp>
        <p:grpSp>
          <p:nvGrpSpPr>
            <p:cNvPr id="72" name="Google Shape;72;p5"/>
            <p:cNvGrpSpPr/>
            <p:nvPr/>
          </p:nvGrpSpPr>
          <p:grpSpPr>
            <a:xfrm rot="10800000" flipH="1">
              <a:off x="3" y="40"/>
              <a:ext cx="6756168" cy="1327315"/>
              <a:chOff x="-2168138" y="330075"/>
              <a:chExt cx="8650663" cy="1699506"/>
            </a:xfrm>
            <a:grpFill/>
          </p:grpSpPr>
          <p:sp>
            <p:nvSpPr>
              <p:cNvPr id="73" name="Google Shape;73;p5"/>
              <p:cNvSpPr/>
              <p:nvPr/>
            </p:nvSpPr>
            <p:spPr>
              <a:xfrm>
                <a:off x="-2168138" y="330081"/>
                <a:ext cx="6958200" cy="16995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b="0" i="0" dirty="0">
                  <a:latin typeface="Source Sans Pro" panose="020B0503030403020204" pitchFamily="34" charset="0"/>
                  <a:ea typeface="Source Sans Pro" panose="020B0503030403020204" pitchFamily="34" charset="0"/>
                  <a:cs typeface="Arvo"/>
                  <a:sym typeface="Arvo"/>
                </a:endParaRPr>
              </a:p>
            </p:txBody>
          </p:sp>
          <p:sp>
            <p:nvSpPr>
              <p:cNvPr id="74" name="Google Shape;74;p5"/>
              <p:cNvSpPr/>
              <p:nvPr/>
            </p:nvSpPr>
            <p:spPr>
              <a:xfrm>
                <a:off x="4783025" y="330075"/>
                <a:ext cx="1699500" cy="1699500"/>
              </a:xfrm>
              <a:prstGeom prst="rtTriangl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b="0" i="0" dirty="0">
                  <a:latin typeface="Source Sans Pro" panose="020B0503030403020204" pitchFamily="34" charset="0"/>
                  <a:ea typeface="Source Sans Pro" panose="020B0503030403020204" pitchFamily="34" charset="0"/>
                  <a:cs typeface="Arvo"/>
                  <a:sym typeface="Arvo"/>
                </a:endParaRPr>
              </a:p>
            </p:txBody>
          </p:sp>
        </p:grpSp>
        <p:grpSp>
          <p:nvGrpSpPr>
            <p:cNvPr id="75" name="Google Shape;75;p5"/>
            <p:cNvGrpSpPr/>
            <p:nvPr/>
          </p:nvGrpSpPr>
          <p:grpSpPr>
            <a:xfrm rot="10800000" flipH="1">
              <a:off x="-4" y="381007"/>
              <a:ext cx="7072430" cy="771744"/>
              <a:chOff x="-9092084" y="330075"/>
              <a:chExt cx="15574609" cy="1699501"/>
            </a:xfrm>
            <a:grpFill/>
          </p:grpSpPr>
          <p:sp>
            <p:nvSpPr>
              <p:cNvPr id="76" name="Google Shape;76;p5"/>
              <p:cNvSpPr/>
              <p:nvPr/>
            </p:nvSpPr>
            <p:spPr>
              <a:xfrm>
                <a:off x="-9092084" y="330076"/>
                <a:ext cx="13882200" cy="1699500"/>
              </a:xfrm>
              <a:prstGeom prst="rect">
                <a:avLst/>
              </a:prstGeom>
              <a:solidFill>
                <a:srgbClr val="505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b="0" i="0" dirty="0">
                  <a:latin typeface="Source Sans Pro" panose="020B0503030403020204" pitchFamily="34" charset="0"/>
                  <a:ea typeface="Source Sans Pro" panose="020B0503030403020204" pitchFamily="34" charset="0"/>
                  <a:cs typeface="Arvo"/>
                  <a:sym typeface="Arvo"/>
                </a:endParaRPr>
              </a:p>
            </p:txBody>
          </p:sp>
          <p:sp>
            <p:nvSpPr>
              <p:cNvPr id="77" name="Google Shape;77;p5"/>
              <p:cNvSpPr/>
              <p:nvPr/>
            </p:nvSpPr>
            <p:spPr>
              <a:xfrm>
                <a:off x="4783025" y="330075"/>
                <a:ext cx="1699500" cy="1699500"/>
              </a:xfrm>
              <a:prstGeom prst="rtTriangle">
                <a:avLst/>
              </a:prstGeom>
              <a:solidFill>
                <a:srgbClr val="505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b="0" i="0" dirty="0">
                  <a:latin typeface="Source Sans Pro" panose="020B0503030403020204" pitchFamily="34" charset="0"/>
                  <a:ea typeface="Source Sans Pro" panose="020B0503030403020204" pitchFamily="34" charset="0"/>
                  <a:cs typeface="Arvo"/>
                  <a:sym typeface="Arvo"/>
                </a:endParaRPr>
              </a:p>
            </p:txBody>
          </p:sp>
        </p:grpSp>
      </p:grpSp>
      <p:sp>
        <p:nvSpPr>
          <p:cNvPr id="78" name="Google Shape;78;p5"/>
          <p:cNvSpPr txBox="1">
            <a:spLocks noGrp="1"/>
          </p:cNvSpPr>
          <p:nvPr>
            <p:ph type="title"/>
          </p:nvPr>
        </p:nvSpPr>
        <p:spPr>
          <a:xfrm>
            <a:off x="1085700" y="523433"/>
            <a:ext cx="7323200" cy="1021600"/>
          </a:xfrm>
          <a:prstGeom prst="rect">
            <a:avLst/>
          </a:prstGeom>
          <a:solidFill>
            <a:srgbClr val="5051FF"/>
          </a:solidFill>
        </p:spPr>
        <p:txBody>
          <a:bodyPr spcFirstLastPara="1" wrap="square" lIns="91425" tIns="91425" rIns="91425" bIns="91425" anchor="ctr" anchorCtr="0">
            <a:noAutofit/>
          </a:bodyPr>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endParaRPr dirty="0"/>
          </a:p>
        </p:txBody>
      </p:sp>
      <p:sp>
        <p:nvSpPr>
          <p:cNvPr id="79" name="Google Shape;79;p5"/>
          <p:cNvSpPr txBox="1">
            <a:spLocks noGrp="1"/>
          </p:cNvSpPr>
          <p:nvPr>
            <p:ph type="body" idx="1"/>
          </p:nvPr>
        </p:nvSpPr>
        <p:spPr>
          <a:xfrm>
            <a:off x="1085700" y="1769800"/>
            <a:ext cx="8176800" cy="4194000"/>
          </a:xfrm>
          <a:prstGeom prst="rect">
            <a:avLst/>
          </a:prstGeom>
        </p:spPr>
        <p:txBody>
          <a:bodyPr spcFirstLastPara="1" wrap="square" lIns="91425" tIns="91425" rIns="91425" bIns="91425" anchor="ctr" anchorCtr="0">
            <a:noAutofit/>
          </a:bodyPr>
          <a:lstStyle>
            <a:lvl1pPr marL="609585" lvl="0" indent="-507987">
              <a:spcBef>
                <a:spcPts val="800"/>
              </a:spcBef>
              <a:spcAft>
                <a:spcPts val="0"/>
              </a:spcAft>
              <a:buSzPts val="2400"/>
              <a:buChar char="▰"/>
              <a:defRPr/>
            </a:lvl1pPr>
            <a:lvl2pPr marL="1219170" lvl="1" indent="-507987">
              <a:spcBef>
                <a:spcPts val="1333"/>
              </a:spcBef>
              <a:spcAft>
                <a:spcPts val="0"/>
              </a:spcAft>
              <a:buSzPts val="2400"/>
              <a:buChar char="▻"/>
              <a:defRPr/>
            </a:lvl2pPr>
            <a:lvl3pPr marL="1828754" lvl="2" indent="-507987">
              <a:spcBef>
                <a:spcPts val="1333"/>
              </a:spcBef>
              <a:spcAft>
                <a:spcPts val="0"/>
              </a:spcAft>
              <a:buSzPts val="2400"/>
              <a:buChar char="▻"/>
              <a:defRPr/>
            </a:lvl3pPr>
            <a:lvl4pPr marL="2438339" lvl="3" indent="-507987">
              <a:spcBef>
                <a:spcPts val="1333"/>
              </a:spcBef>
              <a:spcAft>
                <a:spcPts val="0"/>
              </a:spcAft>
              <a:buSzPts val="2400"/>
              <a:buChar char="▻"/>
              <a:defRPr/>
            </a:lvl4pPr>
            <a:lvl5pPr marL="3047924" lvl="4" indent="-507987">
              <a:spcBef>
                <a:spcPts val="1333"/>
              </a:spcBef>
              <a:spcAft>
                <a:spcPts val="0"/>
              </a:spcAft>
              <a:buSzPts val="2400"/>
              <a:buChar char="▻"/>
              <a:defRPr/>
            </a:lvl5pPr>
            <a:lvl6pPr marL="3657509" lvl="5" indent="-507987">
              <a:spcBef>
                <a:spcPts val="1333"/>
              </a:spcBef>
              <a:spcAft>
                <a:spcPts val="0"/>
              </a:spcAft>
              <a:buSzPts val="2400"/>
              <a:buChar char="▻"/>
              <a:defRPr/>
            </a:lvl6pPr>
            <a:lvl7pPr marL="4267093" lvl="6" indent="-507987">
              <a:spcBef>
                <a:spcPts val="1333"/>
              </a:spcBef>
              <a:spcAft>
                <a:spcPts val="0"/>
              </a:spcAft>
              <a:buSzPts val="2400"/>
              <a:buChar char="▻"/>
              <a:defRPr/>
            </a:lvl7pPr>
            <a:lvl8pPr marL="4876678" lvl="7" indent="-507987">
              <a:spcBef>
                <a:spcPts val="1333"/>
              </a:spcBef>
              <a:spcAft>
                <a:spcPts val="0"/>
              </a:spcAft>
              <a:buSzPts val="2400"/>
              <a:buChar char="▻"/>
              <a:defRPr/>
            </a:lvl8pPr>
            <a:lvl9pPr marL="5486263" lvl="8" indent="-507987">
              <a:spcBef>
                <a:spcPts val="1333"/>
              </a:spcBef>
              <a:spcAft>
                <a:spcPts val="1333"/>
              </a:spcAft>
              <a:buSzPts val="2400"/>
              <a:buChar char="▻"/>
              <a:defRPr/>
            </a:lvl9pPr>
          </a:lstStyle>
          <a:p>
            <a:endParaRPr dirty="0"/>
          </a:p>
        </p:txBody>
      </p:sp>
      <p:sp>
        <p:nvSpPr>
          <p:cNvPr id="80" name="Google Shape;80;p5"/>
          <p:cNvSpPr txBox="1">
            <a:spLocks noGrp="1"/>
          </p:cNvSpPr>
          <p:nvPr>
            <p:ph type="sldNum" idx="12"/>
          </p:nvPr>
        </p:nvSpPr>
        <p:spPr>
          <a:xfrm>
            <a:off x="10157333" y="6182000"/>
            <a:ext cx="1983200" cy="420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03820854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81"/>
        <p:cNvGrpSpPr/>
        <p:nvPr/>
      </p:nvGrpSpPr>
      <p:grpSpPr>
        <a:xfrm>
          <a:off x="0" y="0"/>
          <a:ext cx="0" cy="0"/>
          <a:chOff x="0" y="0"/>
          <a:chExt cx="0" cy="0"/>
        </a:xfrm>
      </p:grpSpPr>
      <p:grpSp>
        <p:nvGrpSpPr>
          <p:cNvPr id="82" name="Google Shape;82;p6"/>
          <p:cNvGrpSpPr/>
          <p:nvPr/>
        </p:nvGrpSpPr>
        <p:grpSpPr>
          <a:xfrm>
            <a:off x="-6" y="54"/>
            <a:ext cx="9429907" cy="1769753"/>
            <a:chOff x="-4" y="40"/>
            <a:chExt cx="7072430" cy="1327315"/>
          </a:xfrm>
          <a:solidFill>
            <a:srgbClr val="FF9300"/>
          </a:solidFill>
        </p:grpSpPr>
        <p:sp>
          <p:nvSpPr>
            <p:cNvPr id="83" name="Google Shape;83;p6"/>
            <p:cNvSpPr/>
            <p:nvPr/>
          </p:nvSpPr>
          <p:spPr>
            <a:xfrm>
              <a:off x="6292649" y="126425"/>
              <a:ext cx="779700" cy="259800"/>
            </a:xfrm>
            <a:prstGeom prst="triangle">
              <a:avLst>
                <a:gd name="adj" fmla="val 32425"/>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b="0" i="0" dirty="0">
                <a:latin typeface="Source Sans Pro" panose="020B0503030403020204" pitchFamily="34" charset="0"/>
                <a:ea typeface="Source Sans Pro" panose="020B0503030403020204" pitchFamily="34" charset="0"/>
                <a:cs typeface="Arvo"/>
                <a:sym typeface="Arvo"/>
              </a:endParaRPr>
            </a:p>
          </p:txBody>
        </p:sp>
        <p:grpSp>
          <p:nvGrpSpPr>
            <p:cNvPr id="84" name="Google Shape;84;p6"/>
            <p:cNvGrpSpPr/>
            <p:nvPr/>
          </p:nvGrpSpPr>
          <p:grpSpPr>
            <a:xfrm rot="10800000" flipH="1">
              <a:off x="3" y="40"/>
              <a:ext cx="6756168" cy="1327315"/>
              <a:chOff x="-2168138" y="330075"/>
              <a:chExt cx="8650663" cy="1699506"/>
            </a:xfrm>
            <a:grpFill/>
          </p:grpSpPr>
          <p:sp>
            <p:nvSpPr>
              <p:cNvPr id="85" name="Google Shape;85;p6"/>
              <p:cNvSpPr/>
              <p:nvPr/>
            </p:nvSpPr>
            <p:spPr>
              <a:xfrm>
                <a:off x="-2168138" y="330081"/>
                <a:ext cx="6958200" cy="1699500"/>
              </a:xfrm>
              <a:prstGeom prst="rect">
                <a:avLst/>
              </a:pr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b="0" i="0" dirty="0">
                  <a:latin typeface="Source Sans Pro" panose="020B0503030403020204" pitchFamily="34" charset="0"/>
                  <a:ea typeface="Source Sans Pro" panose="020B0503030403020204" pitchFamily="34" charset="0"/>
                  <a:cs typeface="Arvo"/>
                  <a:sym typeface="Arvo"/>
                </a:endParaRPr>
              </a:p>
            </p:txBody>
          </p:sp>
          <p:sp>
            <p:nvSpPr>
              <p:cNvPr id="86" name="Google Shape;86;p6"/>
              <p:cNvSpPr/>
              <p:nvPr/>
            </p:nvSpPr>
            <p:spPr>
              <a:xfrm>
                <a:off x="4783025" y="330075"/>
                <a:ext cx="1699500" cy="1699500"/>
              </a:xfrm>
              <a:prstGeom prst="rtTriangle">
                <a:avLst/>
              </a:pr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b="0" i="0" dirty="0">
                  <a:latin typeface="Source Sans Pro" panose="020B0503030403020204" pitchFamily="34" charset="0"/>
                  <a:ea typeface="Source Sans Pro" panose="020B0503030403020204" pitchFamily="34" charset="0"/>
                  <a:cs typeface="Arvo"/>
                  <a:sym typeface="Arvo"/>
                </a:endParaRPr>
              </a:p>
            </p:txBody>
          </p:sp>
        </p:grpSp>
        <p:grpSp>
          <p:nvGrpSpPr>
            <p:cNvPr id="87" name="Google Shape;87;p6"/>
            <p:cNvGrpSpPr/>
            <p:nvPr/>
          </p:nvGrpSpPr>
          <p:grpSpPr>
            <a:xfrm rot="10800000" flipH="1">
              <a:off x="-4" y="381007"/>
              <a:ext cx="7072430" cy="771744"/>
              <a:chOff x="-9092084" y="330075"/>
              <a:chExt cx="15574609" cy="1699501"/>
            </a:xfrm>
            <a:grpFill/>
          </p:grpSpPr>
          <p:sp>
            <p:nvSpPr>
              <p:cNvPr id="88" name="Google Shape;88;p6"/>
              <p:cNvSpPr/>
              <p:nvPr/>
            </p:nvSpPr>
            <p:spPr>
              <a:xfrm>
                <a:off x="-9092084" y="330076"/>
                <a:ext cx="13882200" cy="1699500"/>
              </a:xfrm>
              <a:prstGeom prst="rect">
                <a:avLst/>
              </a:prstGeom>
              <a:solidFill>
                <a:srgbClr val="505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b="0" i="0" dirty="0">
                  <a:latin typeface="Source Sans Pro" panose="020B0503030403020204" pitchFamily="34" charset="0"/>
                  <a:ea typeface="Source Sans Pro" panose="020B0503030403020204" pitchFamily="34" charset="0"/>
                  <a:cs typeface="Arvo"/>
                  <a:sym typeface="Arvo"/>
                </a:endParaRPr>
              </a:p>
            </p:txBody>
          </p:sp>
          <p:sp>
            <p:nvSpPr>
              <p:cNvPr id="89" name="Google Shape;89;p6"/>
              <p:cNvSpPr/>
              <p:nvPr/>
            </p:nvSpPr>
            <p:spPr>
              <a:xfrm>
                <a:off x="4783025" y="330075"/>
                <a:ext cx="1699500" cy="1699500"/>
              </a:xfrm>
              <a:prstGeom prst="rtTriangle">
                <a:avLst/>
              </a:prstGeom>
              <a:solidFill>
                <a:srgbClr val="505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b="0" i="0" dirty="0">
                  <a:latin typeface="Source Sans Pro" panose="020B0503030403020204" pitchFamily="34" charset="0"/>
                  <a:ea typeface="Source Sans Pro" panose="020B0503030403020204" pitchFamily="34" charset="0"/>
                  <a:cs typeface="Arvo"/>
                  <a:sym typeface="Arvo"/>
                </a:endParaRPr>
              </a:p>
            </p:txBody>
          </p:sp>
        </p:grpSp>
      </p:grpSp>
      <p:grpSp>
        <p:nvGrpSpPr>
          <p:cNvPr id="90" name="Google Shape;90;p6"/>
          <p:cNvGrpSpPr/>
          <p:nvPr/>
        </p:nvGrpSpPr>
        <p:grpSpPr>
          <a:xfrm>
            <a:off x="9262456" y="5963632"/>
            <a:ext cx="2937107" cy="894393"/>
            <a:chOff x="5575242" y="4472723"/>
            <a:chExt cx="2202830" cy="670795"/>
          </a:xfrm>
        </p:grpSpPr>
        <p:sp>
          <p:nvSpPr>
            <p:cNvPr id="91" name="Google Shape;91;p6"/>
            <p:cNvSpPr/>
            <p:nvPr/>
          </p:nvSpPr>
          <p:spPr>
            <a:xfrm rot="10800000">
              <a:off x="5575242" y="4948334"/>
              <a:ext cx="394200" cy="131400"/>
            </a:xfrm>
            <a:prstGeom prst="triangle">
              <a:avLst>
                <a:gd name="adj" fmla="val 32425"/>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Source Sans Pro" panose="020B0503030403020204" pitchFamily="34" charset="0"/>
                <a:ea typeface="Source Sans Pro" panose="020B0503030403020204" pitchFamily="34" charset="0"/>
              </a:endParaRPr>
            </a:p>
          </p:txBody>
        </p:sp>
        <p:grpSp>
          <p:nvGrpSpPr>
            <p:cNvPr id="92" name="Google Shape;92;p6"/>
            <p:cNvGrpSpPr/>
            <p:nvPr/>
          </p:nvGrpSpPr>
          <p:grpSpPr>
            <a:xfrm flipH="1">
              <a:off x="5734850" y="4472723"/>
              <a:ext cx="2040837" cy="670795"/>
              <a:chOff x="1297954" y="330075"/>
              <a:chExt cx="5169293" cy="1699506"/>
            </a:xfrm>
          </p:grpSpPr>
          <p:sp>
            <p:nvSpPr>
              <p:cNvPr id="93" name="Google Shape;93;p6"/>
              <p:cNvSpPr/>
              <p:nvPr/>
            </p:nvSpPr>
            <p:spPr>
              <a:xfrm>
                <a:off x="1297954" y="330081"/>
                <a:ext cx="3476700" cy="1699500"/>
              </a:xfrm>
              <a:prstGeom prst="rect">
                <a:avLst/>
              </a:pr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Source Sans Pro" panose="020B0503030403020204" pitchFamily="34" charset="0"/>
                  <a:ea typeface="Source Sans Pro" panose="020B0503030403020204" pitchFamily="34" charset="0"/>
                </a:endParaRPr>
              </a:p>
            </p:txBody>
          </p:sp>
          <p:sp>
            <p:nvSpPr>
              <p:cNvPr id="94" name="Google Shape;94;p6"/>
              <p:cNvSpPr/>
              <p:nvPr/>
            </p:nvSpPr>
            <p:spPr>
              <a:xfrm>
                <a:off x="4767747" y="330075"/>
                <a:ext cx="1699500" cy="1699500"/>
              </a:xfrm>
              <a:prstGeom prst="rtTriangle">
                <a:avLst/>
              </a:pr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Source Sans Pro" panose="020B0503030403020204" pitchFamily="34" charset="0"/>
                  <a:ea typeface="Source Sans Pro" panose="020B0503030403020204" pitchFamily="34" charset="0"/>
                </a:endParaRPr>
              </a:p>
            </p:txBody>
          </p:sp>
        </p:grpSp>
        <p:grpSp>
          <p:nvGrpSpPr>
            <p:cNvPr id="95" name="Google Shape;95;p6"/>
            <p:cNvGrpSpPr/>
            <p:nvPr/>
          </p:nvGrpSpPr>
          <p:grpSpPr>
            <a:xfrm flipH="1">
              <a:off x="5578209" y="4646738"/>
              <a:ext cx="2199863" cy="304563"/>
              <a:chOff x="-5827153" y="330075"/>
              <a:chExt cx="12276019" cy="1699569"/>
            </a:xfrm>
          </p:grpSpPr>
          <p:sp>
            <p:nvSpPr>
              <p:cNvPr id="96" name="Google Shape;96;p6"/>
              <p:cNvSpPr/>
              <p:nvPr/>
            </p:nvSpPr>
            <p:spPr>
              <a:xfrm>
                <a:off x="-5827153" y="330144"/>
                <a:ext cx="10612200" cy="1699500"/>
              </a:xfrm>
              <a:prstGeom prst="rect">
                <a:avLst/>
              </a:prstGeom>
              <a:solidFill>
                <a:srgbClr val="505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Source Sans Pro" panose="020B0503030403020204" pitchFamily="34" charset="0"/>
                  <a:ea typeface="Source Sans Pro" panose="020B0503030403020204" pitchFamily="34" charset="0"/>
                </a:endParaRPr>
              </a:p>
            </p:txBody>
          </p:sp>
          <p:sp>
            <p:nvSpPr>
              <p:cNvPr id="97" name="Google Shape;97;p6"/>
              <p:cNvSpPr/>
              <p:nvPr/>
            </p:nvSpPr>
            <p:spPr>
              <a:xfrm>
                <a:off x="4749366" y="330075"/>
                <a:ext cx="1699500" cy="1699500"/>
              </a:xfrm>
              <a:prstGeom prst="rtTriangle">
                <a:avLst/>
              </a:prstGeom>
              <a:solidFill>
                <a:srgbClr val="505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Source Sans Pro" panose="020B0503030403020204" pitchFamily="34" charset="0"/>
                  <a:ea typeface="Source Sans Pro" panose="020B0503030403020204" pitchFamily="34" charset="0"/>
                </a:endParaRPr>
              </a:p>
            </p:txBody>
          </p:sp>
        </p:grpSp>
      </p:grpSp>
      <p:sp>
        <p:nvSpPr>
          <p:cNvPr id="98" name="Google Shape;98;p6"/>
          <p:cNvSpPr txBox="1">
            <a:spLocks noGrp="1"/>
          </p:cNvSpPr>
          <p:nvPr>
            <p:ph type="title"/>
          </p:nvPr>
        </p:nvSpPr>
        <p:spPr>
          <a:xfrm>
            <a:off x="1085700" y="523433"/>
            <a:ext cx="7011200" cy="1021600"/>
          </a:xfrm>
          <a:prstGeom prst="rect">
            <a:avLst/>
          </a:prstGeom>
          <a:solidFill>
            <a:srgbClr val="5051FF"/>
          </a:solidFill>
        </p:spPr>
        <p:txBody>
          <a:bodyPr spcFirstLastPara="1" wrap="square" lIns="91425" tIns="91425" rIns="91425" bIns="91425" anchor="ctr" anchorCtr="0">
            <a:noAutofit/>
          </a:bodyPr>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endParaRPr dirty="0"/>
          </a:p>
        </p:txBody>
      </p:sp>
      <p:sp>
        <p:nvSpPr>
          <p:cNvPr id="99" name="Google Shape;99;p6"/>
          <p:cNvSpPr txBox="1">
            <a:spLocks noGrp="1"/>
          </p:cNvSpPr>
          <p:nvPr>
            <p:ph type="body" idx="1"/>
          </p:nvPr>
        </p:nvSpPr>
        <p:spPr>
          <a:xfrm>
            <a:off x="1085700" y="2050651"/>
            <a:ext cx="4504400" cy="3632400"/>
          </a:xfrm>
          <a:prstGeom prst="rect">
            <a:avLst/>
          </a:prstGeom>
        </p:spPr>
        <p:txBody>
          <a:bodyPr spcFirstLastPara="1" wrap="square" lIns="91425" tIns="91425" rIns="91425" bIns="91425" anchor="t" anchorCtr="0">
            <a:noAutofit/>
          </a:bodyPr>
          <a:lstStyle>
            <a:lvl1pPr marL="609585" lvl="0" indent="-474121">
              <a:spcBef>
                <a:spcPts val="800"/>
              </a:spcBef>
              <a:spcAft>
                <a:spcPts val="0"/>
              </a:spcAft>
              <a:buSzPts val="2000"/>
              <a:buChar char="▰"/>
              <a:defRPr sz="2667"/>
            </a:lvl1pPr>
            <a:lvl2pPr marL="1219170" lvl="1" indent="-474121">
              <a:spcBef>
                <a:spcPts val="1333"/>
              </a:spcBef>
              <a:spcAft>
                <a:spcPts val="0"/>
              </a:spcAft>
              <a:buSzPts val="2000"/>
              <a:buChar char="▻"/>
              <a:defRPr sz="2667"/>
            </a:lvl2pPr>
            <a:lvl3pPr marL="1828754" lvl="2" indent="-474121">
              <a:spcBef>
                <a:spcPts val="1333"/>
              </a:spcBef>
              <a:spcAft>
                <a:spcPts val="0"/>
              </a:spcAft>
              <a:buSzPts val="2000"/>
              <a:buChar char="▻"/>
              <a:defRPr sz="2667"/>
            </a:lvl3pPr>
            <a:lvl4pPr marL="2438339" lvl="3" indent="-474121">
              <a:spcBef>
                <a:spcPts val="1333"/>
              </a:spcBef>
              <a:spcAft>
                <a:spcPts val="0"/>
              </a:spcAft>
              <a:buSzPts val="2000"/>
              <a:buChar char="▻"/>
              <a:defRPr sz="2667"/>
            </a:lvl4pPr>
            <a:lvl5pPr marL="3047924" lvl="4" indent="-474121">
              <a:spcBef>
                <a:spcPts val="1333"/>
              </a:spcBef>
              <a:spcAft>
                <a:spcPts val="0"/>
              </a:spcAft>
              <a:buSzPts val="2000"/>
              <a:buChar char="▻"/>
              <a:defRPr sz="2667"/>
            </a:lvl5pPr>
            <a:lvl6pPr marL="3657509" lvl="5" indent="-474121">
              <a:spcBef>
                <a:spcPts val="1333"/>
              </a:spcBef>
              <a:spcAft>
                <a:spcPts val="0"/>
              </a:spcAft>
              <a:buSzPts val="2000"/>
              <a:buChar char="▻"/>
              <a:defRPr sz="2667"/>
            </a:lvl6pPr>
            <a:lvl7pPr marL="4267093" lvl="6" indent="-474121">
              <a:spcBef>
                <a:spcPts val="1333"/>
              </a:spcBef>
              <a:spcAft>
                <a:spcPts val="0"/>
              </a:spcAft>
              <a:buSzPts val="2000"/>
              <a:buChar char="▻"/>
              <a:defRPr sz="2667"/>
            </a:lvl7pPr>
            <a:lvl8pPr marL="4876678" lvl="7" indent="-474121">
              <a:spcBef>
                <a:spcPts val="1333"/>
              </a:spcBef>
              <a:spcAft>
                <a:spcPts val="0"/>
              </a:spcAft>
              <a:buSzPts val="2000"/>
              <a:buChar char="▻"/>
              <a:defRPr sz="2667"/>
            </a:lvl8pPr>
            <a:lvl9pPr marL="5486263" lvl="8" indent="-474121">
              <a:spcBef>
                <a:spcPts val="1333"/>
              </a:spcBef>
              <a:spcAft>
                <a:spcPts val="1333"/>
              </a:spcAft>
              <a:buSzPts val="2000"/>
              <a:buChar char="▻"/>
              <a:defRPr sz="2667"/>
            </a:lvl9pPr>
          </a:lstStyle>
          <a:p>
            <a:endParaRPr/>
          </a:p>
        </p:txBody>
      </p:sp>
      <p:sp>
        <p:nvSpPr>
          <p:cNvPr id="100" name="Google Shape;100;p6"/>
          <p:cNvSpPr txBox="1">
            <a:spLocks noGrp="1"/>
          </p:cNvSpPr>
          <p:nvPr>
            <p:ph type="body" idx="2"/>
          </p:nvPr>
        </p:nvSpPr>
        <p:spPr>
          <a:xfrm>
            <a:off x="5861497" y="2050651"/>
            <a:ext cx="4504400" cy="3632400"/>
          </a:xfrm>
          <a:prstGeom prst="rect">
            <a:avLst/>
          </a:prstGeom>
        </p:spPr>
        <p:txBody>
          <a:bodyPr spcFirstLastPara="1" wrap="square" lIns="91425" tIns="91425" rIns="91425" bIns="91425" anchor="t" anchorCtr="0">
            <a:noAutofit/>
          </a:bodyPr>
          <a:lstStyle>
            <a:lvl1pPr marL="609585" lvl="0" indent="-474121">
              <a:spcBef>
                <a:spcPts val="800"/>
              </a:spcBef>
              <a:spcAft>
                <a:spcPts val="0"/>
              </a:spcAft>
              <a:buSzPts val="2000"/>
              <a:buChar char="▰"/>
              <a:defRPr sz="2667"/>
            </a:lvl1pPr>
            <a:lvl2pPr marL="1219170" lvl="1" indent="-474121">
              <a:spcBef>
                <a:spcPts val="1333"/>
              </a:spcBef>
              <a:spcAft>
                <a:spcPts val="0"/>
              </a:spcAft>
              <a:buSzPts val="2000"/>
              <a:buChar char="▻"/>
              <a:defRPr sz="2667"/>
            </a:lvl2pPr>
            <a:lvl3pPr marL="1828754" lvl="2" indent="-474121">
              <a:spcBef>
                <a:spcPts val="1333"/>
              </a:spcBef>
              <a:spcAft>
                <a:spcPts val="0"/>
              </a:spcAft>
              <a:buSzPts val="2000"/>
              <a:buChar char="▻"/>
              <a:defRPr sz="2667"/>
            </a:lvl3pPr>
            <a:lvl4pPr marL="2438339" lvl="3" indent="-474121">
              <a:spcBef>
                <a:spcPts val="1333"/>
              </a:spcBef>
              <a:spcAft>
                <a:spcPts val="0"/>
              </a:spcAft>
              <a:buSzPts val="2000"/>
              <a:buChar char="▻"/>
              <a:defRPr sz="2667"/>
            </a:lvl4pPr>
            <a:lvl5pPr marL="3047924" lvl="4" indent="-474121">
              <a:spcBef>
                <a:spcPts val="1333"/>
              </a:spcBef>
              <a:spcAft>
                <a:spcPts val="0"/>
              </a:spcAft>
              <a:buSzPts val="2000"/>
              <a:buChar char="▻"/>
              <a:defRPr sz="2667"/>
            </a:lvl5pPr>
            <a:lvl6pPr marL="3657509" lvl="5" indent="-474121">
              <a:spcBef>
                <a:spcPts val="1333"/>
              </a:spcBef>
              <a:spcAft>
                <a:spcPts val="0"/>
              </a:spcAft>
              <a:buSzPts val="2000"/>
              <a:buChar char="▻"/>
              <a:defRPr sz="2667"/>
            </a:lvl6pPr>
            <a:lvl7pPr marL="4267093" lvl="6" indent="-474121">
              <a:spcBef>
                <a:spcPts val="1333"/>
              </a:spcBef>
              <a:spcAft>
                <a:spcPts val="0"/>
              </a:spcAft>
              <a:buSzPts val="2000"/>
              <a:buChar char="▻"/>
              <a:defRPr sz="2667"/>
            </a:lvl7pPr>
            <a:lvl8pPr marL="4876678" lvl="7" indent="-474121">
              <a:spcBef>
                <a:spcPts val="1333"/>
              </a:spcBef>
              <a:spcAft>
                <a:spcPts val="0"/>
              </a:spcAft>
              <a:buSzPts val="2000"/>
              <a:buChar char="▻"/>
              <a:defRPr sz="2667"/>
            </a:lvl8pPr>
            <a:lvl9pPr marL="5486263" lvl="8" indent="-474121">
              <a:spcBef>
                <a:spcPts val="1333"/>
              </a:spcBef>
              <a:spcAft>
                <a:spcPts val="1333"/>
              </a:spcAft>
              <a:buSzPts val="2000"/>
              <a:buChar char="▻"/>
              <a:defRPr sz="2667"/>
            </a:lvl9pPr>
          </a:lstStyle>
          <a:p>
            <a:endParaRPr/>
          </a:p>
        </p:txBody>
      </p:sp>
      <p:sp>
        <p:nvSpPr>
          <p:cNvPr id="101" name="Google Shape;101;p6"/>
          <p:cNvSpPr txBox="1">
            <a:spLocks noGrp="1"/>
          </p:cNvSpPr>
          <p:nvPr>
            <p:ph type="sldNum" idx="12"/>
          </p:nvPr>
        </p:nvSpPr>
        <p:spPr>
          <a:xfrm>
            <a:off x="10157333" y="6182000"/>
            <a:ext cx="1983200" cy="420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02122599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only" userDrawn="1">
  <p:cSld name="Title only">
    <p:spTree>
      <p:nvGrpSpPr>
        <p:cNvPr id="1" name="Shape 124"/>
        <p:cNvGrpSpPr/>
        <p:nvPr/>
      </p:nvGrpSpPr>
      <p:grpSpPr>
        <a:xfrm>
          <a:off x="0" y="0"/>
          <a:ext cx="0" cy="0"/>
          <a:chOff x="0" y="0"/>
          <a:chExt cx="0" cy="0"/>
        </a:xfrm>
      </p:grpSpPr>
      <p:grpSp>
        <p:nvGrpSpPr>
          <p:cNvPr id="3" name="Google Shape;82;p6">
            <a:extLst>
              <a:ext uri="{FF2B5EF4-FFF2-40B4-BE49-F238E27FC236}">
                <a16:creationId xmlns:a16="http://schemas.microsoft.com/office/drawing/2014/main" id="{8AB30204-F87A-E311-D896-BBC0A77759A3}"/>
              </a:ext>
            </a:extLst>
          </p:cNvPr>
          <p:cNvGrpSpPr/>
          <p:nvPr userDrawn="1"/>
        </p:nvGrpSpPr>
        <p:grpSpPr>
          <a:xfrm>
            <a:off x="-6" y="54"/>
            <a:ext cx="9429907" cy="1769753"/>
            <a:chOff x="-4" y="40"/>
            <a:chExt cx="7072430" cy="1327315"/>
          </a:xfrm>
          <a:solidFill>
            <a:srgbClr val="FF9300"/>
          </a:solidFill>
        </p:grpSpPr>
        <p:sp>
          <p:nvSpPr>
            <p:cNvPr id="4" name="Google Shape;83;p6">
              <a:extLst>
                <a:ext uri="{FF2B5EF4-FFF2-40B4-BE49-F238E27FC236}">
                  <a16:creationId xmlns:a16="http://schemas.microsoft.com/office/drawing/2014/main" id="{3B7B9CE1-259E-6268-A0BD-175CCEA34461}"/>
                </a:ext>
              </a:extLst>
            </p:cNvPr>
            <p:cNvSpPr/>
            <p:nvPr/>
          </p:nvSpPr>
          <p:spPr>
            <a:xfrm>
              <a:off x="6292649" y="126425"/>
              <a:ext cx="779700" cy="259800"/>
            </a:xfrm>
            <a:prstGeom prst="triangle">
              <a:avLst>
                <a:gd name="adj" fmla="val 32425"/>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b="0" i="0" dirty="0">
                <a:latin typeface="Source Sans Pro" panose="020B0503030403020204" pitchFamily="34" charset="0"/>
                <a:ea typeface="Source Sans Pro" panose="020B0503030403020204" pitchFamily="34" charset="0"/>
                <a:cs typeface="Arvo"/>
                <a:sym typeface="Arvo"/>
              </a:endParaRPr>
            </a:p>
          </p:txBody>
        </p:sp>
        <p:grpSp>
          <p:nvGrpSpPr>
            <p:cNvPr id="5" name="Google Shape;84;p6">
              <a:extLst>
                <a:ext uri="{FF2B5EF4-FFF2-40B4-BE49-F238E27FC236}">
                  <a16:creationId xmlns:a16="http://schemas.microsoft.com/office/drawing/2014/main" id="{363A7E09-652F-04B6-5D21-CDD4A4CD7558}"/>
                </a:ext>
              </a:extLst>
            </p:cNvPr>
            <p:cNvGrpSpPr/>
            <p:nvPr/>
          </p:nvGrpSpPr>
          <p:grpSpPr>
            <a:xfrm rot="10800000" flipH="1">
              <a:off x="3" y="40"/>
              <a:ext cx="6756168" cy="1327315"/>
              <a:chOff x="-2168138" y="330075"/>
              <a:chExt cx="8650663" cy="1699506"/>
            </a:xfrm>
            <a:grpFill/>
          </p:grpSpPr>
          <p:sp>
            <p:nvSpPr>
              <p:cNvPr id="9" name="Google Shape;85;p6">
                <a:extLst>
                  <a:ext uri="{FF2B5EF4-FFF2-40B4-BE49-F238E27FC236}">
                    <a16:creationId xmlns:a16="http://schemas.microsoft.com/office/drawing/2014/main" id="{1A0BAE06-1261-1678-367D-CE4347524F5E}"/>
                  </a:ext>
                </a:extLst>
              </p:cNvPr>
              <p:cNvSpPr/>
              <p:nvPr/>
            </p:nvSpPr>
            <p:spPr>
              <a:xfrm>
                <a:off x="-2168138" y="330081"/>
                <a:ext cx="6958200" cy="1699500"/>
              </a:xfrm>
              <a:prstGeom prst="rect">
                <a:avLst/>
              </a:pr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b="0" i="0" dirty="0">
                  <a:latin typeface="Source Sans Pro" panose="020B0503030403020204" pitchFamily="34" charset="0"/>
                  <a:ea typeface="Source Sans Pro" panose="020B0503030403020204" pitchFamily="34" charset="0"/>
                  <a:cs typeface="Arvo"/>
                  <a:sym typeface="Arvo"/>
                </a:endParaRPr>
              </a:p>
            </p:txBody>
          </p:sp>
          <p:sp>
            <p:nvSpPr>
              <p:cNvPr id="10" name="Google Shape;86;p6">
                <a:extLst>
                  <a:ext uri="{FF2B5EF4-FFF2-40B4-BE49-F238E27FC236}">
                    <a16:creationId xmlns:a16="http://schemas.microsoft.com/office/drawing/2014/main" id="{4FB87C89-6F73-ADBD-8467-11A12F7CC592}"/>
                  </a:ext>
                </a:extLst>
              </p:cNvPr>
              <p:cNvSpPr/>
              <p:nvPr/>
            </p:nvSpPr>
            <p:spPr>
              <a:xfrm>
                <a:off x="4783025" y="330075"/>
                <a:ext cx="1699500" cy="1699500"/>
              </a:xfrm>
              <a:prstGeom prst="rtTriangle">
                <a:avLst/>
              </a:pr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b="0" i="0" dirty="0">
                  <a:latin typeface="Source Sans Pro" panose="020B0503030403020204" pitchFamily="34" charset="0"/>
                  <a:ea typeface="Source Sans Pro" panose="020B0503030403020204" pitchFamily="34" charset="0"/>
                  <a:cs typeface="Arvo"/>
                  <a:sym typeface="Arvo"/>
                </a:endParaRPr>
              </a:p>
            </p:txBody>
          </p:sp>
        </p:grpSp>
        <p:grpSp>
          <p:nvGrpSpPr>
            <p:cNvPr id="6" name="Google Shape;87;p6">
              <a:extLst>
                <a:ext uri="{FF2B5EF4-FFF2-40B4-BE49-F238E27FC236}">
                  <a16:creationId xmlns:a16="http://schemas.microsoft.com/office/drawing/2014/main" id="{1189A35C-F39E-F57A-7284-008D9AA52E7F}"/>
                </a:ext>
              </a:extLst>
            </p:cNvPr>
            <p:cNvGrpSpPr/>
            <p:nvPr/>
          </p:nvGrpSpPr>
          <p:grpSpPr>
            <a:xfrm rot="10800000" flipH="1">
              <a:off x="-4" y="381007"/>
              <a:ext cx="7072430" cy="771744"/>
              <a:chOff x="-9092084" y="330075"/>
              <a:chExt cx="15574609" cy="1699501"/>
            </a:xfrm>
            <a:grpFill/>
          </p:grpSpPr>
          <p:sp>
            <p:nvSpPr>
              <p:cNvPr id="7" name="Google Shape;88;p6">
                <a:extLst>
                  <a:ext uri="{FF2B5EF4-FFF2-40B4-BE49-F238E27FC236}">
                    <a16:creationId xmlns:a16="http://schemas.microsoft.com/office/drawing/2014/main" id="{F4D1D308-5053-64A3-36FC-74E9F58A4A57}"/>
                  </a:ext>
                </a:extLst>
              </p:cNvPr>
              <p:cNvSpPr/>
              <p:nvPr/>
            </p:nvSpPr>
            <p:spPr>
              <a:xfrm>
                <a:off x="-9092084" y="330076"/>
                <a:ext cx="13882200" cy="1699500"/>
              </a:xfrm>
              <a:prstGeom prst="rect">
                <a:avLst/>
              </a:prstGeom>
              <a:solidFill>
                <a:srgbClr val="505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b="0" i="0" dirty="0">
                  <a:latin typeface="Source Sans Pro" panose="020B0503030403020204" pitchFamily="34" charset="0"/>
                  <a:ea typeface="Source Sans Pro" panose="020B0503030403020204" pitchFamily="34" charset="0"/>
                  <a:cs typeface="Arvo"/>
                  <a:sym typeface="Arvo"/>
                </a:endParaRPr>
              </a:p>
            </p:txBody>
          </p:sp>
          <p:sp>
            <p:nvSpPr>
              <p:cNvPr id="8" name="Google Shape;89;p6">
                <a:extLst>
                  <a:ext uri="{FF2B5EF4-FFF2-40B4-BE49-F238E27FC236}">
                    <a16:creationId xmlns:a16="http://schemas.microsoft.com/office/drawing/2014/main" id="{F9C6AABE-A181-E5E1-9629-B9EC2F1F4EE1}"/>
                  </a:ext>
                </a:extLst>
              </p:cNvPr>
              <p:cNvSpPr/>
              <p:nvPr/>
            </p:nvSpPr>
            <p:spPr>
              <a:xfrm>
                <a:off x="4783025" y="330075"/>
                <a:ext cx="1699500" cy="1699500"/>
              </a:xfrm>
              <a:prstGeom prst="rtTriangle">
                <a:avLst/>
              </a:prstGeom>
              <a:solidFill>
                <a:srgbClr val="505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b="0" i="0" dirty="0">
                  <a:latin typeface="Source Sans Pro" panose="020B0503030403020204" pitchFamily="34" charset="0"/>
                  <a:ea typeface="Source Sans Pro" panose="020B0503030403020204" pitchFamily="34" charset="0"/>
                  <a:cs typeface="Arvo"/>
                  <a:sym typeface="Arvo"/>
                </a:endParaRPr>
              </a:p>
            </p:txBody>
          </p:sp>
        </p:grpSp>
      </p:grpSp>
      <p:sp>
        <p:nvSpPr>
          <p:cNvPr id="11" name="Google Shape;98;p6">
            <a:extLst>
              <a:ext uri="{FF2B5EF4-FFF2-40B4-BE49-F238E27FC236}">
                <a16:creationId xmlns:a16="http://schemas.microsoft.com/office/drawing/2014/main" id="{2FD6F2DF-BE26-EC0F-C4E2-95BE9533BD0F}"/>
              </a:ext>
            </a:extLst>
          </p:cNvPr>
          <p:cNvSpPr txBox="1">
            <a:spLocks noGrp="1"/>
          </p:cNvSpPr>
          <p:nvPr>
            <p:ph type="title"/>
          </p:nvPr>
        </p:nvSpPr>
        <p:spPr>
          <a:xfrm>
            <a:off x="1085700" y="523433"/>
            <a:ext cx="7011200" cy="1021600"/>
          </a:xfrm>
          <a:prstGeom prst="rect">
            <a:avLst/>
          </a:prstGeom>
          <a:solidFill>
            <a:srgbClr val="5051FF"/>
          </a:solidFill>
        </p:spPr>
        <p:txBody>
          <a:bodyPr spcFirstLastPara="1" wrap="square" lIns="91425" tIns="91425" rIns="91425" bIns="91425" anchor="ctr" anchorCtr="0">
            <a:noAutofit/>
          </a:bodyPr>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endParaRPr dirty="0"/>
          </a:p>
        </p:txBody>
      </p:sp>
      <p:grpSp>
        <p:nvGrpSpPr>
          <p:cNvPr id="14" name="Google Shape;90;p6">
            <a:extLst>
              <a:ext uri="{FF2B5EF4-FFF2-40B4-BE49-F238E27FC236}">
                <a16:creationId xmlns:a16="http://schemas.microsoft.com/office/drawing/2014/main" id="{F379626B-C2C0-17AB-BB01-535D03A94167}"/>
              </a:ext>
            </a:extLst>
          </p:cNvPr>
          <p:cNvGrpSpPr/>
          <p:nvPr userDrawn="1"/>
        </p:nvGrpSpPr>
        <p:grpSpPr>
          <a:xfrm>
            <a:off x="9262456" y="5963632"/>
            <a:ext cx="2937107" cy="894393"/>
            <a:chOff x="5575242" y="4472723"/>
            <a:chExt cx="2202830" cy="670795"/>
          </a:xfrm>
        </p:grpSpPr>
        <p:sp>
          <p:nvSpPr>
            <p:cNvPr id="15" name="Google Shape;91;p6">
              <a:extLst>
                <a:ext uri="{FF2B5EF4-FFF2-40B4-BE49-F238E27FC236}">
                  <a16:creationId xmlns:a16="http://schemas.microsoft.com/office/drawing/2014/main" id="{845EB80C-871B-6BE6-6E4B-583EE953C49D}"/>
                </a:ext>
              </a:extLst>
            </p:cNvPr>
            <p:cNvSpPr/>
            <p:nvPr/>
          </p:nvSpPr>
          <p:spPr>
            <a:xfrm rot="10800000">
              <a:off x="5575242" y="4948334"/>
              <a:ext cx="394200" cy="131400"/>
            </a:xfrm>
            <a:prstGeom prst="triangle">
              <a:avLst>
                <a:gd name="adj" fmla="val 32425"/>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Source Sans Pro" panose="020B0503030403020204" pitchFamily="34" charset="0"/>
                <a:ea typeface="Source Sans Pro" panose="020B0503030403020204" pitchFamily="34" charset="0"/>
              </a:endParaRPr>
            </a:p>
          </p:txBody>
        </p:sp>
        <p:grpSp>
          <p:nvGrpSpPr>
            <p:cNvPr id="16" name="Google Shape;92;p6">
              <a:extLst>
                <a:ext uri="{FF2B5EF4-FFF2-40B4-BE49-F238E27FC236}">
                  <a16:creationId xmlns:a16="http://schemas.microsoft.com/office/drawing/2014/main" id="{104F5BEB-58E1-48CD-F434-0E895CB70B0F}"/>
                </a:ext>
              </a:extLst>
            </p:cNvPr>
            <p:cNvGrpSpPr/>
            <p:nvPr/>
          </p:nvGrpSpPr>
          <p:grpSpPr>
            <a:xfrm flipH="1">
              <a:off x="5734850" y="4472723"/>
              <a:ext cx="2040837" cy="670795"/>
              <a:chOff x="1297954" y="330075"/>
              <a:chExt cx="5169293" cy="1699506"/>
            </a:xfrm>
          </p:grpSpPr>
          <p:sp>
            <p:nvSpPr>
              <p:cNvPr id="20" name="Google Shape;93;p6">
                <a:extLst>
                  <a:ext uri="{FF2B5EF4-FFF2-40B4-BE49-F238E27FC236}">
                    <a16:creationId xmlns:a16="http://schemas.microsoft.com/office/drawing/2014/main" id="{F8A10202-1B57-1C39-35CC-C2B5C76633AE}"/>
                  </a:ext>
                </a:extLst>
              </p:cNvPr>
              <p:cNvSpPr/>
              <p:nvPr/>
            </p:nvSpPr>
            <p:spPr>
              <a:xfrm>
                <a:off x="1297954" y="330081"/>
                <a:ext cx="3476700" cy="1699500"/>
              </a:xfrm>
              <a:prstGeom prst="rect">
                <a:avLst/>
              </a:pr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Source Sans Pro" panose="020B0503030403020204" pitchFamily="34" charset="0"/>
                  <a:ea typeface="Source Sans Pro" panose="020B0503030403020204" pitchFamily="34" charset="0"/>
                </a:endParaRPr>
              </a:p>
            </p:txBody>
          </p:sp>
          <p:sp>
            <p:nvSpPr>
              <p:cNvPr id="21" name="Google Shape;94;p6">
                <a:extLst>
                  <a:ext uri="{FF2B5EF4-FFF2-40B4-BE49-F238E27FC236}">
                    <a16:creationId xmlns:a16="http://schemas.microsoft.com/office/drawing/2014/main" id="{EA62D3C2-47FB-B77B-D92F-4E04D4D5D718}"/>
                  </a:ext>
                </a:extLst>
              </p:cNvPr>
              <p:cNvSpPr/>
              <p:nvPr/>
            </p:nvSpPr>
            <p:spPr>
              <a:xfrm>
                <a:off x="4767747" y="330075"/>
                <a:ext cx="1699500" cy="1699500"/>
              </a:xfrm>
              <a:prstGeom prst="rtTriangle">
                <a:avLst/>
              </a:pr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Source Sans Pro" panose="020B0503030403020204" pitchFamily="34" charset="0"/>
                  <a:ea typeface="Source Sans Pro" panose="020B0503030403020204" pitchFamily="34" charset="0"/>
                </a:endParaRPr>
              </a:p>
            </p:txBody>
          </p:sp>
        </p:grpSp>
        <p:grpSp>
          <p:nvGrpSpPr>
            <p:cNvPr id="17" name="Google Shape;95;p6">
              <a:extLst>
                <a:ext uri="{FF2B5EF4-FFF2-40B4-BE49-F238E27FC236}">
                  <a16:creationId xmlns:a16="http://schemas.microsoft.com/office/drawing/2014/main" id="{1822DC35-823E-CFBD-F437-A6BECC67CBE3}"/>
                </a:ext>
              </a:extLst>
            </p:cNvPr>
            <p:cNvGrpSpPr/>
            <p:nvPr/>
          </p:nvGrpSpPr>
          <p:grpSpPr>
            <a:xfrm flipH="1">
              <a:off x="5578209" y="4646738"/>
              <a:ext cx="2199863" cy="304563"/>
              <a:chOff x="-5827153" y="330075"/>
              <a:chExt cx="12276019" cy="1699569"/>
            </a:xfrm>
          </p:grpSpPr>
          <p:sp>
            <p:nvSpPr>
              <p:cNvPr id="18" name="Google Shape;96;p6">
                <a:extLst>
                  <a:ext uri="{FF2B5EF4-FFF2-40B4-BE49-F238E27FC236}">
                    <a16:creationId xmlns:a16="http://schemas.microsoft.com/office/drawing/2014/main" id="{C0B441D9-A157-536F-D0CF-D95D1FAF36D7}"/>
                  </a:ext>
                </a:extLst>
              </p:cNvPr>
              <p:cNvSpPr/>
              <p:nvPr/>
            </p:nvSpPr>
            <p:spPr>
              <a:xfrm>
                <a:off x="-5827153" y="330144"/>
                <a:ext cx="10612200" cy="1699500"/>
              </a:xfrm>
              <a:prstGeom prst="rect">
                <a:avLst/>
              </a:prstGeom>
              <a:solidFill>
                <a:srgbClr val="505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Source Sans Pro" panose="020B0503030403020204" pitchFamily="34" charset="0"/>
                  <a:ea typeface="Source Sans Pro" panose="020B0503030403020204" pitchFamily="34" charset="0"/>
                </a:endParaRPr>
              </a:p>
            </p:txBody>
          </p:sp>
          <p:sp>
            <p:nvSpPr>
              <p:cNvPr id="19" name="Google Shape;97;p6">
                <a:extLst>
                  <a:ext uri="{FF2B5EF4-FFF2-40B4-BE49-F238E27FC236}">
                    <a16:creationId xmlns:a16="http://schemas.microsoft.com/office/drawing/2014/main" id="{38BA37E9-C540-81FA-4109-C98E3A7C7EBD}"/>
                  </a:ext>
                </a:extLst>
              </p:cNvPr>
              <p:cNvSpPr/>
              <p:nvPr/>
            </p:nvSpPr>
            <p:spPr>
              <a:xfrm>
                <a:off x="4749366" y="330075"/>
                <a:ext cx="1699500" cy="1699500"/>
              </a:xfrm>
              <a:prstGeom prst="rtTriangle">
                <a:avLst/>
              </a:prstGeom>
              <a:solidFill>
                <a:srgbClr val="505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Source Sans Pro" panose="020B0503030403020204" pitchFamily="34" charset="0"/>
                  <a:ea typeface="Source Sans Pro" panose="020B0503030403020204" pitchFamily="34" charset="0"/>
                </a:endParaRPr>
              </a:p>
            </p:txBody>
          </p:sp>
        </p:grpSp>
      </p:grpSp>
      <p:sp>
        <p:nvSpPr>
          <p:cNvPr id="22" name="Google Shape;101;p6">
            <a:extLst>
              <a:ext uri="{FF2B5EF4-FFF2-40B4-BE49-F238E27FC236}">
                <a16:creationId xmlns:a16="http://schemas.microsoft.com/office/drawing/2014/main" id="{7707D163-7347-80B5-6D17-8ECFA0305921}"/>
              </a:ext>
            </a:extLst>
          </p:cNvPr>
          <p:cNvSpPr txBox="1">
            <a:spLocks noGrp="1"/>
          </p:cNvSpPr>
          <p:nvPr>
            <p:ph type="sldNum" idx="12"/>
          </p:nvPr>
        </p:nvSpPr>
        <p:spPr>
          <a:xfrm>
            <a:off x="10157333" y="6182000"/>
            <a:ext cx="1983200" cy="420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3239925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5C153F6-5ECB-490F-8FEC-F9D584A71A6D}" type="datetimeFigureOut">
              <a:rPr lang="en-US" smtClean="0"/>
              <a:t>5/27/25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7F9192-2C57-4B37-9ACB-ED000750DA71}" type="slidenum">
              <a:rPr lang="en-US" smtClean="0"/>
              <a:t>‹#›</a:t>
            </a:fld>
            <a:endParaRPr lang="en-US"/>
          </a:p>
        </p:txBody>
      </p:sp>
    </p:spTree>
    <p:extLst>
      <p:ext uri="{BB962C8B-B14F-4D97-AF65-F5344CB8AC3E}">
        <p14:creationId xmlns:p14="http://schemas.microsoft.com/office/powerpoint/2010/main" val="258534800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2"/>
        <p:cNvGrpSpPr/>
        <p:nvPr/>
      </p:nvGrpSpPr>
      <p:grpSpPr>
        <a:xfrm>
          <a:off x="0" y="0"/>
          <a:ext cx="0" cy="0"/>
          <a:chOff x="0" y="0"/>
          <a:chExt cx="0" cy="0"/>
        </a:xfrm>
      </p:grpSpPr>
      <p:grpSp>
        <p:nvGrpSpPr>
          <p:cNvPr id="163" name="Google Shape;163;p10"/>
          <p:cNvGrpSpPr/>
          <p:nvPr/>
        </p:nvGrpSpPr>
        <p:grpSpPr>
          <a:xfrm rot="10800000">
            <a:off x="-11" y="-2"/>
            <a:ext cx="2937107" cy="894393"/>
            <a:chOff x="5575242" y="4472723"/>
            <a:chExt cx="2202830" cy="670795"/>
          </a:xfrm>
        </p:grpSpPr>
        <p:sp>
          <p:nvSpPr>
            <p:cNvPr id="164" name="Google Shape;164;p10"/>
            <p:cNvSpPr/>
            <p:nvPr/>
          </p:nvSpPr>
          <p:spPr>
            <a:xfrm rot="10800000">
              <a:off x="5575242" y="4948334"/>
              <a:ext cx="394200" cy="131400"/>
            </a:xfrm>
            <a:prstGeom prst="triangle">
              <a:avLst>
                <a:gd name="adj" fmla="val 32425"/>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Source Sans Pro" panose="020B0503030403020204" pitchFamily="34" charset="0"/>
                <a:ea typeface="Source Sans Pro" panose="020B0503030403020204" pitchFamily="34" charset="0"/>
              </a:endParaRPr>
            </a:p>
          </p:txBody>
        </p:sp>
        <p:grpSp>
          <p:nvGrpSpPr>
            <p:cNvPr id="165" name="Google Shape;165;p10"/>
            <p:cNvGrpSpPr/>
            <p:nvPr/>
          </p:nvGrpSpPr>
          <p:grpSpPr>
            <a:xfrm flipH="1">
              <a:off x="5734850" y="4472723"/>
              <a:ext cx="2040837" cy="670795"/>
              <a:chOff x="1297954" y="330075"/>
              <a:chExt cx="5169293" cy="1699506"/>
            </a:xfrm>
          </p:grpSpPr>
          <p:sp>
            <p:nvSpPr>
              <p:cNvPr id="166" name="Google Shape;166;p10"/>
              <p:cNvSpPr/>
              <p:nvPr/>
            </p:nvSpPr>
            <p:spPr>
              <a:xfrm>
                <a:off x="1297954" y="330081"/>
                <a:ext cx="3476700" cy="1699500"/>
              </a:xfrm>
              <a:prstGeom prst="rect">
                <a:avLst/>
              </a:pr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Source Sans Pro" panose="020B0503030403020204" pitchFamily="34" charset="0"/>
                  <a:ea typeface="Source Sans Pro" panose="020B0503030403020204" pitchFamily="34" charset="0"/>
                </a:endParaRPr>
              </a:p>
            </p:txBody>
          </p:sp>
          <p:sp>
            <p:nvSpPr>
              <p:cNvPr id="167" name="Google Shape;167;p10"/>
              <p:cNvSpPr/>
              <p:nvPr/>
            </p:nvSpPr>
            <p:spPr>
              <a:xfrm>
                <a:off x="4767747" y="330075"/>
                <a:ext cx="1699500" cy="1699500"/>
              </a:xfrm>
              <a:prstGeom prst="rtTriangle">
                <a:avLst/>
              </a:pr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Source Sans Pro" panose="020B0503030403020204" pitchFamily="34" charset="0"/>
                  <a:ea typeface="Source Sans Pro" panose="020B0503030403020204" pitchFamily="34" charset="0"/>
                </a:endParaRPr>
              </a:p>
            </p:txBody>
          </p:sp>
        </p:grpSp>
        <p:grpSp>
          <p:nvGrpSpPr>
            <p:cNvPr id="168" name="Google Shape;168;p10"/>
            <p:cNvGrpSpPr/>
            <p:nvPr/>
          </p:nvGrpSpPr>
          <p:grpSpPr>
            <a:xfrm flipH="1">
              <a:off x="5578209" y="4646738"/>
              <a:ext cx="2199863" cy="304563"/>
              <a:chOff x="-5827153" y="330075"/>
              <a:chExt cx="12276019" cy="1699569"/>
            </a:xfrm>
          </p:grpSpPr>
          <p:sp>
            <p:nvSpPr>
              <p:cNvPr id="169" name="Google Shape;169;p10"/>
              <p:cNvSpPr/>
              <p:nvPr/>
            </p:nvSpPr>
            <p:spPr>
              <a:xfrm>
                <a:off x="-5827153" y="330144"/>
                <a:ext cx="10612200" cy="1699500"/>
              </a:xfrm>
              <a:prstGeom prst="rect">
                <a:avLst/>
              </a:prstGeom>
              <a:solidFill>
                <a:srgbClr val="505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Source Sans Pro" panose="020B0503030403020204" pitchFamily="34" charset="0"/>
                  <a:ea typeface="Source Sans Pro" panose="020B0503030403020204" pitchFamily="34" charset="0"/>
                </a:endParaRPr>
              </a:p>
            </p:txBody>
          </p:sp>
          <p:sp>
            <p:nvSpPr>
              <p:cNvPr id="170" name="Google Shape;170;p10"/>
              <p:cNvSpPr/>
              <p:nvPr/>
            </p:nvSpPr>
            <p:spPr>
              <a:xfrm>
                <a:off x="4749366" y="330075"/>
                <a:ext cx="1699500" cy="1699500"/>
              </a:xfrm>
              <a:prstGeom prst="rtTriangle">
                <a:avLst/>
              </a:prstGeom>
              <a:solidFill>
                <a:srgbClr val="505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Source Sans Pro" panose="020B0503030403020204" pitchFamily="34" charset="0"/>
                  <a:ea typeface="Source Sans Pro" panose="020B0503030403020204" pitchFamily="34" charset="0"/>
                </a:endParaRPr>
              </a:p>
            </p:txBody>
          </p:sp>
        </p:grpSp>
      </p:grpSp>
      <p:grpSp>
        <p:nvGrpSpPr>
          <p:cNvPr id="3" name="Google Shape;90;p6">
            <a:extLst>
              <a:ext uri="{FF2B5EF4-FFF2-40B4-BE49-F238E27FC236}">
                <a16:creationId xmlns:a16="http://schemas.microsoft.com/office/drawing/2014/main" id="{4B20890F-4B10-40A7-7F74-CC333F7E8684}"/>
              </a:ext>
            </a:extLst>
          </p:cNvPr>
          <p:cNvGrpSpPr/>
          <p:nvPr userDrawn="1"/>
        </p:nvGrpSpPr>
        <p:grpSpPr>
          <a:xfrm>
            <a:off x="9262456" y="5963632"/>
            <a:ext cx="2937107" cy="894393"/>
            <a:chOff x="5575242" y="4472723"/>
            <a:chExt cx="2202830" cy="670795"/>
          </a:xfrm>
        </p:grpSpPr>
        <p:sp>
          <p:nvSpPr>
            <p:cNvPr id="4" name="Google Shape;91;p6">
              <a:extLst>
                <a:ext uri="{FF2B5EF4-FFF2-40B4-BE49-F238E27FC236}">
                  <a16:creationId xmlns:a16="http://schemas.microsoft.com/office/drawing/2014/main" id="{B50985E6-6E0D-A917-F851-A7311910DBB2}"/>
                </a:ext>
              </a:extLst>
            </p:cNvPr>
            <p:cNvSpPr/>
            <p:nvPr/>
          </p:nvSpPr>
          <p:spPr>
            <a:xfrm rot="10800000">
              <a:off x="5575242" y="4948334"/>
              <a:ext cx="394200" cy="131400"/>
            </a:xfrm>
            <a:prstGeom prst="triangle">
              <a:avLst>
                <a:gd name="adj" fmla="val 32425"/>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Source Sans Pro" panose="020B0503030403020204" pitchFamily="34" charset="0"/>
                <a:ea typeface="Source Sans Pro" panose="020B0503030403020204" pitchFamily="34" charset="0"/>
              </a:endParaRPr>
            </a:p>
          </p:txBody>
        </p:sp>
        <p:grpSp>
          <p:nvGrpSpPr>
            <p:cNvPr id="5" name="Google Shape;92;p6">
              <a:extLst>
                <a:ext uri="{FF2B5EF4-FFF2-40B4-BE49-F238E27FC236}">
                  <a16:creationId xmlns:a16="http://schemas.microsoft.com/office/drawing/2014/main" id="{A84F1369-1160-5819-A098-0450F795D566}"/>
                </a:ext>
              </a:extLst>
            </p:cNvPr>
            <p:cNvGrpSpPr/>
            <p:nvPr/>
          </p:nvGrpSpPr>
          <p:grpSpPr>
            <a:xfrm flipH="1">
              <a:off x="5734850" y="4472723"/>
              <a:ext cx="2040837" cy="670795"/>
              <a:chOff x="1297954" y="330075"/>
              <a:chExt cx="5169293" cy="1699506"/>
            </a:xfrm>
          </p:grpSpPr>
          <p:sp>
            <p:nvSpPr>
              <p:cNvPr id="9" name="Google Shape;93;p6">
                <a:extLst>
                  <a:ext uri="{FF2B5EF4-FFF2-40B4-BE49-F238E27FC236}">
                    <a16:creationId xmlns:a16="http://schemas.microsoft.com/office/drawing/2014/main" id="{2894BEE2-A893-B063-9460-5204F24DACB6}"/>
                  </a:ext>
                </a:extLst>
              </p:cNvPr>
              <p:cNvSpPr/>
              <p:nvPr/>
            </p:nvSpPr>
            <p:spPr>
              <a:xfrm>
                <a:off x="1297954" y="330081"/>
                <a:ext cx="3476700" cy="1699500"/>
              </a:xfrm>
              <a:prstGeom prst="rect">
                <a:avLst/>
              </a:pr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Source Sans Pro" panose="020B0503030403020204" pitchFamily="34" charset="0"/>
                  <a:ea typeface="Source Sans Pro" panose="020B0503030403020204" pitchFamily="34" charset="0"/>
                </a:endParaRPr>
              </a:p>
            </p:txBody>
          </p:sp>
          <p:sp>
            <p:nvSpPr>
              <p:cNvPr id="10" name="Google Shape;94;p6">
                <a:extLst>
                  <a:ext uri="{FF2B5EF4-FFF2-40B4-BE49-F238E27FC236}">
                    <a16:creationId xmlns:a16="http://schemas.microsoft.com/office/drawing/2014/main" id="{9D6AB65E-8A30-0D43-C62D-23C2F2BBEA7F}"/>
                  </a:ext>
                </a:extLst>
              </p:cNvPr>
              <p:cNvSpPr/>
              <p:nvPr/>
            </p:nvSpPr>
            <p:spPr>
              <a:xfrm>
                <a:off x="4767747" y="330075"/>
                <a:ext cx="1699500" cy="1699500"/>
              </a:xfrm>
              <a:prstGeom prst="rtTriangle">
                <a:avLst/>
              </a:pr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Source Sans Pro" panose="020B0503030403020204" pitchFamily="34" charset="0"/>
                  <a:ea typeface="Source Sans Pro" panose="020B0503030403020204" pitchFamily="34" charset="0"/>
                </a:endParaRPr>
              </a:p>
            </p:txBody>
          </p:sp>
        </p:grpSp>
        <p:grpSp>
          <p:nvGrpSpPr>
            <p:cNvPr id="6" name="Google Shape;95;p6">
              <a:extLst>
                <a:ext uri="{FF2B5EF4-FFF2-40B4-BE49-F238E27FC236}">
                  <a16:creationId xmlns:a16="http://schemas.microsoft.com/office/drawing/2014/main" id="{83913F3D-9B09-32CF-9A6B-150DE44D889F}"/>
                </a:ext>
              </a:extLst>
            </p:cNvPr>
            <p:cNvGrpSpPr/>
            <p:nvPr/>
          </p:nvGrpSpPr>
          <p:grpSpPr>
            <a:xfrm flipH="1">
              <a:off x="5578209" y="4646738"/>
              <a:ext cx="2199863" cy="304563"/>
              <a:chOff x="-5827153" y="330075"/>
              <a:chExt cx="12276019" cy="1699569"/>
            </a:xfrm>
          </p:grpSpPr>
          <p:sp>
            <p:nvSpPr>
              <p:cNvPr id="7" name="Google Shape;96;p6">
                <a:extLst>
                  <a:ext uri="{FF2B5EF4-FFF2-40B4-BE49-F238E27FC236}">
                    <a16:creationId xmlns:a16="http://schemas.microsoft.com/office/drawing/2014/main" id="{B9A8996E-6373-AC7C-9E65-5301EAB75F0E}"/>
                  </a:ext>
                </a:extLst>
              </p:cNvPr>
              <p:cNvSpPr/>
              <p:nvPr/>
            </p:nvSpPr>
            <p:spPr>
              <a:xfrm>
                <a:off x="-5827153" y="330144"/>
                <a:ext cx="10612200" cy="1699500"/>
              </a:xfrm>
              <a:prstGeom prst="rect">
                <a:avLst/>
              </a:prstGeom>
              <a:solidFill>
                <a:srgbClr val="505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Source Sans Pro" panose="020B0503030403020204" pitchFamily="34" charset="0"/>
                  <a:ea typeface="Source Sans Pro" panose="020B0503030403020204" pitchFamily="34" charset="0"/>
                </a:endParaRPr>
              </a:p>
            </p:txBody>
          </p:sp>
          <p:sp>
            <p:nvSpPr>
              <p:cNvPr id="8" name="Google Shape;97;p6">
                <a:extLst>
                  <a:ext uri="{FF2B5EF4-FFF2-40B4-BE49-F238E27FC236}">
                    <a16:creationId xmlns:a16="http://schemas.microsoft.com/office/drawing/2014/main" id="{D089B52C-A40C-2E05-3289-E0142939382F}"/>
                  </a:ext>
                </a:extLst>
              </p:cNvPr>
              <p:cNvSpPr/>
              <p:nvPr/>
            </p:nvSpPr>
            <p:spPr>
              <a:xfrm>
                <a:off x="4749366" y="330075"/>
                <a:ext cx="1699500" cy="1699500"/>
              </a:xfrm>
              <a:prstGeom prst="rtTriangle">
                <a:avLst/>
              </a:prstGeom>
              <a:solidFill>
                <a:srgbClr val="5051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Source Sans Pro" panose="020B0503030403020204" pitchFamily="34" charset="0"/>
                  <a:ea typeface="Source Sans Pro" panose="020B0503030403020204" pitchFamily="34" charset="0"/>
                </a:endParaRPr>
              </a:p>
            </p:txBody>
          </p:sp>
        </p:grpSp>
      </p:grpSp>
      <p:sp>
        <p:nvSpPr>
          <p:cNvPr id="11" name="Google Shape;101;p6">
            <a:extLst>
              <a:ext uri="{FF2B5EF4-FFF2-40B4-BE49-F238E27FC236}">
                <a16:creationId xmlns:a16="http://schemas.microsoft.com/office/drawing/2014/main" id="{51D3CD07-E5C8-D768-DD42-5DF4E14AE259}"/>
              </a:ext>
            </a:extLst>
          </p:cNvPr>
          <p:cNvSpPr txBox="1">
            <a:spLocks noGrp="1"/>
          </p:cNvSpPr>
          <p:nvPr>
            <p:ph type="sldNum" idx="12"/>
          </p:nvPr>
        </p:nvSpPr>
        <p:spPr>
          <a:xfrm>
            <a:off x="10157333" y="6182000"/>
            <a:ext cx="1983200" cy="420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341043845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p:cNvSpPr>
            <a:spLocks noGrp="1"/>
          </p:cNvSpPr>
          <p:nvPr>
            <p:ph type="sldNum" idx="10"/>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3696471550"/>
      </p:ext>
    </p:extLst>
  </p:cSld>
  <p:clrMapOvr>
    <a:masterClrMapping/>
  </p:clrMapOvr>
  <p:transition>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5C153F6-5ECB-490F-8FEC-F9D584A71A6D}" type="datetimeFigureOut">
              <a:rPr lang="en-US" smtClean="0"/>
              <a:t>5/27/25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37F9192-2C57-4B37-9ACB-ED000750DA71}" type="slidenum">
              <a:rPr lang="en-US" smtClean="0"/>
              <a:t>‹#›</a:t>
            </a:fld>
            <a:endParaRPr lang="en-US"/>
          </a:p>
        </p:txBody>
      </p:sp>
    </p:spTree>
    <p:extLst>
      <p:ext uri="{BB962C8B-B14F-4D97-AF65-F5344CB8AC3E}">
        <p14:creationId xmlns:p14="http://schemas.microsoft.com/office/powerpoint/2010/main" val="12214729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5C153F6-5ECB-490F-8FEC-F9D584A71A6D}" type="datetimeFigureOut">
              <a:rPr lang="en-US" smtClean="0"/>
              <a:t>5/27/25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37F9192-2C57-4B37-9ACB-ED000750DA71}" type="slidenum">
              <a:rPr lang="en-US" smtClean="0"/>
              <a:t>‹#›</a:t>
            </a:fld>
            <a:endParaRPr lang="en-US"/>
          </a:p>
        </p:txBody>
      </p:sp>
    </p:spTree>
    <p:extLst>
      <p:ext uri="{BB962C8B-B14F-4D97-AF65-F5344CB8AC3E}">
        <p14:creationId xmlns:p14="http://schemas.microsoft.com/office/powerpoint/2010/main" val="25870284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3DA32AC-72C9-5BCB-2CD0-2C15543B3C79}"/>
              </a:ext>
            </a:extLst>
          </p:cNvPr>
          <p:cNvSpPr/>
          <p:nvPr userDrawn="1"/>
        </p:nvSpPr>
        <p:spPr>
          <a:xfrm>
            <a:off x="10147178" y="-11085"/>
            <a:ext cx="2044700" cy="6858000"/>
          </a:xfrm>
          <a:prstGeom prst="rect">
            <a:avLst/>
          </a:prstGeom>
          <a:solidFill>
            <a:schemeClr val="accent1"/>
          </a:solidFill>
          <a:ln>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a:p>
        </p:txBody>
      </p:sp>
      <p:sp>
        <p:nvSpPr>
          <p:cNvPr id="6" name="Oval 5">
            <a:extLst>
              <a:ext uri="{FF2B5EF4-FFF2-40B4-BE49-F238E27FC236}">
                <a16:creationId xmlns:a16="http://schemas.microsoft.com/office/drawing/2014/main" id="{63419839-D777-9764-A69E-722BD1B5BB2C}"/>
              </a:ext>
            </a:extLst>
          </p:cNvPr>
          <p:cNvSpPr/>
          <p:nvPr userDrawn="1"/>
        </p:nvSpPr>
        <p:spPr>
          <a:xfrm>
            <a:off x="8478467" y="1544637"/>
            <a:ext cx="3768725" cy="3768725"/>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a:p>
        </p:txBody>
      </p:sp>
      <p:sp>
        <p:nvSpPr>
          <p:cNvPr id="8" name="Oval 7">
            <a:extLst>
              <a:ext uri="{FF2B5EF4-FFF2-40B4-BE49-F238E27FC236}">
                <a16:creationId xmlns:a16="http://schemas.microsoft.com/office/drawing/2014/main" id="{683B49C3-8CF9-33DD-709A-EC64B861BCC0}"/>
              </a:ext>
            </a:extLst>
          </p:cNvPr>
          <p:cNvSpPr/>
          <p:nvPr userDrawn="1"/>
        </p:nvSpPr>
        <p:spPr>
          <a:xfrm>
            <a:off x="9835781" y="2901950"/>
            <a:ext cx="1054100" cy="10541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a:p>
        </p:txBody>
      </p:sp>
      <p:sp>
        <p:nvSpPr>
          <p:cNvPr id="9" name="Oval 8">
            <a:extLst>
              <a:ext uri="{FF2B5EF4-FFF2-40B4-BE49-F238E27FC236}">
                <a16:creationId xmlns:a16="http://schemas.microsoft.com/office/drawing/2014/main" id="{7795FF91-737B-25F4-718B-1E67A53BAC63}"/>
              </a:ext>
            </a:extLst>
          </p:cNvPr>
          <p:cNvSpPr/>
          <p:nvPr userDrawn="1"/>
        </p:nvSpPr>
        <p:spPr>
          <a:xfrm>
            <a:off x="9657980" y="2716074"/>
            <a:ext cx="1409701" cy="1409701"/>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6057B95C-F614-BD0B-1611-9CE11202FF5F}"/>
              </a:ext>
            </a:extLst>
          </p:cNvPr>
          <p:cNvSpPr/>
          <p:nvPr userDrawn="1"/>
        </p:nvSpPr>
        <p:spPr>
          <a:xfrm>
            <a:off x="11826088" y="857766"/>
            <a:ext cx="333373" cy="333373"/>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1B9E56E7-963B-C8AA-D120-13A0FB92FA06}"/>
              </a:ext>
            </a:extLst>
          </p:cNvPr>
          <p:cNvSpPr/>
          <p:nvPr userDrawn="1"/>
        </p:nvSpPr>
        <p:spPr>
          <a:xfrm>
            <a:off x="10806510" y="5093099"/>
            <a:ext cx="2396327" cy="2396327"/>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a:p>
        </p:txBody>
      </p:sp>
      <p:sp>
        <p:nvSpPr>
          <p:cNvPr id="12" name="Oval 11">
            <a:extLst>
              <a:ext uri="{FF2B5EF4-FFF2-40B4-BE49-F238E27FC236}">
                <a16:creationId xmlns:a16="http://schemas.microsoft.com/office/drawing/2014/main" id="{5ADFEA84-6580-DC76-F9B6-AB8E980BD751}"/>
              </a:ext>
            </a:extLst>
          </p:cNvPr>
          <p:cNvSpPr/>
          <p:nvPr userDrawn="1"/>
        </p:nvSpPr>
        <p:spPr>
          <a:xfrm>
            <a:off x="11622088" y="6291263"/>
            <a:ext cx="765173" cy="765173"/>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32C62BFE-518C-3ABA-A145-79E61F1CB58E}"/>
              </a:ext>
            </a:extLst>
          </p:cNvPr>
          <p:cNvSpPr>
            <a:spLocks noChangeAspect="1"/>
          </p:cNvSpPr>
          <p:nvPr userDrawn="1"/>
        </p:nvSpPr>
        <p:spPr>
          <a:xfrm>
            <a:off x="10198166" y="-219538"/>
            <a:ext cx="1152000" cy="11520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a:p>
        </p:txBody>
      </p:sp>
    </p:spTree>
    <p:extLst>
      <p:ext uri="{BB962C8B-B14F-4D97-AF65-F5344CB8AC3E}">
        <p14:creationId xmlns:p14="http://schemas.microsoft.com/office/powerpoint/2010/main" val="21072579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3DA32AC-72C9-5BCB-2CD0-2C15543B3C79}"/>
              </a:ext>
            </a:extLst>
          </p:cNvPr>
          <p:cNvSpPr/>
          <p:nvPr userDrawn="1"/>
        </p:nvSpPr>
        <p:spPr>
          <a:xfrm>
            <a:off x="10147178" y="-11085"/>
            <a:ext cx="2044700" cy="6858000"/>
          </a:xfrm>
          <a:prstGeom prst="rect">
            <a:avLst/>
          </a:prstGeom>
          <a:solidFill>
            <a:srgbClr val="04A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a:p>
        </p:txBody>
      </p:sp>
      <p:sp>
        <p:nvSpPr>
          <p:cNvPr id="6" name="Oval 5">
            <a:extLst>
              <a:ext uri="{FF2B5EF4-FFF2-40B4-BE49-F238E27FC236}">
                <a16:creationId xmlns:a16="http://schemas.microsoft.com/office/drawing/2014/main" id="{63419839-D777-9764-A69E-722BD1B5BB2C}"/>
              </a:ext>
            </a:extLst>
          </p:cNvPr>
          <p:cNvSpPr/>
          <p:nvPr userDrawn="1"/>
        </p:nvSpPr>
        <p:spPr>
          <a:xfrm>
            <a:off x="8478467" y="1544637"/>
            <a:ext cx="3768725" cy="3768725"/>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a:p>
        </p:txBody>
      </p:sp>
      <p:sp>
        <p:nvSpPr>
          <p:cNvPr id="8" name="Oval 7">
            <a:extLst>
              <a:ext uri="{FF2B5EF4-FFF2-40B4-BE49-F238E27FC236}">
                <a16:creationId xmlns:a16="http://schemas.microsoft.com/office/drawing/2014/main" id="{683B49C3-8CF9-33DD-709A-EC64B861BCC0}"/>
              </a:ext>
            </a:extLst>
          </p:cNvPr>
          <p:cNvSpPr/>
          <p:nvPr userDrawn="1"/>
        </p:nvSpPr>
        <p:spPr>
          <a:xfrm>
            <a:off x="9835781" y="2901950"/>
            <a:ext cx="1054100" cy="10541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a:p>
        </p:txBody>
      </p:sp>
      <p:sp>
        <p:nvSpPr>
          <p:cNvPr id="9" name="Oval 8">
            <a:extLst>
              <a:ext uri="{FF2B5EF4-FFF2-40B4-BE49-F238E27FC236}">
                <a16:creationId xmlns:a16="http://schemas.microsoft.com/office/drawing/2014/main" id="{7795FF91-737B-25F4-718B-1E67A53BAC63}"/>
              </a:ext>
            </a:extLst>
          </p:cNvPr>
          <p:cNvSpPr/>
          <p:nvPr userDrawn="1"/>
        </p:nvSpPr>
        <p:spPr>
          <a:xfrm>
            <a:off x="9657980" y="2716074"/>
            <a:ext cx="1409701" cy="1409701"/>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6057B95C-F614-BD0B-1611-9CE11202FF5F}"/>
              </a:ext>
            </a:extLst>
          </p:cNvPr>
          <p:cNvSpPr/>
          <p:nvPr userDrawn="1"/>
        </p:nvSpPr>
        <p:spPr>
          <a:xfrm>
            <a:off x="11826088" y="857766"/>
            <a:ext cx="333373" cy="333373"/>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1B9E56E7-963B-C8AA-D120-13A0FB92FA06}"/>
              </a:ext>
            </a:extLst>
          </p:cNvPr>
          <p:cNvSpPr/>
          <p:nvPr userDrawn="1"/>
        </p:nvSpPr>
        <p:spPr>
          <a:xfrm>
            <a:off x="10806510" y="5093099"/>
            <a:ext cx="2396327" cy="2396327"/>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a:p>
        </p:txBody>
      </p:sp>
      <p:sp>
        <p:nvSpPr>
          <p:cNvPr id="12" name="Oval 11">
            <a:extLst>
              <a:ext uri="{FF2B5EF4-FFF2-40B4-BE49-F238E27FC236}">
                <a16:creationId xmlns:a16="http://schemas.microsoft.com/office/drawing/2014/main" id="{5ADFEA84-6580-DC76-F9B6-AB8E980BD751}"/>
              </a:ext>
            </a:extLst>
          </p:cNvPr>
          <p:cNvSpPr/>
          <p:nvPr userDrawn="1"/>
        </p:nvSpPr>
        <p:spPr>
          <a:xfrm>
            <a:off x="11622088" y="6291263"/>
            <a:ext cx="765173" cy="765173"/>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32C62BFE-518C-3ABA-A145-79E61F1CB58E}"/>
              </a:ext>
            </a:extLst>
          </p:cNvPr>
          <p:cNvSpPr>
            <a:spLocks noChangeAspect="1"/>
          </p:cNvSpPr>
          <p:nvPr userDrawn="1"/>
        </p:nvSpPr>
        <p:spPr>
          <a:xfrm>
            <a:off x="10198166" y="-219538"/>
            <a:ext cx="1152000" cy="11520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a:p>
        </p:txBody>
      </p:sp>
    </p:spTree>
    <p:extLst>
      <p:ext uri="{BB962C8B-B14F-4D97-AF65-F5344CB8AC3E}">
        <p14:creationId xmlns:p14="http://schemas.microsoft.com/office/powerpoint/2010/main" val="7230486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3DA32AC-72C9-5BCB-2CD0-2C15543B3C79}"/>
              </a:ext>
            </a:extLst>
          </p:cNvPr>
          <p:cNvSpPr/>
          <p:nvPr userDrawn="1"/>
        </p:nvSpPr>
        <p:spPr>
          <a:xfrm>
            <a:off x="10147178" y="-11085"/>
            <a:ext cx="2044700" cy="6858000"/>
          </a:xfrm>
          <a:prstGeom prst="rect">
            <a:avLst/>
          </a:prstGeom>
          <a:solidFill>
            <a:srgbClr val="66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a:p>
        </p:txBody>
      </p:sp>
      <p:sp>
        <p:nvSpPr>
          <p:cNvPr id="6" name="Oval 5">
            <a:extLst>
              <a:ext uri="{FF2B5EF4-FFF2-40B4-BE49-F238E27FC236}">
                <a16:creationId xmlns:a16="http://schemas.microsoft.com/office/drawing/2014/main" id="{63419839-D777-9764-A69E-722BD1B5BB2C}"/>
              </a:ext>
            </a:extLst>
          </p:cNvPr>
          <p:cNvSpPr/>
          <p:nvPr userDrawn="1"/>
        </p:nvSpPr>
        <p:spPr>
          <a:xfrm>
            <a:off x="8478467" y="1544637"/>
            <a:ext cx="3768725" cy="3768725"/>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a:p>
        </p:txBody>
      </p:sp>
      <p:sp>
        <p:nvSpPr>
          <p:cNvPr id="8" name="Oval 7">
            <a:extLst>
              <a:ext uri="{FF2B5EF4-FFF2-40B4-BE49-F238E27FC236}">
                <a16:creationId xmlns:a16="http://schemas.microsoft.com/office/drawing/2014/main" id="{683B49C3-8CF9-33DD-709A-EC64B861BCC0}"/>
              </a:ext>
            </a:extLst>
          </p:cNvPr>
          <p:cNvSpPr/>
          <p:nvPr userDrawn="1"/>
        </p:nvSpPr>
        <p:spPr>
          <a:xfrm>
            <a:off x="9835781" y="2901950"/>
            <a:ext cx="1054100" cy="10541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a:p>
        </p:txBody>
      </p:sp>
      <p:sp>
        <p:nvSpPr>
          <p:cNvPr id="9" name="Oval 8">
            <a:extLst>
              <a:ext uri="{FF2B5EF4-FFF2-40B4-BE49-F238E27FC236}">
                <a16:creationId xmlns:a16="http://schemas.microsoft.com/office/drawing/2014/main" id="{7795FF91-737B-25F4-718B-1E67A53BAC63}"/>
              </a:ext>
            </a:extLst>
          </p:cNvPr>
          <p:cNvSpPr/>
          <p:nvPr userDrawn="1"/>
        </p:nvSpPr>
        <p:spPr>
          <a:xfrm>
            <a:off x="9657980" y="2716074"/>
            <a:ext cx="1409701" cy="1409701"/>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6057B95C-F614-BD0B-1611-9CE11202FF5F}"/>
              </a:ext>
            </a:extLst>
          </p:cNvPr>
          <p:cNvSpPr/>
          <p:nvPr userDrawn="1"/>
        </p:nvSpPr>
        <p:spPr>
          <a:xfrm>
            <a:off x="11826088" y="857766"/>
            <a:ext cx="333373" cy="333373"/>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1B9E56E7-963B-C8AA-D120-13A0FB92FA06}"/>
              </a:ext>
            </a:extLst>
          </p:cNvPr>
          <p:cNvSpPr/>
          <p:nvPr userDrawn="1"/>
        </p:nvSpPr>
        <p:spPr>
          <a:xfrm>
            <a:off x="10806510" y="5093099"/>
            <a:ext cx="2396327" cy="2396327"/>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a:p>
        </p:txBody>
      </p:sp>
      <p:sp>
        <p:nvSpPr>
          <p:cNvPr id="12" name="Oval 11">
            <a:extLst>
              <a:ext uri="{FF2B5EF4-FFF2-40B4-BE49-F238E27FC236}">
                <a16:creationId xmlns:a16="http://schemas.microsoft.com/office/drawing/2014/main" id="{5ADFEA84-6580-DC76-F9B6-AB8E980BD751}"/>
              </a:ext>
            </a:extLst>
          </p:cNvPr>
          <p:cNvSpPr/>
          <p:nvPr userDrawn="1"/>
        </p:nvSpPr>
        <p:spPr>
          <a:xfrm>
            <a:off x="11622088" y="6291263"/>
            <a:ext cx="765173" cy="765173"/>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32C62BFE-518C-3ABA-A145-79E61F1CB58E}"/>
              </a:ext>
            </a:extLst>
          </p:cNvPr>
          <p:cNvSpPr>
            <a:spLocks noChangeAspect="1"/>
          </p:cNvSpPr>
          <p:nvPr userDrawn="1"/>
        </p:nvSpPr>
        <p:spPr>
          <a:xfrm>
            <a:off x="10198166" y="-219538"/>
            <a:ext cx="1152000" cy="11520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a:p>
        </p:txBody>
      </p:sp>
    </p:spTree>
    <p:extLst>
      <p:ext uri="{BB962C8B-B14F-4D97-AF65-F5344CB8AC3E}">
        <p14:creationId xmlns:p14="http://schemas.microsoft.com/office/powerpoint/2010/main" val="2002225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37.xml"/><Relationship Id="rId7" Type="http://schemas.openxmlformats.org/officeDocument/2006/relationships/slideLayout" Target="../slideLayouts/slideLayout41.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5" Type="http://schemas.openxmlformats.org/officeDocument/2006/relationships/slideLayout" Target="../slideLayouts/slideLayout39.xml"/><Relationship Id="rId4"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C153F6-5ECB-490F-8FEC-F9D584A71A6D}" type="datetimeFigureOut">
              <a:rPr lang="en-US" smtClean="0"/>
              <a:t>5/27/25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7F9192-2C57-4B37-9ACB-ED000750DA71}" type="slidenum">
              <a:rPr lang="en-US" smtClean="0"/>
              <a:t>‹#›</a:t>
            </a:fld>
            <a:endParaRPr lang="en-US"/>
          </a:p>
        </p:txBody>
      </p:sp>
    </p:spTree>
    <p:extLst>
      <p:ext uri="{BB962C8B-B14F-4D97-AF65-F5344CB8AC3E}">
        <p14:creationId xmlns:p14="http://schemas.microsoft.com/office/powerpoint/2010/main" val="9537391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0" r:id="rId8"/>
    <p:sldLayoutId id="2147483661" r:id="rId9"/>
    <p:sldLayoutId id="2147483703" r:id="rId10"/>
    <p:sldLayoutId id="2147483700" r:id="rId11"/>
    <p:sldLayoutId id="2147483656" r:id="rId12"/>
    <p:sldLayoutId id="2147483657" r:id="rId13"/>
    <p:sldLayoutId id="2147483658" r:id="rId14"/>
    <p:sldLayoutId id="2147483659" r:id="rId15"/>
    <p:sldLayoutId id="2147483681" r:id="rId16"/>
    <p:sldLayoutId id="2147483701" r:id="rId17"/>
  </p:sldLayoutIdLst>
  <p:txStyles>
    <p:titleStyle>
      <a:lvl1pPr algn="r" defTabSz="914400" rtl="1" eaLnBrk="1" latinLnBrk="0" hangingPunct="1">
        <a:lnSpc>
          <a:spcPct val="90000"/>
        </a:lnSpc>
        <a:spcBef>
          <a:spcPct val="0"/>
        </a:spcBef>
        <a:buNone/>
        <a:defRPr sz="4400" kern="1200" baseline="0">
          <a:solidFill>
            <a:schemeClr val="tx1"/>
          </a:solidFill>
          <a:latin typeface="Calibri" panose="020F0502020204030204" pitchFamily="34" charset="0"/>
          <a:ea typeface="+mj-ea"/>
          <a:cs typeface="B Roya" pitchFamily="2" charset="-78"/>
        </a:defRPr>
      </a:lvl1pPr>
    </p:titleStyle>
    <p:bodyStyle>
      <a:lvl1pPr marL="228600" indent="-228600" algn="r" defTabSz="914400" rtl="1" eaLnBrk="1" latinLnBrk="0" hangingPunct="1">
        <a:lnSpc>
          <a:spcPct val="90000"/>
        </a:lnSpc>
        <a:spcBef>
          <a:spcPts val="1000"/>
        </a:spcBef>
        <a:buFont typeface="Arial" panose="020B0604020202090204" pitchFamily="34" charset="0"/>
        <a:buChar char="•"/>
        <a:defRPr sz="2800" kern="1200" baseline="0">
          <a:solidFill>
            <a:schemeClr val="tx1"/>
          </a:solidFill>
          <a:latin typeface="Calibri" panose="020F0502020204030204" pitchFamily="34" charset="0"/>
          <a:ea typeface="+mn-ea"/>
          <a:cs typeface="B Roya" pitchFamily="2" charset="-78"/>
        </a:defRPr>
      </a:lvl1pPr>
      <a:lvl2pPr marL="685800" indent="-228600" algn="r" defTabSz="914400" rtl="1" eaLnBrk="1" latinLnBrk="0" hangingPunct="1">
        <a:lnSpc>
          <a:spcPct val="90000"/>
        </a:lnSpc>
        <a:spcBef>
          <a:spcPts val="500"/>
        </a:spcBef>
        <a:buFont typeface="Arial" panose="020B0604020202090204" pitchFamily="34" charset="0"/>
        <a:buChar char="•"/>
        <a:defRPr sz="2400" kern="1200" baseline="0">
          <a:solidFill>
            <a:schemeClr val="tx1"/>
          </a:solidFill>
          <a:latin typeface="Calibri" panose="020F0502020204030204" pitchFamily="34" charset="0"/>
          <a:ea typeface="+mn-ea"/>
          <a:cs typeface="B Roya" pitchFamily="2" charset="-78"/>
        </a:defRPr>
      </a:lvl2pPr>
      <a:lvl3pPr marL="1143000" indent="-228600" algn="r" defTabSz="914400" rtl="1" eaLnBrk="1" latinLnBrk="0" hangingPunct="1">
        <a:lnSpc>
          <a:spcPct val="90000"/>
        </a:lnSpc>
        <a:spcBef>
          <a:spcPts val="500"/>
        </a:spcBef>
        <a:buFont typeface="Arial" panose="020B0604020202090204" pitchFamily="34" charset="0"/>
        <a:buChar char="•"/>
        <a:defRPr sz="2000" kern="1200" baseline="0">
          <a:solidFill>
            <a:schemeClr val="tx1"/>
          </a:solidFill>
          <a:latin typeface="Calibri" panose="020F0502020204030204" pitchFamily="34" charset="0"/>
          <a:ea typeface="+mn-ea"/>
          <a:cs typeface="B Roya" pitchFamily="2" charset="-78"/>
        </a:defRPr>
      </a:lvl3pPr>
      <a:lvl4pPr marL="1600200" indent="-228600" algn="r" defTabSz="914400" rtl="1" eaLnBrk="1" latinLnBrk="0" hangingPunct="1">
        <a:lnSpc>
          <a:spcPct val="90000"/>
        </a:lnSpc>
        <a:spcBef>
          <a:spcPts val="500"/>
        </a:spcBef>
        <a:buFont typeface="Arial" panose="020B0604020202090204" pitchFamily="34" charset="0"/>
        <a:buChar char="•"/>
        <a:defRPr sz="1800" kern="1200" baseline="0">
          <a:solidFill>
            <a:schemeClr val="tx1"/>
          </a:solidFill>
          <a:latin typeface="Calibri" panose="020F0502020204030204" pitchFamily="34" charset="0"/>
          <a:ea typeface="+mn-ea"/>
          <a:cs typeface="B Roya" pitchFamily="2" charset="-78"/>
        </a:defRPr>
      </a:lvl4pPr>
      <a:lvl5pPr marL="2057400" indent="-228600" algn="r" defTabSz="914400" rtl="1" eaLnBrk="1" latinLnBrk="0" hangingPunct="1">
        <a:lnSpc>
          <a:spcPct val="90000"/>
        </a:lnSpc>
        <a:spcBef>
          <a:spcPts val="500"/>
        </a:spcBef>
        <a:buFont typeface="Arial" panose="020B0604020202090204" pitchFamily="34" charset="0"/>
        <a:buChar char="•"/>
        <a:defRPr sz="1800" kern="1200" baseline="0">
          <a:solidFill>
            <a:schemeClr val="tx1"/>
          </a:solidFill>
          <a:latin typeface="Calibri" panose="020F0502020204030204" pitchFamily="34" charset="0"/>
          <a:ea typeface="+mn-ea"/>
          <a:cs typeface="B Roya" pitchFamily="2" charset="-78"/>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1466"/>
            <a:ext cx="12192001" cy="4234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 y="6334317"/>
            <a:ext cx="12192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1" y="286605"/>
            <a:ext cx="10058399"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1" cy="402336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3" y="6459788"/>
            <a:ext cx="2472271" cy="365125"/>
          </a:xfrm>
          <a:prstGeom prst="rect">
            <a:avLst/>
          </a:prstGeom>
        </p:spPr>
        <p:txBody>
          <a:bodyPr vert="horz" lIns="91440" tIns="45720" rIns="91440" bIns="45720" rtlCol="0" anchor="ctr"/>
          <a:lstStyle>
            <a:lvl1pPr algn="l">
              <a:defRPr sz="900">
                <a:solidFill>
                  <a:srgbClr val="FFFFFF"/>
                </a:solidFill>
              </a:defRPr>
            </a:lvl1pPr>
          </a:lstStyle>
          <a:p>
            <a:pPr defTabSz="914388"/>
            <a:endParaRPr lang="en-US" dirty="0"/>
          </a:p>
        </p:txBody>
      </p:sp>
      <p:cxnSp>
        <p:nvCxnSpPr>
          <p:cNvPr id="10" name="Straight Connector 9"/>
          <p:cNvCxnSpPr/>
          <p:nvPr/>
        </p:nvCxnSpPr>
        <p:spPr>
          <a:xfrm>
            <a:off x="1193533"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4717005"/>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 id="2147483697" r:id="rId15"/>
    <p:sldLayoutId id="2147483698" r:id="rId16"/>
    <p:sldLayoutId id="2147483702" r:id="rId17"/>
  </p:sldLayoutIdLst>
  <p:hf hdr="0" dt="0"/>
  <p:txStyles>
    <p:titleStyle>
      <a:lvl1pPr algn="l" defTabSz="914382"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39" indent="-91439" algn="l" defTabSz="914382"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0" indent="-182876" algn="l" defTabSz="914382" rtl="0" eaLnBrk="1" latinLnBrk="0" hangingPunct="1">
        <a:lnSpc>
          <a:spcPct val="90000"/>
        </a:lnSpc>
        <a:spcBef>
          <a:spcPts val="200"/>
        </a:spcBef>
        <a:spcAft>
          <a:spcPts val="400"/>
        </a:spcAft>
        <a:buClr>
          <a:schemeClr val="accent1"/>
        </a:buClr>
        <a:buFont typeface="Calibri" pitchFamily="34" charset="0"/>
        <a:buChar char="◦"/>
        <a:defRPr sz="1799" kern="1200">
          <a:solidFill>
            <a:schemeClr val="tx1">
              <a:lumMod val="75000"/>
              <a:lumOff val="25000"/>
            </a:schemeClr>
          </a:solidFill>
          <a:latin typeface="+mn-lt"/>
          <a:ea typeface="+mn-ea"/>
          <a:cs typeface="+mn-cs"/>
        </a:defRPr>
      </a:lvl2pPr>
      <a:lvl3pPr marL="566917" indent="-182876" algn="l" defTabSz="914382"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793" indent="-182876" algn="l" defTabSz="914382"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69" indent="-182876" algn="l" defTabSz="914382"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099978" indent="-228595" algn="l" defTabSz="914382"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974" indent="-228595" algn="l" defTabSz="914382"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969" indent="-228595" algn="l" defTabSz="914382"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965" indent="-228595" algn="l" defTabSz="914382"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382" rtl="0" eaLnBrk="1" latinLnBrk="0" hangingPunct="1">
        <a:defRPr sz="1799" kern="1200">
          <a:solidFill>
            <a:schemeClr val="tx1"/>
          </a:solidFill>
          <a:latin typeface="+mn-lt"/>
          <a:ea typeface="+mn-ea"/>
          <a:cs typeface="+mn-cs"/>
        </a:defRPr>
      </a:lvl1pPr>
      <a:lvl2pPr marL="457191" algn="l" defTabSz="914382" rtl="0" eaLnBrk="1" latinLnBrk="0" hangingPunct="1">
        <a:defRPr sz="1799" kern="1200">
          <a:solidFill>
            <a:schemeClr val="tx1"/>
          </a:solidFill>
          <a:latin typeface="+mn-lt"/>
          <a:ea typeface="+mn-ea"/>
          <a:cs typeface="+mn-cs"/>
        </a:defRPr>
      </a:lvl2pPr>
      <a:lvl3pPr marL="914382" algn="l" defTabSz="914382" rtl="0" eaLnBrk="1" latinLnBrk="0" hangingPunct="1">
        <a:defRPr sz="1799" kern="1200">
          <a:solidFill>
            <a:schemeClr val="tx1"/>
          </a:solidFill>
          <a:latin typeface="+mn-lt"/>
          <a:ea typeface="+mn-ea"/>
          <a:cs typeface="+mn-cs"/>
        </a:defRPr>
      </a:lvl3pPr>
      <a:lvl4pPr marL="1371572" algn="l" defTabSz="914382" rtl="0" eaLnBrk="1" latinLnBrk="0" hangingPunct="1">
        <a:defRPr sz="1799" kern="1200">
          <a:solidFill>
            <a:schemeClr val="tx1"/>
          </a:solidFill>
          <a:latin typeface="+mn-lt"/>
          <a:ea typeface="+mn-ea"/>
          <a:cs typeface="+mn-cs"/>
        </a:defRPr>
      </a:lvl4pPr>
      <a:lvl5pPr marL="1828763" algn="l" defTabSz="914382" rtl="0" eaLnBrk="1" latinLnBrk="0" hangingPunct="1">
        <a:defRPr sz="1799" kern="1200">
          <a:solidFill>
            <a:schemeClr val="tx1"/>
          </a:solidFill>
          <a:latin typeface="+mn-lt"/>
          <a:ea typeface="+mn-ea"/>
          <a:cs typeface="+mn-cs"/>
        </a:defRPr>
      </a:lvl5pPr>
      <a:lvl6pPr marL="2285954" algn="l" defTabSz="914382" rtl="0" eaLnBrk="1" latinLnBrk="0" hangingPunct="1">
        <a:defRPr sz="1799" kern="1200">
          <a:solidFill>
            <a:schemeClr val="tx1"/>
          </a:solidFill>
          <a:latin typeface="+mn-lt"/>
          <a:ea typeface="+mn-ea"/>
          <a:cs typeface="+mn-cs"/>
        </a:defRPr>
      </a:lvl6pPr>
      <a:lvl7pPr marL="2743145" algn="l" defTabSz="914382" rtl="0" eaLnBrk="1" latinLnBrk="0" hangingPunct="1">
        <a:defRPr sz="1799" kern="1200">
          <a:solidFill>
            <a:schemeClr val="tx1"/>
          </a:solidFill>
          <a:latin typeface="+mn-lt"/>
          <a:ea typeface="+mn-ea"/>
          <a:cs typeface="+mn-cs"/>
        </a:defRPr>
      </a:lvl7pPr>
      <a:lvl8pPr marL="3200334" algn="l" defTabSz="914382" rtl="0" eaLnBrk="1" latinLnBrk="0" hangingPunct="1">
        <a:defRPr sz="1799" kern="1200">
          <a:solidFill>
            <a:schemeClr val="tx1"/>
          </a:solidFill>
          <a:latin typeface="+mn-lt"/>
          <a:ea typeface="+mn-ea"/>
          <a:cs typeface="+mn-cs"/>
        </a:defRPr>
      </a:lvl8pPr>
      <a:lvl9pPr marL="3657525" algn="l" defTabSz="914382" rtl="0" eaLnBrk="1" latinLnBrk="0" hangingPunct="1">
        <a:defRPr sz="179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085700" y="523433"/>
            <a:ext cx="7011200" cy="10216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lt1"/>
              </a:buClr>
              <a:buSzPts val="2000"/>
              <a:buFont typeface="Roboto Condensed"/>
              <a:buNone/>
              <a:defRPr sz="2000" b="1">
                <a:solidFill>
                  <a:schemeClr val="lt1"/>
                </a:solidFill>
                <a:latin typeface="Roboto Condensed"/>
                <a:ea typeface="Roboto Condensed"/>
                <a:cs typeface="Roboto Condensed"/>
                <a:sym typeface="Roboto Condensed"/>
              </a:defRPr>
            </a:lvl1pPr>
            <a:lvl2pPr lvl="1">
              <a:spcBef>
                <a:spcPts val="0"/>
              </a:spcBef>
              <a:spcAft>
                <a:spcPts val="0"/>
              </a:spcAft>
              <a:buClr>
                <a:schemeClr val="lt1"/>
              </a:buClr>
              <a:buSzPts val="2000"/>
              <a:buFont typeface="Roboto Condensed"/>
              <a:buNone/>
              <a:defRPr sz="2000" b="1">
                <a:solidFill>
                  <a:schemeClr val="lt1"/>
                </a:solidFill>
                <a:latin typeface="Roboto Condensed"/>
                <a:ea typeface="Roboto Condensed"/>
                <a:cs typeface="Roboto Condensed"/>
                <a:sym typeface="Roboto Condensed"/>
              </a:defRPr>
            </a:lvl2pPr>
            <a:lvl3pPr lvl="2">
              <a:spcBef>
                <a:spcPts val="0"/>
              </a:spcBef>
              <a:spcAft>
                <a:spcPts val="0"/>
              </a:spcAft>
              <a:buClr>
                <a:schemeClr val="lt1"/>
              </a:buClr>
              <a:buSzPts val="2000"/>
              <a:buFont typeface="Roboto Condensed"/>
              <a:buNone/>
              <a:defRPr sz="2000" b="1">
                <a:solidFill>
                  <a:schemeClr val="lt1"/>
                </a:solidFill>
                <a:latin typeface="Roboto Condensed"/>
                <a:ea typeface="Roboto Condensed"/>
                <a:cs typeface="Roboto Condensed"/>
                <a:sym typeface="Roboto Condensed"/>
              </a:defRPr>
            </a:lvl3pPr>
            <a:lvl4pPr lvl="3">
              <a:spcBef>
                <a:spcPts val="0"/>
              </a:spcBef>
              <a:spcAft>
                <a:spcPts val="0"/>
              </a:spcAft>
              <a:buClr>
                <a:schemeClr val="lt1"/>
              </a:buClr>
              <a:buSzPts val="2000"/>
              <a:buFont typeface="Roboto Condensed"/>
              <a:buNone/>
              <a:defRPr sz="2000" b="1">
                <a:solidFill>
                  <a:schemeClr val="lt1"/>
                </a:solidFill>
                <a:latin typeface="Roboto Condensed"/>
                <a:ea typeface="Roboto Condensed"/>
                <a:cs typeface="Roboto Condensed"/>
                <a:sym typeface="Roboto Condensed"/>
              </a:defRPr>
            </a:lvl4pPr>
            <a:lvl5pPr lvl="4">
              <a:spcBef>
                <a:spcPts val="0"/>
              </a:spcBef>
              <a:spcAft>
                <a:spcPts val="0"/>
              </a:spcAft>
              <a:buClr>
                <a:schemeClr val="lt1"/>
              </a:buClr>
              <a:buSzPts val="2000"/>
              <a:buFont typeface="Roboto Condensed"/>
              <a:buNone/>
              <a:defRPr sz="2000" b="1">
                <a:solidFill>
                  <a:schemeClr val="lt1"/>
                </a:solidFill>
                <a:latin typeface="Roboto Condensed"/>
                <a:ea typeface="Roboto Condensed"/>
                <a:cs typeface="Roboto Condensed"/>
                <a:sym typeface="Roboto Condensed"/>
              </a:defRPr>
            </a:lvl5pPr>
            <a:lvl6pPr lvl="5">
              <a:spcBef>
                <a:spcPts val="0"/>
              </a:spcBef>
              <a:spcAft>
                <a:spcPts val="0"/>
              </a:spcAft>
              <a:buClr>
                <a:schemeClr val="lt1"/>
              </a:buClr>
              <a:buSzPts val="2000"/>
              <a:buFont typeface="Roboto Condensed"/>
              <a:buNone/>
              <a:defRPr sz="2000" b="1">
                <a:solidFill>
                  <a:schemeClr val="lt1"/>
                </a:solidFill>
                <a:latin typeface="Roboto Condensed"/>
                <a:ea typeface="Roboto Condensed"/>
                <a:cs typeface="Roboto Condensed"/>
                <a:sym typeface="Roboto Condensed"/>
              </a:defRPr>
            </a:lvl6pPr>
            <a:lvl7pPr lvl="6">
              <a:spcBef>
                <a:spcPts val="0"/>
              </a:spcBef>
              <a:spcAft>
                <a:spcPts val="0"/>
              </a:spcAft>
              <a:buClr>
                <a:schemeClr val="lt1"/>
              </a:buClr>
              <a:buSzPts val="2000"/>
              <a:buFont typeface="Roboto Condensed"/>
              <a:buNone/>
              <a:defRPr sz="2000" b="1">
                <a:solidFill>
                  <a:schemeClr val="lt1"/>
                </a:solidFill>
                <a:latin typeface="Roboto Condensed"/>
                <a:ea typeface="Roboto Condensed"/>
                <a:cs typeface="Roboto Condensed"/>
                <a:sym typeface="Roboto Condensed"/>
              </a:defRPr>
            </a:lvl7pPr>
            <a:lvl8pPr lvl="7">
              <a:spcBef>
                <a:spcPts val="0"/>
              </a:spcBef>
              <a:spcAft>
                <a:spcPts val="0"/>
              </a:spcAft>
              <a:buClr>
                <a:schemeClr val="lt1"/>
              </a:buClr>
              <a:buSzPts val="2000"/>
              <a:buFont typeface="Roboto Condensed"/>
              <a:buNone/>
              <a:defRPr sz="2000" b="1">
                <a:solidFill>
                  <a:schemeClr val="lt1"/>
                </a:solidFill>
                <a:latin typeface="Roboto Condensed"/>
                <a:ea typeface="Roboto Condensed"/>
                <a:cs typeface="Roboto Condensed"/>
                <a:sym typeface="Roboto Condensed"/>
              </a:defRPr>
            </a:lvl8pPr>
            <a:lvl9pPr lvl="8">
              <a:spcBef>
                <a:spcPts val="0"/>
              </a:spcBef>
              <a:spcAft>
                <a:spcPts val="0"/>
              </a:spcAft>
              <a:buClr>
                <a:schemeClr val="lt1"/>
              </a:buClr>
              <a:buSzPts val="2000"/>
              <a:buFont typeface="Roboto Condensed"/>
              <a:buNone/>
              <a:defRPr sz="2000" b="1">
                <a:solidFill>
                  <a:schemeClr val="lt1"/>
                </a:solidFill>
                <a:latin typeface="Roboto Condensed"/>
                <a:ea typeface="Roboto Condensed"/>
                <a:cs typeface="Roboto Condensed"/>
                <a:sym typeface="Roboto Condensed"/>
              </a:defRPr>
            </a:lvl9pPr>
          </a:lstStyle>
          <a:p>
            <a:endParaRPr/>
          </a:p>
        </p:txBody>
      </p:sp>
      <p:sp>
        <p:nvSpPr>
          <p:cNvPr id="7" name="Google Shape;7;p1"/>
          <p:cNvSpPr txBox="1">
            <a:spLocks noGrp="1"/>
          </p:cNvSpPr>
          <p:nvPr>
            <p:ph type="body" idx="1"/>
          </p:nvPr>
        </p:nvSpPr>
        <p:spPr>
          <a:xfrm>
            <a:off x="1085700" y="1769800"/>
            <a:ext cx="8176800" cy="4194000"/>
          </a:xfrm>
          <a:prstGeom prst="rect">
            <a:avLst/>
          </a:prstGeom>
          <a:noFill/>
          <a:ln>
            <a:noFill/>
          </a:ln>
        </p:spPr>
        <p:txBody>
          <a:bodyPr spcFirstLastPara="1" wrap="square" lIns="91425" tIns="91425" rIns="91425" bIns="91425" anchor="ctr" anchorCtr="0">
            <a:noAutofit/>
          </a:bodyPr>
          <a:lstStyle>
            <a:lvl1pPr marL="457200" lvl="0" indent="-381000">
              <a:spcBef>
                <a:spcPts val="600"/>
              </a:spcBef>
              <a:spcAft>
                <a:spcPts val="0"/>
              </a:spcAft>
              <a:buClr>
                <a:schemeClr val="accent4"/>
              </a:buClr>
              <a:buSzPts val="2400"/>
              <a:buFont typeface="Roboto Condensed Light"/>
              <a:buChar char="▰"/>
              <a:defRPr sz="2400">
                <a:solidFill>
                  <a:schemeClr val="dk1"/>
                </a:solidFill>
                <a:latin typeface="Roboto Condensed Light"/>
                <a:ea typeface="Roboto Condensed Light"/>
                <a:cs typeface="Roboto Condensed Light"/>
                <a:sym typeface="Roboto Condensed Light"/>
              </a:defRPr>
            </a:lvl1pPr>
            <a:lvl2pPr marL="914400" lvl="1" indent="-381000">
              <a:spcBef>
                <a:spcPts val="1000"/>
              </a:spcBef>
              <a:spcAft>
                <a:spcPts val="0"/>
              </a:spcAft>
              <a:buClr>
                <a:schemeClr val="accent4"/>
              </a:buClr>
              <a:buSzPts val="2400"/>
              <a:buFont typeface="Roboto Condensed Light"/>
              <a:buChar char="▻"/>
              <a:defRPr sz="2400">
                <a:solidFill>
                  <a:schemeClr val="dk1"/>
                </a:solidFill>
                <a:latin typeface="Roboto Condensed Light"/>
                <a:ea typeface="Roboto Condensed Light"/>
                <a:cs typeface="Roboto Condensed Light"/>
                <a:sym typeface="Roboto Condensed Light"/>
              </a:defRPr>
            </a:lvl2pPr>
            <a:lvl3pPr marL="1371600" lvl="2" indent="-381000">
              <a:spcBef>
                <a:spcPts val="1000"/>
              </a:spcBef>
              <a:spcAft>
                <a:spcPts val="0"/>
              </a:spcAft>
              <a:buClr>
                <a:schemeClr val="accent4"/>
              </a:buClr>
              <a:buSzPts val="2400"/>
              <a:buFont typeface="Roboto Condensed Light"/>
              <a:buChar char="▻"/>
              <a:defRPr sz="2400">
                <a:solidFill>
                  <a:schemeClr val="dk1"/>
                </a:solidFill>
                <a:latin typeface="Roboto Condensed Light"/>
                <a:ea typeface="Roboto Condensed Light"/>
                <a:cs typeface="Roboto Condensed Light"/>
                <a:sym typeface="Roboto Condensed Light"/>
              </a:defRPr>
            </a:lvl3pPr>
            <a:lvl4pPr marL="1828800" lvl="3" indent="-381000">
              <a:spcBef>
                <a:spcPts val="1000"/>
              </a:spcBef>
              <a:spcAft>
                <a:spcPts val="0"/>
              </a:spcAft>
              <a:buClr>
                <a:schemeClr val="accent4"/>
              </a:buClr>
              <a:buSzPts val="2400"/>
              <a:buFont typeface="Roboto Condensed Light"/>
              <a:buChar char="▻"/>
              <a:defRPr sz="2400">
                <a:solidFill>
                  <a:schemeClr val="dk1"/>
                </a:solidFill>
                <a:latin typeface="Roboto Condensed Light"/>
                <a:ea typeface="Roboto Condensed Light"/>
                <a:cs typeface="Roboto Condensed Light"/>
                <a:sym typeface="Roboto Condensed Light"/>
              </a:defRPr>
            </a:lvl4pPr>
            <a:lvl5pPr marL="2286000" lvl="4" indent="-381000">
              <a:spcBef>
                <a:spcPts val="1000"/>
              </a:spcBef>
              <a:spcAft>
                <a:spcPts val="0"/>
              </a:spcAft>
              <a:buClr>
                <a:schemeClr val="accent4"/>
              </a:buClr>
              <a:buSzPts val="2400"/>
              <a:buFont typeface="Roboto Condensed Light"/>
              <a:buChar char="▻"/>
              <a:defRPr sz="2400">
                <a:solidFill>
                  <a:schemeClr val="dk1"/>
                </a:solidFill>
                <a:latin typeface="Roboto Condensed Light"/>
                <a:ea typeface="Roboto Condensed Light"/>
                <a:cs typeface="Roboto Condensed Light"/>
                <a:sym typeface="Roboto Condensed Light"/>
              </a:defRPr>
            </a:lvl5pPr>
            <a:lvl6pPr marL="2743200" lvl="5" indent="-381000">
              <a:spcBef>
                <a:spcPts val="1000"/>
              </a:spcBef>
              <a:spcAft>
                <a:spcPts val="0"/>
              </a:spcAft>
              <a:buClr>
                <a:schemeClr val="accent4"/>
              </a:buClr>
              <a:buSzPts val="2400"/>
              <a:buFont typeface="Roboto Condensed Light"/>
              <a:buChar char="▻"/>
              <a:defRPr sz="2400">
                <a:solidFill>
                  <a:schemeClr val="dk1"/>
                </a:solidFill>
                <a:latin typeface="Roboto Condensed Light"/>
                <a:ea typeface="Roboto Condensed Light"/>
                <a:cs typeface="Roboto Condensed Light"/>
                <a:sym typeface="Roboto Condensed Light"/>
              </a:defRPr>
            </a:lvl6pPr>
            <a:lvl7pPr marL="3200400" lvl="6" indent="-381000">
              <a:spcBef>
                <a:spcPts val="1000"/>
              </a:spcBef>
              <a:spcAft>
                <a:spcPts val="0"/>
              </a:spcAft>
              <a:buClr>
                <a:schemeClr val="accent4"/>
              </a:buClr>
              <a:buSzPts val="2400"/>
              <a:buFont typeface="Roboto Condensed Light"/>
              <a:buChar char="▻"/>
              <a:defRPr sz="2400">
                <a:solidFill>
                  <a:schemeClr val="dk1"/>
                </a:solidFill>
                <a:latin typeface="Roboto Condensed Light"/>
                <a:ea typeface="Roboto Condensed Light"/>
                <a:cs typeface="Roboto Condensed Light"/>
                <a:sym typeface="Roboto Condensed Light"/>
              </a:defRPr>
            </a:lvl7pPr>
            <a:lvl8pPr marL="3657600" lvl="7" indent="-381000">
              <a:spcBef>
                <a:spcPts val="1000"/>
              </a:spcBef>
              <a:spcAft>
                <a:spcPts val="0"/>
              </a:spcAft>
              <a:buClr>
                <a:schemeClr val="accent4"/>
              </a:buClr>
              <a:buSzPts val="2400"/>
              <a:buFont typeface="Roboto Condensed Light"/>
              <a:buChar char="▻"/>
              <a:defRPr sz="2400">
                <a:solidFill>
                  <a:schemeClr val="dk1"/>
                </a:solidFill>
                <a:latin typeface="Roboto Condensed Light"/>
                <a:ea typeface="Roboto Condensed Light"/>
                <a:cs typeface="Roboto Condensed Light"/>
                <a:sym typeface="Roboto Condensed Light"/>
              </a:defRPr>
            </a:lvl8pPr>
            <a:lvl9pPr marL="4114800" lvl="8" indent="-381000">
              <a:spcBef>
                <a:spcPts val="1000"/>
              </a:spcBef>
              <a:spcAft>
                <a:spcPts val="1000"/>
              </a:spcAft>
              <a:buClr>
                <a:schemeClr val="accent4"/>
              </a:buClr>
              <a:buSzPts val="2400"/>
              <a:buFont typeface="Roboto Condensed Light"/>
              <a:buChar char="▻"/>
              <a:defRPr sz="2400">
                <a:solidFill>
                  <a:schemeClr val="dk1"/>
                </a:solidFill>
                <a:latin typeface="Roboto Condensed Light"/>
                <a:ea typeface="Roboto Condensed Light"/>
                <a:cs typeface="Roboto Condensed Light"/>
                <a:sym typeface="Roboto Condensed Light"/>
              </a:defRPr>
            </a:lvl9pPr>
          </a:lstStyle>
          <a:p>
            <a:endParaRPr dirty="0"/>
          </a:p>
        </p:txBody>
      </p:sp>
      <p:sp>
        <p:nvSpPr>
          <p:cNvPr id="8" name="Google Shape;8;p1"/>
          <p:cNvSpPr txBox="1">
            <a:spLocks noGrp="1"/>
          </p:cNvSpPr>
          <p:nvPr>
            <p:ph type="sldNum" idx="12"/>
          </p:nvPr>
        </p:nvSpPr>
        <p:spPr>
          <a:xfrm>
            <a:off x="10157333" y="6182000"/>
            <a:ext cx="1983200" cy="420800"/>
          </a:xfrm>
          <a:prstGeom prst="rect">
            <a:avLst/>
          </a:prstGeom>
          <a:noFill/>
          <a:ln>
            <a:noFill/>
          </a:ln>
        </p:spPr>
        <p:txBody>
          <a:bodyPr spcFirstLastPara="1" wrap="square" lIns="91425" tIns="91425" rIns="91425" bIns="91425" anchor="ctr" anchorCtr="0">
            <a:noAutofit/>
          </a:bodyPr>
          <a:lstStyle>
            <a:lvl1pPr lvl="0" algn="r">
              <a:buNone/>
              <a:defRPr sz="1600" b="1">
                <a:solidFill>
                  <a:schemeClr val="lt1"/>
                </a:solidFill>
                <a:latin typeface="Roboto Condensed"/>
                <a:ea typeface="Roboto Condensed"/>
                <a:cs typeface="Roboto Condensed"/>
                <a:sym typeface="Roboto Condensed"/>
              </a:defRPr>
            </a:lvl1pPr>
            <a:lvl2pPr lvl="1" algn="r">
              <a:buNone/>
              <a:defRPr sz="1600" b="1">
                <a:solidFill>
                  <a:schemeClr val="lt1"/>
                </a:solidFill>
                <a:latin typeface="Roboto Condensed"/>
                <a:ea typeface="Roboto Condensed"/>
                <a:cs typeface="Roboto Condensed"/>
                <a:sym typeface="Roboto Condensed"/>
              </a:defRPr>
            </a:lvl2pPr>
            <a:lvl3pPr lvl="2" algn="r">
              <a:buNone/>
              <a:defRPr sz="1600" b="1">
                <a:solidFill>
                  <a:schemeClr val="lt1"/>
                </a:solidFill>
                <a:latin typeface="Roboto Condensed"/>
                <a:ea typeface="Roboto Condensed"/>
                <a:cs typeface="Roboto Condensed"/>
                <a:sym typeface="Roboto Condensed"/>
              </a:defRPr>
            </a:lvl3pPr>
            <a:lvl4pPr lvl="3" algn="r">
              <a:buNone/>
              <a:defRPr sz="1600" b="1">
                <a:solidFill>
                  <a:schemeClr val="lt1"/>
                </a:solidFill>
                <a:latin typeface="Roboto Condensed"/>
                <a:ea typeface="Roboto Condensed"/>
                <a:cs typeface="Roboto Condensed"/>
                <a:sym typeface="Roboto Condensed"/>
              </a:defRPr>
            </a:lvl4pPr>
            <a:lvl5pPr lvl="4" algn="r">
              <a:buNone/>
              <a:defRPr sz="1600" b="1">
                <a:solidFill>
                  <a:schemeClr val="lt1"/>
                </a:solidFill>
                <a:latin typeface="Roboto Condensed"/>
                <a:ea typeface="Roboto Condensed"/>
                <a:cs typeface="Roboto Condensed"/>
                <a:sym typeface="Roboto Condensed"/>
              </a:defRPr>
            </a:lvl5pPr>
            <a:lvl6pPr lvl="5" algn="r">
              <a:buNone/>
              <a:defRPr sz="1600" b="1">
                <a:solidFill>
                  <a:schemeClr val="lt1"/>
                </a:solidFill>
                <a:latin typeface="Roboto Condensed"/>
                <a:ea typeface="Roboto Condensed"/>
                <a:cs typeface="Roboto Condensed"/>
                <a:sym typeface="Roboto Condensed"/>
              </a:defRPr>
            </a:lvl6pPr>
            <a:lvl7pPr lvl="6" algn="r">
              <a:buNone/>
              <a:defRPr sz="1600" b="1">
                <a:solidFill>
                  <a:schemeClr val="lt1"/>
                </a:solidFill>
                <a:latin typeface="Roboto Condensed"/>
                <a:ea typeface="Roboto Condensed"/>
                <a:cs typeface="Roboto Condensed"/>
                <a:sym typeface="Roboto Condensed"/>
              </a:defRPr>
            </a:lvl7pPr>
            <a:lvl8pPr lvl="7" algn="r">
              <a:buNone/>
              <a:defRPr sz="1600" b="1">
                <a:solidFill>
                  <a:schemeClr val="lt1"/>
                </a:solidFill>
                <a:latin typeface="Roboto Condensed"/>
                <a:ea typeface="Roboto Condensed"/>
                <a:cs typeface="Roboto Condensed"/>
                <a:sym typeface="Roboto Condensed"/>
              </a:defRPr>
            </a:lvl8pPr>
            <a:lvl9pPr lvl="8" algn="r">
              <a:buNone/>
              <a:defRPr sz="1600" b="1">
                <a:solidFill>
                  <a:schemeClr val="lt1"/>
                </a:solidFill>
                <a:latin typeface="Roboto Condensed"/>
                <a:ea typeface="Roboto Condensed"/>
                <a:cs typeface="Roboto Condensed"/>
                <a:sym typeface="Roboto Condensed"/>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588855612"/>
      </p:ext>
    </p:extLst>
  </p:cSld>
  <p:clrMap bg1="lt1" tx1="dk1" bg2="dk2" tx2="lt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8.xml"/><Relationship Id="rId1" Type="http://schemas.openxmlformats.org/officeDocument/2006/relationships/slideLayout" Target="../slideLayouts/slideLayout11.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10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9.xml"/><Relationship Id="rId1" Type="http://schemas.openxmlformats.org/officeDocument/2006/relationships/slideLayout" Target="../slideLayouts/slideLayout11.xml"/><Relationship Id="rId4" Type="http://schemas.openxmlformats.org/officeDocument/2006/relationships/hyperlink" Target="https://jmciri.ir/article-1-3281-fa.pdf" TargetMode="External"/></Relationships>
</file>

<file path=ppt/slides/_rels/slide102.xml.rels><?xml version="1.0" encoding="UTF-8" standalone="yes"?>
<Relationships xmlns="http://schemas.openxmlformats.org/package/2006/relationships"><Relationship Id="rId3" Type="http://schemas.openxmlformats.org/officeDocument/2006/relationships/hyperlink" Target="https://irct.ir/" TargetMode="External"/><Relationship Id="rId2" Type="http://schemas.openxmlformats.org/officeDocument/2006/relationships/notesSlide" Target="../notesSlides/notesSlide50.xml"/><Relationship Id="rId1" Type="http://schemas.openxmlformats.org/officeDocument/2006/relationships/slideLayout" Target="../slideLayouts/slideLayout11.xml"/><Relationship Id="rId4" Type="http://schemas.openxmlformats.org/officeDocument/2006/relationships/hyperlink" Target="https://jmciri.ir/article-1-3281-fa.pdf" TargetMode="External"/></Relationships>
</file>

<file path=ppt/slides/_rels/slide10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51.xml"/><Relationship Id="rId1" Type="http://schemas.openxmlformats.org/officeDocument/2006/relationships/slideLayout" Target="../slideLayouts/slideLayout10.xml"/></Relationships>
</file>

<file path=ppt/slides/_rels/slide104.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0.xml"/></Relationships>
</file>

<file path=ppt/slides/_rels/slide10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16.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1.xml"/></Relationships>
</file>

<file path=ppt/slides/_rels/slide10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1.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1.xml"/></Relationships>
</file>

<file path=ppt/slides/_rels/slide112.xml.rels><?xml version="1.0" encoding="UTF-8" standalone="yes"?>
<Relationships xmlns="http://schemas.openxmlformats.org/package/2006/relationships"><Relationship Id="rId2" Type="http://schemas.openxmlformats.org/officeDocument/2006/relationships/hyperlink" Target="https://isid.research.ac.ir/" TargetMode="External"/><Relationship Id="rId1" Type="http://schemas.openxmlformats.org/officeDocument/2006/relationships/slideLayout" Target="../slideLayouts/slideLayout11.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5.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11.xml"/></Relationships>
</file>

<file path=ppt/slides/_rels/slide116.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55.xml"/><Relationship Id="rId1" Type="http://schemas.openxmlformats.org/officeDocument/2006/relationships/slideLayout" Target="../slideLayouts/slideLayout11.xml"/></Relationships>
</file>

<file path=ppt/slides/_rels/slide117.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11.xml"/></Relationships>
</file>

<file path=ppt/slides/_rels/slide118.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1.xml"/></Relationships>
</file>

<file path=ppt/slides/_rels/slide119.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20.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10.xml"/></Relationships>
</file>

<file path=ppt/slides/_rels/slide121.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10.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3.xml.rels><?xml version="1.0" encoding="UTF-8" standalone="yes"?>
<Relationships xmlns="http://schemas.openxmlformats.org/package/2006/relationships"><Relationship Id="rId2" Type="http://schemas.openxmlformats.org/officeDocument/2006/relationships/image" Target="../media/image107.jpg"/><Relationship Id="rId1" Type="http://schemas.openxmlformats.org/officeDocument/2006/relationships/slideLayout" Target="../slideLayouts/slideLayout11.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1.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1.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10.xml"/><Relationship Id="rId4" Type="http://schemas.openxmlformats.org/officeDocument/2006/relationships/image" Target="../media/image14.jpe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9.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4.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39.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1.xml"/></Relationships>
</file>

<file path=ppt/slides/_rels/slide136.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39.xml"/></Relationships>
</file>

<file path=ppt/slides/_rels/slide137.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1.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43.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39.xml"/></Relationships>
</file>

<file path=ppt/slides/_rels/slide144.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40.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6.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11.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149.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50.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9.xml"/></Relationships>
</file>

<file path=ppt/slides/_rels/slide151.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9.xml"/></Relationships>
</file>

<file path=ppt/slides/_rels/slide152.xml.rels><?xml version="1.0" encoding="UTF-8" standalone="yes"?>
<Relationships xmlns="http://schemas.openxmlformats.org/package/2006/relationships"><Relationship Id="rId3" Type="http://schemas.openxmlformats.org/officeDocument/2006/relationships/hyperlink" Target="https://www.ncbi.nlm.nih.gov/pmc/articles/PMC5461871/" TargetMode="External"/><Relationship Id="rId2" Type="http://schemas.openxmlformats.org/officeDocument/2006/relationships/notesSlide" Target="../notesSlides/notesSlide61.xml"/><Relationship Id="rId1" Type="http://schemas.openxmlformats.org/officeDocument/2006/relationships/slideLayout" Target="../slideLayouts/slideLayout9.xml"/></Relationships>
</file>

<file path=ppt/slides/_rels/slide153.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9.xml"/></Relationships>
</file>

<file path=ppt/slides/_rels/slide154.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6.xml"/></Relationships>
</file>

<file path=ppt/slides/_rels/slide155.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png"/><Relationship Id="rId1" Type="http://schemas.openxmlformats.org/officeDocument/2006/relationships/slideLayout" Target="../slideLayouts/slideLayout6.xml"/></Relationships>
</file>

<file path=ppt/slides/_rels/slide156.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8.xml"/><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4.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8.xml"/><Relationship Id="rId4" Type="http://schemas.openxmlformats.org/officeDocument/2006/relationships/image" Target="../media/image3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2" Type="http://schemas.openxmlformats.org/officeDocument/2006/relationships/hyperlink" Target="https://www.ncbi.nlm.nih.gov/pmc/articles/PMC9951367/" TargetMode="External"/><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3" Type="http://schemas.openxmlformats.org/officeDocument/2006/relationships/hyperlink" Target="http://www.homeforeczema.org/" TargetMode="External"/><Relationship Id="rId2" Type="http://schemas.openxmlformats.org/officeDocument/2006/relationships/hyperlink" Target="https://www.improvelto.com/" TargetMode="External"/><Relationship Id="rId1" Type="http://schemas.openxmlformats.org/officeDocument/2006/relationships/slideLayout" Target="../slideLayouts/slideLayout11.xml"/><Relationship Id="rId4" Type="http://schemas.openxmlformats.org/officeDocument/2006/relationships/hyperlink" Target="https://www.ncbi.nlm.nih.gov/pmc/articles/PMC9951367/" TargetMode="External"/></Relationships>
</file>

<file path=ppt/slides/_rels/slide5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6.xml"/></Relationships>
</file>

<file path=ppt/slides/_rels/slide5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1.png"/><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1.xml"/><Relationship Id="rId4" Type="http://schemas.openxmlformats.org/officeDocument/2006/relationships/image" Target="../media/image44.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0.xml"/><Relationship Id="rId4" Type="http://schemas.openxmlformats.org/officeDocument/2006/relationships/image" Target="../media/image49.png"/></Relationships>
</file>

<file path=ppt/slides/_rels/slide6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6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3.xml"/><Relationship Id="rId1" Type="http://schemas.openxmlformats.org/officeDocument/2006/relationships/slideLayout" Target="../slideLayouts/slideLayout16.xml"/></Relationships>
</file>

<file path=ppt/slides/_rels/slide6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6.xml"/></Relationships>
</file>

<file path=ppt/slides/_rels/slide6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4.xml"/><Relationship Id="rId1" Type="http://schemas.openxmlformats.org/officeDocument/2006/relationships/slideLayout" Target="../slideLayouts/slideLayout16.xml"/></Relationships>
</file>

<file path=ppt/slides/_rels/slide6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6.xml"/></Relationships>
</file>

<file path=ppt/slides/_rels/slide6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5.xml"/><Relationship Id="rId1" Type="http://schemas.openxmlformats.org/officeDocument/2006/relationships/slideLayout" Target="../slideLayouts/slideLayout16.xml"/><Relationship Id="rId4" Type="http://schemas.openxmlformats.org/officeDocument/2006/relationships/image" Target="../media/image58.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6.xml"/></Relationships>
</file>

<file path=ppt/slides/_rels/slide7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6.xml"/></Relationships>
</file>

<file path=ppt/slides/_rels/slide7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hyperlink" Target="https://doi.org/10.5812/ijem.110636" TargetMode="External"/><Relationship Id="rId1" Type="http://schemas.openxmlformats.org/officeDocument/2006/relationships/slideLayout" Target="../slideLayouts/slideLayout16.xml"/></Relationships>
</file>

<file path=ppt/slides/_rels/slide7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6.xml"/></Relationships>
</file>

<file path=ppt/slides/_rels/slide7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6.xml"/></Relationships>
</file>

<file path=ppt/slides/_rels/slide7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9.xml"/></Relationships>
</file>

<file path=ppt/slides/_rels/slide7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6.xml"/><Relationship Id="rId1" Type="http://schemas.openxmlformats.org/officeDocument/2006/relationships/slideLayout" Target="../slideLayouts/slideLayout16.xml"/><Relationship Id="rId4" Type="http://schemas.openxmlformats.org/officeDocument/2006/relationships/image" Target="../media/image66.png"/></Relationships>
</file>

<file path=ppt/slides/_rels/slide7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9.xml"/></Relationships>
</file>

<file path=ppt/slides/_rels/slide7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7.xml"/><Relationship Id="rId1" Type="http://schemas.openxmlformats.org/officeDocument/2006/relationships/slideLayout" Target="../slideLayouts/slideLayout16.xml"/></Relationships>
</file>

<file path=ppt/slides/_rels/slide7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openxmlformats.org/officeDocument/2006/relationships/image" Target="../media/image10.jpeg"/></Relationships>
</file>

<file path=ppt/slides/_rels/slide8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7.xml"/></Relationships>
</file>

<file path=ppt/slides/_rels/slide8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0.xml"/></Relationships>
</file>

<file path=ppt/slides/_rels/slide8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6.xml"/></Relationships>
</file>

<file path=ppt/slides/_rels/slide8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6.xml"/></Relationships>
</file>

<file path=ppt/slides/_rels/slide8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10.xml"/><Relationship Id="rId4" Type="http://schemas.openxmlformats.org/officeDocument/2006/relationships/image" Target="../media/image78.png"/></Relationships>
</file>

<file path=ppt/slides/_rels/slide8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6.xml"/></Relationships>
</file>

<file path=ppt/slides/_rels/slide8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8.xml"/><Relationship Id="rId1" Type="http://schemas.openxmlformats.org/officeDocument/2006/relationships/slideLayout" Target="../slideLayouts/slideLayout10.xml"/><Relationship Id="rId4" Type="http://schemas.openxmlformats.org/officeDocument/2006/relationships/image" Target="../media/image81.png"/></Relationships>
</file>

<file path=ppt/slides/_rels/slide89.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1.xml"/></Relationships>
</file>

<file path=ppt/slides/_rels/slide9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0.xml"/><Relationship Id="rId1" Type="http://schemas.openxmlformats.org/officeDocument/2006/relationships/slideLayout" Target="../slideLayouts/slideLayout10.xml"/><Relationship Id="rId5" Type="http://schemas.openxmlformats.org/officeDocument/2006/relationships/image" Target="../media/image85.png"/><Relationship Id="rId4" Type="http://schemas.openxmlformats.org/officeDocument/2006/relationships/image" Target="../media/image84.png"/></Relationships>
</file>

<file path=ppt/slides/_rels/slide9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1.xml"/><Relationship Id="rId1" Type="http://schemas.openxmlformats.org/officeDocument/2006/relationships/slideLayout" Target="../slideLayouts/slideLayout10.xml"/><Relationship Id="rId4" Type="http://schemas.openxmlformats.org/officeDocument/2006/relationships/image" Target="../media/image87.png"/></Relationships>
</file>

<file path=ppt/slides/_rels/slide9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2.xml"/><Relationship Id="rId1" Type="http://schemas.openxmlformats.org/officeDocument/2006/relationships/slideLayout" Target="../slideLayouts/slideLayout10.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5.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43.xml"/><Relationship Id="rId1" Type="http://schemas.openxmlformats.org/officeDocument/2006/relationships/slideLayout" Target="../slideLayouts/slideLayout11.xml"/></Relationships>
</file>

<file path=ppt/slides/_rels/slide9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4.xml"/><Relationship Id="rId1" Type="http://schemas.openxmlformats.org/officeDocument/2006/relationships/slideLayout" Target="../slideLayouts/slideLayout11.xml"/><Relationship Id="rId4" Type="http://schemas.microsoft.com/office/2007/relationships/hdphoto" Target="../media/hdphoto2.wdp"/></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1.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1.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任意多边形: 形状 6">
            <a:extLst>
              <a:ext uri="{FF2B5EF4-FFF2-40B4-BE49-F238E27FC236}">
                <a16:creationId xmlns:a16="http://schemas.microsoft.com/office/drawing/2014/main" id="{9BEDCDF8-FC2A-4005-895C-DD49AEA64A45}"/>
              </a:ext>
            </a:extLst>
          </p:cNvPr>
          <p:cNvSpPr/>
          <p:nvPr/>
        </p:nvSpPr>
        <p:spPr>
          <a:xfrm flipV="1">
            <a:off x="0" y="3617258"/>
            <a:ext cx="7112000" cy="3224360"/>
          </a:xfrm>
          <a:custGeom>
            <a:avLst/>
            <a:gdLst>
              <a:gd name="connsiteX0" fmla="*/ 0 w 6477000"/>
              <a:gd name="connsiteY0" fmla="*/ 12700 h 3771900"/>
              <a:gd name="connsiteX1" fmla="*/ 12700 w 6477000"/>
              <a:gd name="connsiteY1" fmla="*/ 3771900 h 3771900"/>
              <a:gd name="connsiteX2" fmla="*/ 4343400 w 6477000"/>
              <a:gd name="connsiteY2" fmla="*/ 3759200 h 3771900"/>
              <a:gd name="connsiteX3" fmla="*/ 6477000 w 6477000"/>
              <a:gd name="connsiteY3" fmla="*/ 0 h 3771900"/>
              <a:gd name="connsiteX4" fmla="*/ 0 w 6477000"/>
              <a:gd name="connsiteY4" fmla="*/ 12700 h 3771900"/>
              <a:gd name="connsiteX0" fmla="*/ 0 w 6477000"/>
              <a:gd name="connsiteY0" fmla="*/ 0 h 3773488"/>
              <a:gd name="connsiteX1" fmla="*/ 12700 w 6477000"/>
              <a:gd name="connsiteY1" fmla="*/ 3773488 h 3773488"/>
              <a:gd name="connsiteX2" fmla="*/ 4343400 w 6477000"/>
              <a:gd name="connsiteY2" fmla="*/ 3760788 h 3773488"/>
              <a:gd name="connsiteX3" fmla="*/ 6477000 w 6477000"/>
              <a:gd name="connsiteY3" fmla="*/ 1588 h 3773488"/>
              <a:gd name="connsiteX4" fmla="*/ 0 w 6477000"/>
              <a:gd name="connsiteY4" fmla="*/ 0 h 3773488"/>
              <a:gd name="connsiteX0" fmla="*/ 0 w 6500812"/>
              <a:gd name="connsiteY0" fmla="*/ 3174 h 3776662"/>
              <a:gd name="connsiteX1" fmla="*/ 12700 w 6500812"/>
              <a:gd name="connsiteY1" fmla="*/ 3776662 h 3776662"/>
              <a:gd name="connsiteX2" fmla="*/ 4343400 w 6500812"/>
              <a:gd name="connsiteY2" fmla="*/ 3763962 h 3776662"/>
              <a:gd name="connsiteX3" fmla="*/ 6500812 w 6500812"/>
              <a:gd name="connsiteY3" fmla="*/ 0 h 3776662"/>
              <a:gd name="connsiteX4" fmla="*/ 0 w 6500812"/>
              <a:gd name="connsiteY4" fmla="*/ 3174 h 3776662"/>
              <a:gd name="connsiteX0" fmla="*/ 0 w 6500812"/>
              <a:gd name="connsiteY0" fmla="*/ 3174 h 3787775"/>
              <a:gd name="connsiteX1" fmla="*/ 12700 w 6500812"/>
              <a:gd name="connsiteY1" fmla="*/ 3776662 h 3787775"/>
              <a:gd name="connsiteX2" fmla="*/ 4324350 w 6500812"/>
              <a:gd name="connsiteY2" fmla="*/ 3787775 h 3787775"/>
              <a:gd name="connsiteX3" fmla="*/ 6500812 w 6500812"/>
              <a:gd name="connsiteY3" fmla="*/ 0 h 3787775"/>
              <a:gd name="connsiteX4" fmla="*/ 0 w 6500812"/>
              <a:gd name="connsiteY4" fmla="*/ 3174 h 3787775"/>
              <a:gd name="connsiteX0" fmla="*/ 0 w 6500812"/>
              <a:gd name="connsiteY0" fmla="*/ 3174 h 3787775"/>
              <a:gd name="connsiteX1" fmla="*/ 3175 w 6500812"/>
              <a:gd name="connsiteY1" fmla="*/ 3786187 h 3787775"/>
              <a:gd name="connsiteX2" fmla="*/ 4324350 w 6500812"/>
              <a:gd name="connsiteY2" fmla="*/ 3787775 h 3787775"/>
              <a:gd name="connsiteX3" fmla="*/ 6500812 w 6500812"/>
              <a:gd name="connsiteY3" fmla="*/ 0 h 3787775"/>
              <a:gd name="connsiteX4" fmla="*/ 0 w 6500812"/>
              <a:gd name="connsiteY4" fmla="*/ 3174 h 3787775"/>
              <a:gd name="connsiteX0" fmla="*/ 0 w 6500812"/>
              <a:gd name="connsiteY0" fmla="*/ 3174 h 3787775"/>
              <a:gd name="connsiteX1" fmla="*/ 3175 w 6500812"/>
              <a:gd name="connsiteY1" fmla="*/ 3786187 h 3787775"/>
              <a:gd name="connsiteX2" fmla="*/ 4037366 w 6500812"/>
              <a:gd name="connsiteY2" fmla="*/ 3787775 h 3787775"/>
              <a:gd name="connsiteX3" fmla="*/ 6500812 w 6500812"/>
              <a:gd name="connsiteY3" fmla="*/ 0 h 3787775"/>
              <a:gd name="connsiteX4" fmla="*/ 0 w 6500812"/>
              <a:gd name="connsiteY4" fmla="*/ 3174 h 3787775"/>
              <a:gd name="connsiteX0" fmla="*/ 0 w 6500812"/>
              <a:gd name="connsiteY0" fmla="*/ 3174 h 3787775"/>
              <a:gd name="connsiteX1" fmla="*/ 3175 w 6500812"/>
              <a:gd name="connsiteY1" fmla="*/ 3786187 h 3787775"/>
              <a:gd name="connsiteX2" fmla="*/ 3912590 w 6500812"/>
              <a:gd name="connsiteY2" fmla="*/ 3787775 h 3787775"/>
              <a:gd name="connsiteX3" fmla="*/ 6500812 w 6500812"/>
              <a:gd name="connsiteY3" fmla="*/ 0 h 3787775"/>
              <a:gd name="connsiteX4" fmla="*/ 0 w 6500812"/>
              <a:gd name="connsiteY4" fmla="*/ 3174 h 3787775"/>
              <a:gd name="connsiteX0" fmla="*/ 0 w 6500812"/>
              <a:gd name="connsiteY0" fmla="*/ 3174 h 3786187"/>
              <a:gd name="connsiteX1" fmla="*/ 3175 w 6500812"/>
              <a:gd name="connsiteY1" fmla="*/ 3786187 h 3786187"/>
              <a:gd name="connsiteX2" fmla="*/ 4121238 w 6500812"/>
              <a:gd name="connsiteY2" fmla="*/ 3780073 h 3786187"/>
              <a:gd name="connsiteX3" fmla="*/ 6500812 w 6500812"/>
              <a:gd name="connsiteY3" fmla="*/ 0 h 3786187"/>
              <a:gd name="connsiteX4" fmla="*/ 0 w 6500812"/>
              <a:gd name="connsiteY4" fmla="*/ 3174 h 3786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00812" h="3786187">
                <a:moveTo>
                  <a:pt x="0" y="3174"/>
                </a:moveTo>
                <a:cubicBezTo>
                  <a:pt x="4233" y="1256241"/>
                  <a:pt x="-1058" y="2533120"/>
                  <a:pt x="3175" y="3786187"/>
                </a:cubicBezTo>
                <a:lnTo>
                  <a:pt x="4121238" y="3780073"/>
                </a:lnTo>
                <a:lnTo>
                  <a:pt x="6500812" y="0"/>
                </a:lnTo>
                <a:lnTo>
                  <a:pt x="0" y="3174"/>
                </a:lnTo>
                <a:close/>
              </a:path>
            </a:pathLst>
          </a:custGeom>
          <a:solidFill>
            <a:srgbClr val="F89421"/>
          </a:solidFill>
          <a:ln w="19050"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marL="0" algn="ctr" defTabSz="914400" rtl="1" eaLnBrk="1" latinLnBrk="0" hangingPunct="1"/>
            <a:endParaRPr lang="zh-CN" altLang="en-US" dirty="0"/>
          </a:p>
        </p:txBody>
      </p:sp>
      <p:grpSp>
        <p:nvGrpSpPr>
          <p:cNvPr id="22" name="Group 21">
            <a:extLst>
              <a:ext uri="{FF2B5EF4-FFF2-40B4-BE49-F238E27FC236}">
                <a16:creationId xmlns:a16="http://schemas.microsoft.com/office/drawing/2014/main" id="{2E2FD3C6-8B1D-4C37-9261-827B17241221}"/>
              </a:ext>
            </a:extLst>
          </p:cNvPr>
          <p:cNvGrpSpPr/>
          <p:nvPr/>
        </p:nvGrpSpPr>
        <p:grpSpPr>
          <a:xfrm flipH="1">
            <a:off x="0" y="269968"/>
            <a:ext cx="12192000" cy="6571651"/>
            <a:chOff x="17669" y="1032413"/>
            <a:chExt cx="9061826" cy="3085456"/>
          </a:xfrm>
        </p:grpSpPr>
        <p:sp>
          <p:nvSpPr>
            <p:cNvPr id="23" name="任意多边形: 形状 6">
              <a:extLst>
                <a:ext uri="{FF2B5EF4-FFF2-40B4-BE49-F238E27FC236}">
                  <a16:creationId xmlns:a16="http://schemas.microsoft.com/office/drawing/2014/main" id="{9BEDCDF8-FC2A-4005-895C-DD49AEA64A45}"/>
                </a:ext>
              </a:extLst>
            </p:cNvPr>
            <p:cNvSpPr/>
            <p:nvPr/>
          </p:nvSpPr>
          <p:spPr>
            <a:xfrm>
              <a:off x="104289" y="1032414"/>
              <a:ext cx="4831307" cy="2815301"/>
            </a:xfrm>
            <a:custGeom>
              <a:avLst/>
              <a:gdLst>
                <a:gd name="connsiteX0" fmla="*/ 0 w 6477000"/>
                <a:gd name="connsiteY0" fmla="*/ 12700 h 3771900"/>
                <a:gd name="connsiteX1" fmla="*/ 12700 w 6477000"/>
                <a:gd name="connsiteY1" fmla="*/ 3771900 h 3771900"/>
                <a:gd name="connsiteX2" fmla="*/ 4343400 w 6477000"/>
                <a:gd name="connsiteY2" fmla="*/ 3759200 h 3771900"/>
                <a:gd name="connsiteX3" fmla="*/ 6477000 w 6477000"/>
                <a:gd name="connsiteY3" fmla="*/ 0 h 3771900"/>
                <a:gd name="connsiteX4" fmla="*/ 0 w 6477000"/>
                <a:gd name="connsiteY4" fmla="*/ 12700 h 3771900"/>
                <a:gd name="connsiteX0" fmla="*/ 0 w 6477000"/>
                <a:gd name="connsiteY0" fmla="*/ 0 h 3773488"/>
                <a:gd name="connsiteX1" fmla="*/ 12700 w 6477000"/>
                <a:gd name="connsiteY1" fmla="*/ 3773488 h 3773488"/>
                <a:gd name="connsiteX2" fmla="*/ 4343400 w 6477000"/>
                <a:gd name="connsiteY2" fmla="*/ 3760788 h 3773488"/>
                <a:gd name="connsiteX3" fmla="*/ 6477000 w 6477000"/>
                <a:gd name="connsiteY3" fmla="*/ 1588 h 3773488"/>
                <a:gd name="connsiteX4" fmla="*/ 0 w 6477000"/>
                <a:gd name="connsiteY4" fmla="*/ 0 h 3773488"/>
                <a:gd name="connsiteX0" fmla="*/ 0 w 6500812"/>
                <a:gd name="connsiteY0" fmla="*/ 3174 h 3776662"/>
                <a:gd name="connsiteX1" fmla="*/ 12700 w 6500812"/>
                <a:gd name="connsiteY1" fmla="*/ 3776662 h 3776662"/>
                <a:gd name="connsiteX2" fmla="*/ 4343400 w 6500812"/>
                <a:gd name="connsiteY2" fmla="*/ 3763962 h 3776662"/>
                <a:gd name="connsiteX3" fmla="*/ 6500812 w 6500812"/>
                <a:gd name="connsiteY3" fmla="*/ 0 h 3776662"/>
                <a:gd name="connsiteX4" fmla="*/ 0 w 6500812"/>
                <a:gd name="connsiteY4" fmla="*/ 3174 h 3776662"/>
                <a:gd name="connsiteX0" fmla="*/ 0 w 6500812"/>
                <a:gd name="connsiteY0" fmla="*/ 3174 h 3787775"/>
                <a:gd name="connsiteX1" fmla="*/ 12700 w 6500812"/>
                <a:gd name="connsiteY1" fmla="*/ 3776662 h 3787775"/>
                <a:gd name="connsiteX2" fmla="*/ 4324350 w 6500812"/>
                <a:gd name="connsiteY2" fmla="*/ 3787775 h 3787775"/>
                <a:gd name="connsiteX3" fmla="*/ 6500812 w 6500812"/>
                <a:gd name="connsiteY3" fmla="*/ 0 h 3787775"/>
                <a:gd name="connsiteX4" fmla="*/ 0 w 6500812"/>
                <a:gd name="connsiteY4" fmla="*/ 3174 h 3787775"/>
                <a:gd name="connsiteX0" fmla="*/ 0 w 6500812"/>
                <a:gd name="connsiteY0" fmla="*/ 3174 h 3787775"/>
                <a:gd name="connsiteX1" fmla="*/ 3175 w 6500812"/>
                <a:gd name="connsiteY1" fmla="*/ 3786187 h 3787775"/>
                <a:gd name="connsiteX2" fmla="*/ 4324350 w 6500812"/>
                <a:gd name="connsiteY2" fmla="*/ 3787775 h 3787775"/>
                <a:gd name="connsiteX3" fmla="*/ 6500812 w 6500812"/>
                <a:gd name="connsiteY3" fmla="*/ 0 h 3787775"/>
                <a:gd name="connsiteX4" fmla="*/ 0 w 6500812"/>
                <a:gd name="connsiteY4" fmla="*/ 3174 h 3787775"/>
                <a:gd name="connsiteX0" fmla="*/ 0 w 6500812"/>
                <a:gd name="connsiteY0" fmla="*/ 3174 h 3787775"/>
                <a:gd name="connsiteX1" fmla="*/ 3175 w 6500812"/>
                <a:gd name="connsiteY1" fmla="*/ 3786187 h 3787775"/>
                <a:gd name="connsiteX2" fmla="*/ 4037366 w 6500812"/>
                <a:gd name="connsiteY2" fmla="*/ 3787775 h 3787775"/>
                <a:gd name="connsiteX3" fmla="*/ 6500812 w 6500812"/>
                <a:gd name="connsiteY3" fmla="*/ 0 h 3787775"/>
                <a:gd name="connsiteX4" fmla="*/ 0 w 6500812"/>
                <a:gd name="connsiteY4" fmla="*/ 3174 h 3787775"/>
                <a:gd name="connsiteX0" fmla="*/ 0 w 6500812"/>
                <a:gd name="connsiteY0" fmla="*/ 3174 h 3787775"/>
                <a:gd name="connsiteX1" fmla="*/ 3175 w 6500812"/>
                <a:gd name="connsiteY1" fmla="*/ 3786187 h 3787775"/>
                <a:gd name="connsiteX2" fmla="*/ 3912590 w 6500812"/>
                <a:gd name="connsiteY2" fmla="*/ 3787775 h 3787775"/>
                <a:gd name="connsiteX3" fmla="*/ 6500812 w 6500812"/>
                <a:gd name="connsiteY3" fmla="*/ 0 h 3787775"/>
                <a:gd name="connsiteX4" fmla="*/ 0 w 6500812"/>
                <a:gd name="connsiteY4" fmla="*/ 3174 h 3787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00812" h="3787775">
                  <a:moveTo>
                    <a:pt x="0" y="3174"/>
                  </a:moveTo>
                  <a:cubicBezTo>
                    <a:pt x="4233" y="1256241"/>
                    <a:pt x="-1058" y="2533120"/>
                    <a:pt x="3175" y="3786187"/>
                  </a:cubicBezTo>
                  <a:lnTo>
                    <a:pt x="3912590" y="3787775"/>
                  </a:lnTo>
                  <a:lnTo>
                    <a:pt x="6500812" y="0"/>
                  </a:lnTo>
                  <a:lnTo>
                    <a:pt x="0" y="3174"/>
                  </a:lnTo>
                  <a:close/>
                </a:path>
              </a:pathLst>
            </a:custGeom>
            <a:noFill/>
            <a:ln w="19050" cap="flat" cmpd="sng" algn="ctr">
              <a:solidFill>
                <a:srgbClr val="0E347D"/>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marL="0" algn="ctr" defTabSz="914400" rtl="1" eaLnBrk="1" latinLnBrk="0" hangingPunct="1"/>
              <a:endParaRPr lang="zh-CN" altLang="en-US" dirty="0"/>
            </a:p>
          </p:txBody>
        </p:sp>
        <p:sp>
          <p:nvSpPr>
            <p:cNvPr id="24" name="平行四边形 7">
              <a:extLst>
                <a:ext uri="{FF2B5EF4-FFF2-40B4-BE49-F238E27FC236}">
                  <a16:creationId xmlns:a16="http://schemas.microsoft.com/office/drawing/2014/main" id="{057F92AF-88CB-4E42-A26C-2333DD333E47}"/>
                </a:ext>
              </a:extLst>
            </p:cNvPr>
            <p:cNvSpPr/>
            <p:nvPr/>
          </p:nvSpPr>
          <p:spPr>
            <a:xfrm>
              <a:off x="3024105" y="1032414"/>
              <a:ext cx="2548639" cy="3084324"/>
            </a:xfrm>
            <a:prstGeom prst="parallelogram">
              <a:avLst>
                <a:gd name="adj" fmla="val 84327"/>
              </a:avLst>
            </a:prstGeom>
            <a:solidFill>
              <a:srgbClr val="0E1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zh-CN" altLang="en-US"/>
            </a:p>
          </p:txBody>
        </p:sp>
        <p:sp>
          <p:nvSpPr>
            <p:cNvPr id="25" name="矩形 8">
              <a:extLst>
                <a:ext uri="{FF2B5EF4-FFF2-40B4-BE49-F238E27FC236}">
                  <a16:creationId xmlns:a16="http://schemas.microsoft.com/office/drawing/2014/main" id="{81671910-9013-4C1F-AAE1-D11860D9BEA7}"/>
                </a:ext>
              </a:extLst>
            </p:cNvPr>
            <p:cNvSpPr/>
            <p:nvPr/>
          </p:nvSpPr>
          <p:spPr>
            <a:xfrm>
              <a:off x="17669" y="3931943"/>
              <a:ext cx="3398185" cy="185926"/>
            </a:xfrm>
            <a:prstGeom prst="rect">
              <a:avLst/>
            </a:prstGeom>
            <a:solidFill>
              <a:srgbClr val="0E1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zh-CN" altLang="en-US"/>
            </a:p>
          </p:txBody>
        </p:sp>
        <p:sp>
          <p:nvSpPr>
            <p:cNvPr id="26" name="矩形 9">
              <a:extLst>
                <a:ext uri="{FF2B5EF4-FFF2-40B4-BE49-F238E27FC236}">
                  <a16:creationId xmlns:a16="http://schemas.microsoft.com/office/drawing/2014/main" id="{C7B04BF9-38AE-46B9-8981-52B7087D6995}"/>
                </a:ext>
              </a:extLst>
            </p:cNvPr>
            <p:cNvSpPr/>
            <p:nvPr/>
          </p:nvSpPr>
          <p:spPr>
            <a:xfrm>
              <a:off x="5393804" y="1032413"/>
              <a:ext cx="3685691" cy="185926"/>
            </a:xfrm>
            <a:prstGeom prst="rect">
              <a:avLst/>
            </a:prstGeom>
            <a:solidFill>
              <a:srgbClr val="0E1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zh-CN" altLang="en-US"/>
            </a:p>
          </p:txBody>
        </p:sp>
      </p:grpSp>
      <p:sp>
        <p:nvSpPr>
          <p:cNvPr id="28" name="TextBox 27">
            <a:extLst>
              <a:ext uri="{FF2B5EF4-FFF2-40B4-BE49-F238E27FC236}">
                <a16:creationId xmlns:a16="http://schemas.microsoft.com/office/drawing/2014/main" id="{452883FA-2ABB-4856-841E-F1ECEF3E75E1}"/>
              </a:ext>
            </a:extLst>
          </p:cNvPr>
          <p:cNvSpPr txBox="1"/>
          <p:nvPr/>
        </p:nvSpPr>
        <p:spPr>
          <a:xfrm flipH="1">
            <a:off x="6620814" y="1426653"/>
            <a:ext cx="5280899" cy="769441"/>
          </a:xfrm>
          <a:prstGeom prst="rect">
            <a:avLst/>
          </a:prstGeom>
          <a:noFill/>
        </p:spPr>
        <p:txBody>
          <a:bodyPr wrap="square" rtlCol="0">
            <a:spAutoFit/>
          </a:bodyPr>
          <a:lstStyle/>
          <a:p>
            <a:pPr algn="ctr" rtl="1"/>
            <a:r>
              <a:rPr lang="fa-IR" sz="4400" dirty="0">
                <a:solidFill>
                  <a:srgbClr val="0E1D61"/>
                </a:solidFill>
                <a:latin typeface="Georgia" panose="02040502050405020303" pitchFamily="18" charset="0"/>
                <a:ea typeface="Cambria" panose="02040503050406030204" pitchFamily="18" charset="0"/>
                <a:cs typeface="B Titr" panose="00000700000000000000" pitchFamily="2" charset="-78"/>
              </a:rPr>
              <a:t>هنر جذب گرنت پژوهشی</a:t>
            </a:r>
          </a:p>
        </p:txBody>
      </p:sp>
      <p:sp>
        <p:nvSpPr>
          <p:cNvPr id="40" name="Rectangle 39"/>
          <p:cNvSpPr/>
          <p:nvPr/>
        </p:nvSpPr>
        <p:spPr>
          <a:xfrm>
            <a:off x="3161887" y="5319361"/>
            <a:ext cx="2568331" cy="738664"/>
          </a:xfrm>
          <a:prstGeom prst="rect">
            <a:avLst/>
          </a:prstGeom>
        </p:spPr>
        <p:txBody>
          <a:bodyPr wrap="none">
            <a:spAutoFit/>
          </a:bodyPr>
          <a:lstStyle/>
          <a:p>
            <a:pPr algn="just" rtl="1">
              <a:lnSpc>
                <a:spcPct val="200000"/>
              </a:lnSpc>
            </a:pPr>
            <a:r>
              <a:rPr lang="fa-IR" sz="2400" b="1" dirty="0">
                <a:solidFill>
                  <a:schemeClr val="bg1"/>
                </a:solidFill>
                <a:latin typeface="B Roya" pitchFamily="2" charset="-78"/>
                <a:ea typeface="Cambria" panose="02040503050406030204" pitchFamily="18" charset="0"/>
                <a:cs typeface="B Roya" pitchFamily="2" charset="-78"/>
              </a:rPr>
              <a:t>۶ </a:t>
            </a:r>
            <a:r>
              <a:rPr lang="fa-IR" sz="2400" b="1" dirty="0" err="1">
                <a:solidFill>
                  <a:schemeClr val="bg1"/>
                </a:solidFill>
                <a:latin typeface="B Roya" pitchFamily="2" charset="-78"/>
                <a:ea typeface="Cambria" panose="02040503050406030204" pitchFamily="18" charset="0"/>
                <a:cs typeface="B Roya" pitchFamily="2" charset="-78"/>
              </a:rPr>
              <a:t>خردادماه</a:t>
            </a:r>
            <a:r>
              <a:rPr lang="fa-IR" sz="2400" b="1" dirty="0">
                <a:solidFill>
                  <a:schemeClr val="bg1"/>
                </a:solidFill>
                <a:latin typeface="B Roya" pitchFamily="2" charset="-78"/>
                <a:ea typeface="Cambria" panose="02040503050406030204" pitchFamily="18" charset="0"/>
                <a:cs typeface="B Roya" pitchFamily="2" charset="-78"/>
              </a:rPr>
              <a:t> سال ۱۴۰۴</a:t>
            </a:r>
          </a:p>
        </p:txBody>
      </p:sp>
      <p:sp>
        <p:nvSpPr>
          <p:cNvPr id="4" name="TextBox 3">
            <a:extLst>
              <a:ext uri="{FF2B5EF4-FFF2-40B4-BE49-F238E27FC236}">
                <a16:creationId xmlns:a16="http://schemas.microsoft.com/office/drawing/2014/main" id="{5B4224F5-F0D3-40DE-3A81-AE085F4F3ABB}"/>
              </a:ext>
            </a:extLst>
          </p:cNvPr>
          <p:cNvSpPr txBox="1"/>
          <p:nvPr/>
        </p:nvSpPr>
        <p:spPr>
          <a:xfrm>
            <a:off x="8282390" y="2493045"/>
            <a:ext cx="2586328" cy="584775"/>
          </a:xfrm>
          <a:prstGeom prst="rect">
            <a:avLst/>
          </a:prstGeom>
          <a:solidFill>
            <a:srgbClr val="F89421"/>
          </a:solidFill>
        </p:spPr>
        <p:txBody>
          <a:bodyPr wrap="square">
            <a:spAutoFit/>
          </a:bodyPr>
          <a:lstStyle/>
          <a:p>
            <a:pPr algn="ctr" rtl="1"/>
            <a:r>
              <a:rPr lang="fa-IR" sz="3200" dirty="0">
                <a:solidFill>
                  <a:schemeClr val="bg1"/>
                </a:solidFill>
                <a:latin typeface="Georgia" panose="02040502050405020303" pitchFamily="18" charset="0"/>
                <a:ea typeface="Cambria" panose="02040503050406030204" pitchFamily="18" charset="0"/>
                <a:cs typeface="B Titr" panose="00000700000000000000" pitchFamily="2" charset="-78"/>
              </a:rPr>
              <a:t>از ایده تا اجرا</a:t>
            </a:r>
            <a:endParaRPr lang="en-US" sz="3200" dirty="0">
              <a:solidFill>
                <a:schemeClr val="bg1"/>
              </a:solidFill>
              <a:latin typeface="Georgia" panose="02040502050405020303" pitchFamily="18" charset="0"/>
              <a:ea typeface="Cambria" panose="02040503050406030204" pitchFamily="18" charset="0"/>
              <a:cs typeface="B Titr" panose="00000700000000000000" pitchFamily="2" charset="-78"/>
            </a:endParaRPr>
          </a:p>
        </p:txBody>
      </p:sp>
      <p:sp>
        <p:nvSpPr>
          <p:cNvPr id="6" name="TextBox 5">
            <a:extLst>
              <a:ext uri="{FF2B5EF4-FFF2-40B4-BE49-F238E27FC236}">
                <a16:creationId xmlns:a16="http://schemas.microsoft.com/office/drawing/2014/main" id="{1DC55666-CEF9-20B6-83DF-DD96D5B191AB}"/>
              </a:ext>
            </a:extLst>
          </p:cNvPr>
          <p:cNvSpPr txBox="1"/>
          <p:nvPr/>
        </p:nvSpPr>
        <p:spPr>
          <a:xfrm>
            <a:off x="-84754" y="5849827"/>
            <a:ext cx="6098240" cy="738664"/>
          </a:xfrm>
          <a:prstGeom prst="rect">
            <a:avLst/>
          </a:prstGeom>
          <a:noFill/>
        </p:spPr>
        <p:txBody>
          <a:bodyPr wrap="square">
            <a:spAutoFit/>
          </a:bodyPr>
          <a:lstStyle/>
          <a:p>
            <a:pPr algn="just" rtl="1">
              <a:lnSpc>
                <a:spcPct val="200000"/>
              </a:lnSpc>
            </a:pPr>
            <a:r>
              <a:rPr lang="fa-IR" sz="2400" b="1" dirty="0">
                <a:solidFill>
                  <a:schemeClr val="bg1"/>
                </a:solidFill>
                <a:latin typeface="B Roya" pitchFamily="2" charset="-78"/>
                <a:ea typeface="Cambria" panose="02040503050406030204" pitchFamily="18" charset="0"/>
                <a:cs typeface="B Roya" pitchFamily="2" charset="-78"/>
              </a:rPr>
              <a:t>دانشگاه علوم پزشکی و خدمات بهداشتی- درمانی تبریز</a:t>
            </a:r>
            <a:endParaRPr lang="en-IN" sz="3600" b="1" dirty="0">
              <a:solidFill>
                <a:schemeClr val="bg1"/>
              </a:solidFill>
              <a:latin typeface="B Roya" pitchFamily="2" charset="-78"/>
              <a:ea typeface="Cambria" panose="02040503050406030204" pitchFamily="18" charset="0"/>
              <a:cs typeface="B Roya" pitchFamily="2" charset="-78"/>
            </a:endParaRPr>
          </a:p>
        </p:txBody>
      </p:sp>
      <p:pic>
        <p:nvPicPr>
          <p:cNvPr id="7" name="Picture 6" descr="Medical-Tahghighat-1394.png">
            <a:extLst>
              <a:ext uri="{FF2B5EF4-FFF2-40B4-BE49-F238E27FC236}">
                <a16:creationId xmlns:a16="http://schemas.microsoft.com/office/drawing/2014/main" id="{B4E31692-46ED-DCD8-F340-0BB1C1B3974C}"/>
              </a:ext>
            </a:extLst>
          </p:cNvPr>
          <p:cNvPicPr>
            <a:picLocks noChangeAspect="1"/>
          </p:cNvPicPr>
          <p:nvPr/>
        </p:nvPicPr>
        <p:blipFill>
          <a:blip r:embed="rId3" cstate="print"/>
          <a:stretch>
            <a:fillRect/>
          </a:stretch>
        </p:blipFill>
        <p:spPr>
          <a:xfrm>
            <a:off x="127213" y="687189"/>
            <a:ext cx="2504785" cy="2285533"/>
          </a:xfrm>
          <a:prstGeom prst="rect">
            <a:avLst/>
          </a:prstGeom>
        </p:spPr>
      </p:pic>
      <p:sp>
        <p:nvSpPr>
          <p:cNvPr id="8" name="TextBox 7">
            <a:extLst>
              <a:ext uri="{FF2B5EF4-FFF2-40B4-BE49-F238E27FC236}">
                <a16:creationId xmlns:a16="http://schemas.microsoft.com/office/drawing/2014/main" id="{28C9CA05-BA04-2610-572F-45035891D986}"/>
              </a:ext>
            </a:extLst>
          </p:cNvPr>
          <p:cNvSpPr txBox="1"/>
          <p:nvPr/>
        </p:nvSpPr>
        <p:spPr>
          <a:xfrm>
            <a:off x="8147069" y="5150084"/>
            <a:ext cx="3794155" cy="1077218"/>
          </a:xfrm>
          <a:prstGeom prst="rect">
            <a:avLst/>
          </a:prstGeom>
          <a:noFill/>
        </p:spPr>
        <p:txBody>
          <a:bodyPr wrap="square">
            <a:spAutoFit/>
          </a:bodyPr>
          <a:lstStyle/>
          <a:p>
            <a:pPr algn="just" rtl="1"/>
            <a:r>
              <a:rPr lang="fa-IR" sz="2400" b="1" dirty="0">
                <a:solidFill>
                  <a:srgbClr val="F89421"/>
                </a:solidFill>
                <a:latin typeface="B Roya" pitchFamily="2" charset="-78"/>
                <a:ea typeface="Cambria" panose="02040503050406030204" pitchFamily="18" charset="0"/>
                <a:cs typeface="B Roya" pitchFamily="2" charset="-78"/>
              </a:rPr>
              <a:t>بیتا مسگرپور</a:t>
            </a:r>
            <a:endParaRPr lang="en-US" sz="2400" b="1" dirty="0">
              <a:solidFill>
                <a:srgbClr val="F89421"/>
              </a:solidFill>
              <a:latin typeface="B Roya" pitchFamily="2" charset="-78"/>
              <a:ea typeface="Cambria" panose="02040503050406030204" pitchFamily="18" charset="0"/>
              <a:cs typeface="B Roya" pitchFamily="2" charset="-78"/>
            </a:endParaRPr>
          </a:p>
          <a:p>
            <a:pPr algn="just" rtl="1"/>
            <a:r>
              <a:rPr lang="fa-IR" sz="2000" b="1" dirty="0">
                <a:solidFill>
                  <a:srgbClr val="F89421"/>
                </a:solidFill>
                <a:latin typeface="B Roya" pitchFamily="2" charset="-78"/>
                <a:ea typeface="Cambria" panose="02040503050406030204" pitchFamily="18" charset="0"/>
                <a:cs typeface="B Roya" pitchFamily="2" charset="-78"/>
              </a:rPr>
              <a:t>دانشیار فارماکواپیدمیولوژی </a:t>
            </a:r>
            <a:endParaRPr lang="en-US" sz="2000" b="1" dirty="0">
              <a:solidFill>
                <a:srgbClr val="F89421"/>
              </a:solidFill>
              <a:latin typeface="B Roya" pitchFamily="2" charset="-78"/>
              <a:ea typeface="Cambria" panose="02040503050406030204" pitchFamily="18" charset="0"/>
              <a:cs typeface="B Roya" pitchFamily="2" charset="-78"/>
            </a:endParaRPr>
          </a:p>
          <a:p>
            <a:pPr algn="just" rtl="1"/>
            <a:r>
              <a:rPr lang="fa-IR" sz="2000" b="1" dirty="0">
                <a:solidFill>
                  <a:srgbClr val="F89421"/>
                </a:solidFill>
                <a:latin typeface="B Roya" pitchFamily="2" charset="-78"/>
                <a:ea typeface="Cambria" panose="02040503050406030204" pitchFamily="18" charset="0"/>
                <a:cs typeface="B Roya" pitchFamily="2" charset="-78"/>
              </a:rPr>
              <a:t>معاونت تحقیقات و فناوری وزارت بهداشت</a:t>
            </a:r>
          </a:p>
        </p:txBody>
      </p:sp>
    </p:spTree>
    <p:extLst>
      <p:ext uri="{BB962C8B-B14F-4D97-AF65-F5344CB8AC3E}">
        <p14:creationId xmlns:p14="http://schemas.microsoft.com/office/powerpoint/2010/main" val="31874988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6DEF516-BD8A-0AC4-9E96-BDB7680A6963}"/>
              </a:ext>
            </a:extLst>
          </p:cNvPr>
          <p:cNvSpPr txBox="1"/>
          <p:nvPr/>
        </p:nvSpPr>
        <p:spPr>
          <a:xfrm>
            <a:off x="672352" y="433899"/>
            <a:ext cx="4311464" cy="4708981"/>
          </a:xfrm>
          <a:prstGeom prst="rect">
            <a:avLst/>
          </a:prstGeom>
          <a:noFill/>
        </p:spPr>
        <p:txBody>
          <a:bodyPr wrap="square">
            <a:spAutoFit/>
          </a:bodyPr>
          <a:lstStyle/>
          <a:p>
            <a:pPr marL="342900" indent="-342900" algn="just" rtl="1">
              <a:lnSpc>
                <a:spcPct val="125000"/>
              </a:lnSpc>
              <a:spcAft>
                <a:spcPts val="1200"/>
              </a:spcAft>
              <a:buClr>
                <a:srgbClr val="F89421"/>
              </a:buClr>
              <a:buFont typeface="Wingdings" pitchFamily="2" charset="2"/>
              <a:buChar char="§"/>
            </a:pPr>
            <a:r>
              <a:rPr lang="fa-IR" sz="2400" b="1" dirty="0" err="1">
                <a:solidFill>
                  <a:srgbClr val="002060"/>
                </a:solidFill>
                <a:latin typeface="B Roya" pitchFamily="2" charset="-78"/>
                <a:cs typeface="B Roya" pitchFamily="2" charset="-78"/>
              </a:rPr>
              <a:t>شبکه‌های</a:t>
            </a:r>
            <a:r>
              <a:rPr lang="fa-IR" sz="2400" b="1" dirty="0">
                <a:latin typeface="B Roya" pitchFamily="2" charset="-78"/>
                <a:cs typeface="B Roya" pitchFamily="2" charset="-78"/>
              </a:rPr>
              <a:t> سیال</a:t>
            </a:r>
            <a:r>
              <a:rPr lang="fa-IR" sz="2400" dirty="0">
                <a:solidFill>
                  <a:srgbClr val="002060"/>
                </a:solidFill>
                <a:latin typeface="B Roya" pitchFamily="2" charset="-78"/>
                <a:cs typeface="B Roya" pitchFamily="2" charset="-78"/>
              </a:rPr>
              <a:t> </a:t>
            </a:r>
            <a:r>
              <a:rPr lang="fa-IR" sz="2400" dirty="0" err="1">
                <a:solidFill>
                  <a:srgbClr val="002060"/>
                </a:solidFill>
                <a:latin typeface="B Roya" pitchFamily="2" charset="-78"/>
                <a:cs typeface="B Roya" pitchFamily="2" charset="-78"/>
              </a:rPr>
              <a:t>می‌توانند</a:t>
            </a:r>
            <a:r>
              <a:rPr lang="fa-IR" sz="2400" dirty="0">
                <a:solidFill>
                  <a:srgbClr val="002060"/>
                </a:solidFill>
                <a:latin typeface="B Roya" pitchFamily="2" charset="-78"/>
                <a:cs typeface="B Roya" pitchFamily="2" charset="-78"/>
              </a:rPr>
              <a:t> فیزیکی (مانند شهرها یا </a:t>
            </a:r>
            <a:r>
              <a:rPr lang="fa-IR" sz="2400" dirty="0" err="1">
                <a:solidFill>
                  <a:srgbClr val="002060"/>
                </a:solidFill>
                <a:latin typeface="B Roya" pitchFamily="2" charset="-78"/>
                <a:cs typeface="B Roya" pitchFamily="2" charset="-78"/>
              </a:rPr>
              <a:t>کافی‌شاپ‌ها</a:t>
            </a:r>
            <a:r>
              <a:rPr lang="fa-IR" sz="2400" dirty="0">
                <a:solidFill>
                  <a:srgbClr val="002060"/>
                </a:solidFill>
                <a:latin typeface="B Roya" pitchFamily="2" charset="-78"/>
                <a:cs typeface="B Roya" pitchFamily="2" charset="-78"/>
              </a:rPr>
              <a:t>) یا دیجیتال (مانند اینترنت) باشند. </a:t>
            </a:r>
          </a:p>
          <a:p>
            <a:pPr marL="342900" indent="-342900" algn="just" rtl="1">
              <a:lnSpc>
                <a:spcPct val="125000"/>
              </a:lnSpc>
              <a:spcAft>
                <a:spcPts val="1200"/>
              </a:spcAft>
              <a:buClr>
                <a:srgbClr val="F89421"/>
              </a:buClr>
              <a:buFont typeface="Wingdings" pitchFamily="2" charset="2"/>
              <a:buChar char="§"/>
            </a:pPr>
            <a:r>
              <a:rPr lang="fa-IR" sz="2400" dirty="0">
                <a:solidFill>
                  <a:srgbClr val="002060"/>
                </a:solidFill>
                <a:latin typeface="B Roya" pitchFamily="2" charset="-78"/>
                <a:cs typeface="B Roya" pitchFamily="2" charset="-78"/>
              </a:rPr>
              <a:t>در چنین </a:t>
            </a:r>
            <a:r>
              <a:rPr lang="fa-IR" sz="2400" dirty="0" err="1">
                <a:solidFill>
                  <a:srgbClr val="002060"/>
                </a:solidFill>
                <a:latin typeface="B Roya" pitchFamily="2" charset="-78"/>
                <a:cs typeface="B Roya" pitchFamily="2" charset="-78"/>
              </a:rPr>
              <a:t>فضاهایی</a:t>
            </a:r>
            <a:r>
              <a:rPr lang="fa-IR" sz="2400" dirty="0">
                <a:solidFill>
                  <a:srgbClr val="002060"/>
                </a:solidFill>
                <a:latin typeface="B Roya" pitchFamily="2" charset="-78"/>
                <a:cs typeface="B Roya" pitchFamily="2" charset="-78"/>
              </a:rPr>
              <a:t>، </a:t>
            </a:r>
            <a:r>
              <a:rPr lang="fa-IR" sz="2400" b="1" dirty="0">
                <a:solidFill>
                  <a:srgbClr val="002060"/>
                </a:solidFill>
                <a:latin typeface="B Roya" pitchFamily="2" charset="-78"/>
                <a:cs typeface="B Roya" pitchFamily="2" charset="-78"/>
              </a:rPr>
              <a:t>افراد با </a:t>
            </a:r>
            <a:r>
              <a:rPr lang="fa-IR" sz="2400" b="1" dirty="0" err="1">
                <a:solidFill>
                  <a:srgbClr val="002060"/>
                </a:solidFill>
                <a:latin typeface="B Roya" pitchFamily="2" charset="-78"/>
                <a:cs typeface="B Roya" pitchFamily="2" charset="-78"/>
              </a:rPr>
              <a:t>تخصص‌های</a:t>
            </a:r>
            <a:r>
              <a:rPr lang="fa-IR" sz="2400" b="1" dirty="0">
                <a:solidFill>
                  <a:srgbClr val="002060"/>
                </a:solidFill>
                <a:latin typeface="B Roya" pitchFamily="2" charset="-78"/>
                <a:cs typeface="B Roya" pitchFamily="2" charset="-78"/>
              </a:rPr>
              <a:t> مختلف با یکدیگر تعامل دارند </a:t>
            </a:r>
            <a:r>
              <a:rPr lang="fa-IR" sz="2400" dirty="0">
                <a:solidFill>
                  <a:srgbClr val="002060"/>
                </a:solidFill>
                <a:latin typeface="B Roya" pitchFamily="2" charset="-78"/>
                <a:cs typeface="B Roya" pitchFamily="2" charset="-78"/>
              </a:rPr>
              <a:t>و همین تبادل، </a:t>
            </a:r>
            <a:r>
              <a:rPr lang="fa-IR" sz="2400" dirty="0" err="1">
                <a:solidFill>
                  <a:srgbClr val="002060"/>
                </a:solidFill>
                <a:latin typeface="B Roya" pitchFamily="2" charset="-78"/>
                <a:cs typeface="B Roya" pitchFamily="2" charset="-78"/>
              </a:rPr>
              <a:t>زمینه‌ساز</a:t>
            </a:r>
            <a:r>
              <a:rPr lang="fa-IR" sz="2400" dirty="0">
                <a:solidFill>
                  <a:srgbClr val="002060"/>
                </a:solidFill>
                <a:latin typeface="B Roya" pitchFamily="2" charset="-78"/>
                <a:cs typeface="B Roya" pitchFamily="2" charset="-78"/>
              </a:rPr>
              <a:t> نوآوری است.</a:t>
            </a:r>
          </a:p>
          <a:p>
            <a:pPr marL="342900" indent="-342900" algn="just" rtl="1">
              <a:lnSpc>
                <a:spcPct val="125000"/>
              </a:lnSpc>
              <a:spcAft>
                <a:spcPts val="1200"/>
              </a:spcAft>
              <a:buClr>
                <a:srgbClr val="F89421"/>
              </a:buClr>
              <a:buFont typeface="Wingdings" pitchFamily="2" charset="2"/>
              <a:buChar char="§"/>
            </a:pPr>
            <a:r>
              <a:rPr lang="fa-IR" sz="2400" dirty="0">
                <a:solidFill>
                  <a:srgbClr val="002060"/>
                </a:solidFill>
                <a:latin typeface="B Roya" pitchFamily="2" charset="-78"/>
                <a:cs typeface="B Roya" pitchFamily="2" charset="-78"/>
              </a:rPr>
              <a:t>ظهور </a:t>
            </a:r>
            <a:r>
              <a:rPr lang="fa-IR" sz="2400" dirty="0" err="1">
                <a:solidFill>
                  <a:srgbClr val="002060"/>
                </a:solidFill>
                <a:latin typeface="B Roya" pitchFamily="2" charset="-78"/>
                <a:cs typeface="B Roya" pitchFamily="2" charset="-78"/>
              </a:rPr>
              <a:t>قهوه‌خانه</a:t>
            </a:r>
            <a:r>
              <a:rPr lang="fa-IR" sz="2400" dirty="0">
                <a:solidFill>
                  <a:srgbClr val="002060"/>
                </a:solidFill>
                <a:latin typeface="B Roya" pitchFamily="2" charset="-78"/>
                <a:cs typeface="B Roya" pitchFamily="2" charset="-78"/>
              </a:rPr>
              <a:t>، یکی از عوامل </a:t>
            </a:r>
            <a:r>
              <a:rPr lang="fa-IR" sz="2400" dirty="0" err="1">
                <a:solidFill>
                  <a:srgbClr val="002060"/>
                </a:solidFill>
                <a:latin typeface="B Roya" pitchFamily="2" charset="-78"/>
                <a:cs typeface="B Roya" pitchFamily="2" charset="-78"/>
              </a:rPr>
              <a:t>شکل‌گیری</a:t>
            </a:r>
            <a:r>
              <a:rPr lang="fa-IR" sz="2400" dirty="0">
                <a:solidFill>
                  <a:srgbClr val="002060"/>
                </a:solidFill>
                <a:latin typeface="B Roya" pitchFamily="2" charset="-78"/>
                <a:cs typeface="B Roya" pitchFamily="2" charset="-78"/>
              </a:rPr>
              <a:t> عصر روشنگری در انگلستان </a:t>
            </a:r>
          </a:p>
          <a:p>
            <a:pPr marL="342900" indent="-342900" algn="r" rtl="1">
              <a:lnSpc>
                <a:spcPct val="125000"/>
              </a:lnSpc>
              <a:spcAft>
                <a:spcPts val="1200"/>
              </a:spcAft>
              <a:buClr>
                <a:srgbClr val="F89421"/>
              </a:buClr>
              <a:buFont typeface="Arial" panose="020B0604020202020204" pitchFamily="34" charset="0"/>
              <a:buChar char="•"/>
            </a:pPr>
            <a:endParaRPr lang="fa-IR" sz="2400" dirty="0">
              <a:latin typeface="B Roya" pitchFamily="2" charset="-78"/>
              <a:cs typeface="B Roya" pitchFamily="2" charset="-78"/>
            </a:endParaRPr>
          </a:p>
        </p:txBody>
      </p:sp>
      <p:sp>
        <p:nvSpPr>
          <p:cNvPr id="5" name="TextBox 4">
            <a:extLst>
              <a:ext uri="{FF2B5EF4-FFF2-40B4-BE49-F238E27FC236}">
                <a16:creationId xmlns:a16="http://schemas.microsoft.com/office/drawing/2014/main" id="{B4B3D3D9-B221-E82D-23C5-CED2C30B6239}"/>
              </a:ext>
            </a:extLst>
          </p:cNvPr>
          <p:cNvSpPr txBox="1"/>
          <p:nvPr/>
        </p:nvSpPr>
        <p:spPr>
          <a:xfrm>
            <a:off x="632012" y="4802449"/>
            <a:ext cx="10683127" cy="1569660"/>
          </a:xfrm>
          <a:prstGeom prst="rect">
            <a:avLst/>
          </a:prstGeom>
          <a:solidFill>
            <a:srgbClr val="F89421"/>
          </a:solidFill>
        </p:spPr>
        <p:txBody>
          <a:bodyPr wrap="square">
            <a:spAutoFit/>
          </a:bodyPr>
          <a:lstStyle/>
          <a:p>
            <a:pPr marL="0" algn="r" defTabSz="914400" rtl="1" eaLnBrk="1" latinLnBrk="0" hangingPunct="1"/>
            <a:r>
              <a:rPr lang="fa-IR" sz="2400" dirty="0">
                <a:solidFill>
                  <a:schemeClr val="bg1"/>
                </a:solidFill>
                <a:latin typeface="B Roya" pitchFamily="2" charset="-78"/>
                <a:cs typeface="B Roya" pitchFamily="2" charset="-78"/>
              </a:rPr>
              <a:t>علاوه بر اثر محرک قهوه، آنچه </a:t>
            </a:r>
            <a:r>
              <a:rPr lang="fa-IR" sz="2400" dirty="0" err="1">
                <a:solidFill>
                  <a:schemeClr val="bg1"/>
                </a:solidFill>
                <a:latin typeface="B Roya" pitchFamily="2" charset="-78"/>
                <a:cs typeface="B Roya" pitchFamily="2" charset="-78"/>
              </a:rPr>
              <a:t>قهوه‌خانه</a:t>
            </a:r>
            <a:r>
              <a:rPr lang="fa-IR" sz="2400" dirty="0">
                <a:solidFill>
                  <a:schemeClr val="bg1"/>
                </a:solidFill>
                <a:latin typeface="B Roya" pitchFamily="2" charset="-78"/>
                <a:cs typeface="B Roya" pitchFamily="2" charset="-78"/>
              </a:rPr>
              <a:t> را به عاملی در پیدایش روشنگری تبدیل کرد، </a:t>
            </a:r>
            <a:r>
              <a:rPr lang="fa-IR" sz="2400" dirty="0" err="1">
                <a:solidFill>
                  <a:schemeClr val="bg1"/>
                </a:solidFill>
                <a:latin typeface="B Roya" pitchFamily="2" charset="-78"/>
                <a:cs typeface="B Roya" pitchFamily="2" charset="-78"/>
              </a:rPr>
              <a:t>نحوه‌ی</a:t>
            </a:r>
            <a:r>
              <a:rPr lang="fa-IR" sz="2400" dirty="0">
                <a:solidFill>
                  <a:schemeClr val="bg1"/>
                </a:solidFill>
                <a:latin typeface="B Roya" pitchFamily="2" charset="-78"/>
                <a:cs typeface="B Roya" pitchFamily="2" charset="-78"/>
              </a:rPr>
              <a:t> </a:t>
            </a:r>
            <a:r>
              <a:rPr lang="fa-IR" sz="2400" dirty="0" err="1">
                <a:solidFill>
                  <a:schemeClr val="bg1"/>
                </a:solidFill>
                <a:latin typeface="B Roya" pitchFamily="2" charset="-78"/>
                <a:cs typeface="B Roya" pitchFamily="2" charset="-78"/>
              </a:rPr>
              <a:t>سازمان‌دهی</a:t>
            </a:r>
            <a:r>
              <a:rPr lang="fa-IR" sz="2400" dirty="0">
                <a:solidFill>
                  <a:schemeClr val="bg1"/>
                </a:solidFill>
                <a:latin typeface="B Roya" pitchFamily="2" charset="-78"/>
                <a:cs typeface="B Roya" pitchFamily="2" charset="-78"/>
              </a:rPr>
              <a:t> فضا بود. </a:t>
            </a:r>
            <a:r>
              <a:rPr lang="fa-IR" sz="2400" dirty="0" err="1">
                <a:solidFill>
                  <a:schemeClr val="bg1"/>
                </a:solidFill>
                <a:latin typeface="B Roya" pitchFamily="2" charset="-78"/>
                <a:cs typeface="B Roya" pitchFamily="2" charset="-78"/>
              </a:rPr>
              <a:t>قهوه‌خانه‌ها</a:t>
            </a:r>
            <a:r>
              <a:rPr lang="fa-IR" sz="2400" dirty="0">
                <a:solidFill>
                  <a:schemeClr val="bg1"/>
                </a:solidFill>
                <a:latin typeface="B Roya" pitchFamily="2" charset="-78"/>
                <a:cs typeface="B Roya" pitchFamily="2" charset="-78"/>
              </a:rPr>
              <a:t> باز بودند، با </a:t>
            </a:r>
            <a:r>
              <a:rPr lang="fa-IR" sz="2400" dirty="0" err="1">
                <a:solidFill>
                  <a:schemeClr val="bg1"/>
                </a:solidFill>
                <a:latin typeface="B Roya" pitchFamily="2" charset="-78"/>
                <a:cs typeface="B Roya" pitchFamily="2" charset="-78"/>
              </a:rPr>
              <a:t>میزهایی</a:t>
            </a:r>
            <a:r>
              <a:rPr lang="fa-IR" sz="2400" dirty="0">
                <a:solidFill>
                  <a:schemeClr val="bg1"/>
                </a:solidFill>
                <a:latin typeface="B Roya" pitchFamily="2" charset="-78"/>
                <a:cs typeface="B Roya" pitchFamily="2" charset="-78"/>
              </a:rPr>
              <a:t> بدون دیوار یا حائل. شما </a:t>
            </a:r>
            <a:r>
              <a:rPr lang="fa-IR" sz="2400" dirty="0" err="1">
                <a:solidFill>
                  <a:schemeClr val="bg1"/>
                </a:solidFill>
                <a:latin typeface="B Roya" pitchFamily="2" charset="-78"/>
                <a:cs typeface="B Roya" pitchFamily="2" charset="-78"/>
              </a:rPr>
              <a:t>می‌توانستید</a:t>
            </a:r>
            <a:r>
              <a:rPr lang="fa-IR" sz="2400" dirty="0">
                <a:solidFill>
                  <a:schemeClr val="bg1"/>
                </a:solidFill>
                <a:latin typeface="B Roya" pitchFamily="2" charset="-78"/>
                <a:cs typeface="B Roya" pitchFamily="2" charset="-78"/>
              </a:rPr>
              <a:t> به صحبت دیگران گوش دهید، </a:t>
            </a:r>
            <a:r>
              <a:rPr lang="fa-IR" sz="2400" dirty="0" err="1">
                <a:solidFill>
                  <a:schemeClr val="bg1"/>
                </a:solidFill>
                <a:latin typeface="B Roya" pitchFamily="2" charset="-78"/>
                <a:cs typeface="B Roya" pitchFamily="2" charset="-78"/>
              </a:rPr>
              <a:t>صندلی‌ای</a:t>
            </a:r>
            <a:r>
              <a:rPr lang="fa-IR" sz="2400" dirty="0">
                <a:solidFill>
                  <a:schemeClr val="bg1"/>
                </a:solidFill>
                <a:latin typeface="B Roya" pitchFamily="2" charset="-78"/>
                <a:cs typeface="B Roya" pitchFamily="2" charset="-78"/>
              </a:rPr>
              <a:t> بکشید و وارد </a:t>
            </a:r>
            <a:r>
              <a:rPr lang="fa-IR" sz="2400" dirty="0" err="1">
                <a:solidFill>
                  <a:schemeClr val="bg1"/>
                </a:solidFill>
                <a:latin typeface="B Roya" pitchFamily="2" charset="-78"/>
                <a:cs typeface="B Roya" pitchFamily="2" charset="-78"/>
              </a:rPr>
              <a:t>گفت‌وگو</a:t>
            </a:r>
            <a:r>
              <a:rPr lang="fa-IR" sz="2400" dirty="0">
                <a:solidFill>
                  <a:schemeClr val="bg1"/>
                </a:solidFill>
                <a:latin typeface="B Roya" pitchFamily="2" charset="-78"/>
                <a:cs typeface="B Roya" pitchFamily="2" charset="-78"/>
              </a:rPr>
              <a:t> شوید. افراد از </a:t>
            </a:r>
            <a:r>
              <a:rPr lang="fa-IR" sz="2400" dirty="0" err="1">
                <a:solidFill>
                  <a:schemeClr val="bg1"/>
                </a:solidFill>
                <a:latin typeface="B Roya" pitchFamily="2" charset="-78"/>
                <a:cs typeface="B Roya" pitchFamily="2" charset="-78"/>
              </a:rPr>
              <a:t>زمینه‌های</a:t>
            </a:r>
            <a:r>
              <a:rPr lang="fa-IR" sz="2400" dirty="0">
                <a:solidFill>
                  <a:schemeClr val="bg1"/>
                </a:solidFill>
                <a:latin typeface="B Roya" pitchFamily="2" charset="-78"/>
                <a:cs typeface="B Roya" pitchFamily="2" charset="-78"/>
              </a:rPr>
              <a:t> مختلف، مشاغل متفاوت، و </a:t>
            </a:r>
            <a:r>
              <a:rPr lang="fa-IR" sz="2400" dirty="0" err="1">
                <a:solidFill>
                  <a:schemeClr val="bg1"/>
                </a:solidFill>
                <a:latin typeface="B Roya" pitchFamily="2" charset="-78"/>
                <a:cs typeface="B Roya" pitchFamily="2" charset="-78"/>
              </a:rPr>
              <a:t>سبک‌های</a:t>
            </a:r>
            <a:r>
              <a:rPr lang="fa-IR" sz="2400" dirty="0">
                <a:solidFill>
                  <a:schemeClr val="bg1"/>
                </a:solidFill>
                <a:latin typeface="B Roya" pitchFamily="2" charset="-78"/>
                <a:cs typeface="B Roya" pitchFamily="2" charset="-78"/>
              </a:rPr>
              <a:t> زندگی گوناگون </a:t>
            </a:r>
            <a:r>
              <a:rPr lang="fa-IR" sz="2400" dirty="0" err="1">
                <a:solidFill>
                  <a:schemeClr val="bg1"/>
                </a:solidFill>
                <a:latin typeface="B Roya" pitchFamily="2" charset="-78"/>
                <a:cs typeface="B Roya" pitchFamily="2" charset="-78"/>
              </a:rPr>
              <a:t>می‌توانستند</a:t>
            </a:r>
            <a:r>
              <a:rPr lang="fa-IR" sz="2400" dirty="0">
                <a:solidFill>
                  <a:schemeClr val="bg1"/>
                </a:solidFill>
                <a:latin typeface="B Roya" pitchFamily="2" charset="-78"/>
                <a:cs typeface="B Roya" pitchFamily="2" charset="-78"/>
              </a:rPr>
              <a:t> با هم دیدار و تبادل نظر کنند. یک </a:t>
            </a:r>
            <a:r>
              <a:rPr lang="fa-IR" sz="2400" dirty="0" err="1">
                <a:solidFill>
                  <a:schemeClr val="bg1"/>
                </a:solidFill>
                <a:latin typeface="B Roya" pitchFamily="2" charset="-78"/>
                <a:cs typeface="B Roya" pitchFamily="2" charset="-78"/>
              </a:rPr>
              <a:t>شبکه‌ی</a:t>
            </a:r>
            <a:r>
              <a:rPr lang="fa-IR" sz="2400" dirty="0">
                <a:solidFill>
                  <a:schemeClr val="bg1"/>
                </a:solidFill>
                <a:latin typeface="B Roya" pitchFamily="2" charset="-78"/>
                <a:cs typeface="B Roya" pitchFamily="2" charset="-78"/>
              </a:rPr>
              <a:t> سیال شکل گرفته بود.</a:t>
            </a:r>
            <a:endParaRPr lang="en-AT" sz="2400" dirty="0">
              <a:solidFill>
                <a:schemeClr val="bg1"/>
              </a:solidFill>
              <a:latin typeface="B Roya" pitchFamily="2" charset="-78"/>
              <a:cs typeface="B Roya" pitchFamily="2" charset="-78"/>
            </a:endParaRPr>
          </a:p>
        </p:txBody>
      </p:sp>
      <p:pic>
        <p:nvPicPr>
          <p:cNvPr id="2050" name="Picture 2" descr="The History of London's Coffee Houses: From 17th Century to Today - London  Walks">
            <a:extLst>
              <a:ext uri="{FF2B5EF4-FFF2-40B4-BE49-F238E27FC236}">
                <a16:creationId xmlns:a16="http://schemas.microsoft.com/office/drawing/2014/main" id="{FB48F479-2B5D-9C13-7F2B-C55258C6C4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5521" y="580020"/>
            <a:ext cx="6123179" cy="39130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2230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allAtOnce"/>
      <p:bldP spid="5"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71C935F-D7A4-D09D-CDC3-AF13EA747277}"/>
              </a:ext>
            </a:extLst>
          </p:cNvPr>
          <p:cNvSpPr>
            <a:spLocks noGrp="1"/>
          </p:cNvSpPr>
          <p:nvPr>
            <p:ph type="sldNum" idx="4294967295"/>
          </p:nvPr>
        </p:nvSpPr>
        <p:spPr>
          <a:xfrm>
            <a:off x="10880725" y="6459538"/>
            <a:ext cx="1311275" cy="365125"/>
          </a:xfrm>
        </p:spPr>
        <p:txBody>
          <a:bodyPr/>
          <a:lstStyle/>
          <a:p>
            <a:pPr algn="r"/>
            <a:fld id="{00000000-1234-1234-1234-123412341234}" type="slidenum">
              <a:rPr lang="en" smtClean="0"/>
              <a:pPr algn="r"/>
              <a:t>100</a:t>
            </a:fld>
            <a:endParaRPr lang="en"/>
          </a:p>
        </p:txBody>
      </p:sp>
      <p:sp>
        <p:nvSpPr>
          <p:cNvPr id="12" name="Title 1"/>
          <p:cNvSpPr>
            <a:spLocks noGrp="1"/>
          </p:cNvSpPr>
          <p:nvPr>
            <p:ph type="title" idx="4294967295"/>
          </p:nvPr>
        </p:nvSpPr>
        <p:spPr>
          <a:xfrm>
            <a:off x="5197855" y="394513"/>
            <a:ext cx="4154488" cy="591474"/>
          </a:xfrm>
          <a:noFill/>
        </p:spPr>
        <p:txBody>
          <a:bodyPr>
            <a:normAutofit/>
          </a:bodyPr>
          <a:lstStyle/>
          <a:p>
            <a:pPr algn="r" rtl="0"/>
            <a:r>
              <a:rPr lang="fa-IR" sz="3200" b="1" dirty="0">
                <a:solidFill>
                  <a:schemeClr val="bg1"/>
                </a:solidFill>
                <a:cs typeface="B Roya" panose="00000400000000000000" pitchFamily="2" charset="-78"/>
              </a:rPr>
              <a:t>راه دشوار علم</a:t>
            </a:r>
            <a:endParaRPr lang="en-GB" sz="3200" b="1" dirty="0">
              <a:solidFill>
                <a:schemeClr val="bg1"/>
              </a:solidFill>
              <a:cs typeface="B Roya" panose="00000400000000000000" pitchFamily="2" charset="-78"/>
            </a:endParaRPr>
          </a:p>
        </p:txBody>
      </p:sp>
      <p:pic>
        <p:nvPicPr>
          <p:cNvPr id="5" name="Picture 4"/>
          <p:cNvPicPr>
            <a:picLocks noChangeAspect="1"/>
          </p:cNvPicPr>
          <p:nvPr/>
        </p:nvPicPr>
        <p:blipFill>
          <a:blip r:embed="rId3"/>
          <a:stretch>
            <a:fillRect/>
          </a:stretch>
        </p:blipFill>
        <p:spPr>
          <a:xfrm>
            <a:off x="420639" y="1436246"/>
            <a:ext cx="6558588" cy="1574388"/>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4"/>
          <a:stretch>
            <a:fillRect/>
          </a:stretch>
        </p:blipFill>
        <p:spPr>
          <a:xfrm>
            <a:off x="5523105" y="2518596"/>
            <a:ext cx="6013257" cy="1820808"/>
          </a:xfrm>
          <a:prstGeom prst="rect">
            <a:avLst/>
          </a:prstGeom>
        </p:spPr>
      </p:pic>
      <p:pic>
        <p:nvPicPr>
          <p:cNvPr id="7" name="Picture 6"/>
          <p:cNvPicPr>
            <a:picLocks noChangeAspect="1"/>
          </p:cNvPicPr>
          <p:nvPr/>
        </p:nvPicPr>
        <p:blipFill>
          <a:blip r:embed="rId5"/>
          <a:stretch>
            <a:fillRect/>
          </a:stretch>
        </p:blipFill>
        <p:spPr>
          <a:xfrm>
            <a:off x="420639" y="3638743"/>
            <a:ext cx="4004476" cy="3003357"/>
          </a:xfrm>
          <a:prstGeom prst="rect">
            <a:avLst/>
          </a:prstGeom>
          <a:ln>
            <a:noFill/>
          </a:ln>
          <a:effectLst>
            <a:outerShdw blurRad="292100" dist="139700" dir="2700000" algn="tl" rotWithShape="0">
              <a:srgbClr val="333333">
                <a:alpha val="65000"/>
              </a:srgbClr>
            </a:outerShdw>
          </a:effectLst>
        </p:spPr>
      </p:pic>
      <p:sp>
        <p:nvSpPr>
          <p:cNvPr id="8" name="Rectangle 7"/>
          <p:cNvSpPr/>
          <p:nvPr/>
        </p:nvSpPr>
        <p:spPr>
          <a:xfrm>
            <a:off x="1465503" y="6305358"/>
            <a:ext cx="467976" cy="394085"/>
          </a:xfrm>
          <a:prstGeom prst="rect">
            <a:avLst/>
          </a:prstGeom>
          <a:noFill/>
        </p:spPr>
        <p:style>
          <a:lnRef idx="2">
            <a:schemeClr val="accent5"/>
          </a:lnRef>
          <a:fillRef idx="1">
            <a:schemeClr val="lt1"/>
          </a:fillRef>
          <a:effectRef idx="0">
            <a:schemeClr val="accent5"/>
          </a:effectRef>
          <a:fontRef idx="minor">
            <a:schemeClr val="dk1"/>
          </a:fontRef>
        </p:style>
        <p:txBody>
          <a:bodyPr rtlCol="0" anchor="ctr"/>
          <a:lstStyle/>
          <a:p>
            <a:pPr algn="ctr"/>
            <a:endParaRPr lang="en-US" sz="2400"/>
          </a:p>
        </p:txBody>
      </p:sp>
      <p:pic>
        <p:nvPicPr>
          <p:cNvPr id="9" name="Picture 8"/>
          <p:cNvPicPr>
            <a:picLocks noChangeAspect="1"/>
          </p:cNvPicPr>
          <p:nvPr/>
        </p:nvPicPr>
        <p:blipFill>
          <a:blip r:embed="rId6"/>
          <a:stretch>
            <a:fillRect/>
          </a:stretch>
        </p:blipFill>
        <p:spPr>
          <a:xfrm>
            <a:off x="4347520" y="4390802"/>
            <a:ext cx="4722771" cy="2307101"/>
          </a:xfrm>
          <a:prstGeom prst="rect">
            <a:avLst/>
          </a:prstGeom>
          <a:ln>
            <a:noFill/>
          </a:ln>
          <a:effectLst>
            <a:outerShdw blurRad="292100" dist="139700" dir="2700000" algn="tl" rotWithShape="0">
              <a:srgbClr val="333333">
                <a:alpha val="65000"/>
              </a:srgbClr>
            </a:outerShdw>
          </a:effectLst>
        </p:spPr>
      </p:pic>
      <p:sp>
        <p:nvSpPr>
          <p:cNvPr id="10" name="Rectangle 9"/>
          <p:cNvSpPr/>
          <p:nvPr/>
        </p:nvSpPr>
        <p:spPr>
          <a:xfrm>
            <a:off x="5321236" y="6303818"/>
            <a:ext cx="555043" cy="394085"/>
          </a:xfrm>
          <a:prstGeom prst="rect">
            <a:avLst/>
          </a:prstGeom>
          <a:noFill/>
        </p:spPr>
        <p:style>
          <a:lnRef idx="2">
            <a:schemeClr val="accent5"/>
          </a:lnRef>
          <a:fillRef idx="1">
            <a:schemeClr val="lt1"/>
          </a:fillRef>
          <a:effectRef idx="0">
            <a:schemeClr val="accent5"/>
          </a:effectRef>
          <a:fontRef idx="minor">
            <a:schemeClr val="dk1"/>
          </a:fontRef>
        </p:style>
        <p:txBody>
          <a:bodyPr rtlCol="0" anchor="ctr"/>
          <a:lstStyle/>
          <a:p>
            <a:pPr algn="ctr"/>
            <a:endParaRPr lang="en-US" sz="2400"/>
          </a:p>
        </p:txBody>
      </p:sp>
      <p:sp>
        <p:nvSpPr>
          <p:cNvPr id="11" name="Rectangle 10"/>
          <p:cNvSpPr/>
          <p:nvPr/>
        </p:nvSpPr>
        <p:spPr>
          <a:xfrm>
            <a:off x="548989" y="6303818"/>
            <a:ext cx="751540" cy="394085"/>
          </a:xfrm>
          <a:prstGeom prst="rect">
            <a:avLst/>
          </a:prstGeom>
          <a:noFill/>
        </p:spPr>
        <p:style>
          <a:lnRef idx="2">
            <a:schemeClr val="accent5"/>
          </a:lnRef>
          <a:fillRef idx="1">
            <a:schemeClr val="lt1"/>
          </a:fillRef>
          <a:effectRef idx="0">
            <a:schemeClr val="accent5"/>
          </a:effectRef>
          <a:fontRef idx="minor">
            <a:schemeClr val="dk1"/>
          </a:fontRef>
        </p:style>
        <p:txBody>
          <a:bodyPr rtlCol="0" anchor="ctr"/>
          <a:lstStyle/>
          <a:p>
            <a:pPr algn="ctr"/>
            <a:endParaRPr lang="en-US" sz="2400"/>
          </a:p>
        </p:txBody>
      </p:sp>
      <p:sp>
        <p:nvSpPr>
          <p:cNvPr id="13" name="Rectangle 12"/>
          <p:cNvSpPr/>
          <p:nvPr/>
        </p:nvSpPr>
        <p:spPr>
          <a:xfrm>
            <a:off x="420639" y="3055220"/>
            <a:ext cx="4222173" cy="297454"/>
          </a:xfrm>
          <a:prstGeom prst="rect">
            <a:avLst/>
          </a:prstGeom>
          <a:solidFill>
            <a:schemeClr val="bg1"/>
          </a:solidFill>
        </p:spPr>
        <p:txBody>
          <a:bodyPr wrap="square">
            <a:spAutoFit/>
          </a:bodyPr>
          <a:lstStyle/>
          <a:p>
            <a:r>
              <a:rPr lang="en-US" sz="1333" b="1">
                <a:solidFill>
                  <a:srgbClr val="002060"/>
                </a:solidFill>
                <a:latin typeface="Source Sans Pro" panose="020B0503030403020204" pitchFamily="34" charset="0"/>
                <a:ea typeface="Source Sans Pro" panose="020B0503030403020204" pitchFamily="34" charset="0"/>
              </a:rPr>
              <a:t>https://doi.org/10.1002/14651858.CD001321.pub7</a:t>
            </a:r>
          </a:p>
        </p:txBody>
      </p:sp>
    </p:spTree>
    <p:extLst>
      <p:ext uri="{BB962C8B-B14F-4D97-AF65-F5344CB8AC3E}">
        <p14:creationId xmlns:p14="http://schemas.microsoft.com/office/powerpoint/2010/main" val="200690231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71C935F-D7A4-D09D-CDC3-AF13EA747277}"/>
              </a:ext>
            </a:extLst>
          </p:cNvPr>
          <p:cNvSpPr>
            <a:spLocks noGrp="1"/>
          </p:cNvSpPr>
          <p:nvPr>
            <p:ph type="sldNum" idx="4294967295"/>
          </p:nvPr>
        </p:nvSpPr>
        <p:spPr>
          <a:xfrm>
            <a:off x="10880725" y="6459538"/>
            <a:ext cx="1311275" cy="365125"/>
          </a:xfrm>
        </p:spPr>
        <p:txBody>
          <a:bodyPr/>
          <a:lstStyle/>
          <a:p>
            <a:pPr algn="r"/>
            <a:fld id="{00000000-1234-1234-1234-123412341234}" type="slidenum">
              <a:rPr lang="en" smtClean="0"/>
              <a:pPr algn="r"/>
              <a:t>101</a:t>
            </a:fld>
            <a:endParaRPr lang="en"/>
          </a:p>
        </p:txBody>
      </p:sp>
      <p:sp>
        <p:nvSpPr>
          <p:cNvPr id="12" name="Title 1"/>
          <p:cNvSpPr>
            <a:spLocks noGrp="1"/>
          </p:cNvSpPr>
          <p:nvPr>
            <p:ph type="title" idx="4294967295"/>
          </p:nvPr>
        </p:nvSpPr>
        <p:spPr>
          <a:xfrm>
            <a:off x="5397500" y="179388"/>
            <a:ext cx="4154488" cy="990600"/>
          </a:xfrm>
          <a:noFill/>
        </p:spPr>
        <p:txBody>
          <a:bodyPr>
            <a:normAutofit/>
          </a:bodyPr>
          <a:lstStyle/>
          <a:p>
            <a:pPr algn="r" rtl="0"/>
            <a:r>
              <a:rPr lang="fa-IR" sz="3200" b="1" dirty="0">
                <a:solidFill>
                  <a:schemeClr val="bg1"/>
                </a:solidFill>
                <a:cs typeface="B Roya" panose="00000400000000000000" pitchFamily="2" charset="-78"/>
              </a:rPr>
              <a:t>راه دشوار علم</a:t>
            </a:r>
            <a:endParaRPr lang="en-GB" sz="3200" b="1" dirty="0">
              <a:solidFill>
                <a:schemeClr val="bg1"/>
              </a:solidFill>
              <a:cs typeface="B Roya" panose="00000400000000000000" pitchFamily="2" charset="-78"/>
            </a:endParaRPr>
          </a:p>
        </p:txBody>
      </p:sp>
      <p:pic>
        <p:nvPicPr>
          <p:cNvPr id="13" name="Picture 12"/>
          <p:cNvPicPr>
            <a:picLocks noChangeAspect="1"/>
          </p:cNvPicPr>
          <p:nvPr/>
        </p:nvPicPr>
        <p:blipFill>
          <a:blip r:embed="rId3"/>
          <a:stretch>
            <a:fillRect/>
          </a:stretch>
        </p:blipFill>
        <p:spPr>
          <a:xfrm>
            <a:off x="2324485" y="1287013"/>
            <a:ext cx="7543029" cy="1491288"/>
          </a:xfrm>
          <a:prstGeom prst="rect">
            <a:avLst/>
          </a:prstGeom>
          <a:ln>
            <a:noFill/>
          </a:ln>
          <a:effectLst>
            <a:outerShdw blurRad="292100" dist="139700" dir="2700000" algn="tl" rotWithShape="0">
              <a:srgbClr val="333333">
                <a:alpha val="65000"/>
              </a:srgbClr>
            </a:outerShdw>
          </a:effectLst>
        </p:spPr>
      </p:pic>
      <p:sp>
        <p:nvSpPr>
          <p:cNvPr id="14" name="Rectangle 13"/>
          <p:cNvSpPr/>
          <p:nvPr/>
        </p:nvSpPr>
        <p:spPr>
          <a:xfrm>
            <a:off x="1798010" y="2987906"/>
            <a:ext cx="8069504" cy="3291157"/>
          </a:xfrm>
          <a:prstGeom prst="rect">
            <a:avLst/>
          </a:prstGeom>
        </p:spPr>
        <p:txBody>
          <a:bodyPr wrap="square">
            <a:spAutoFit/>
          </a:bodyPr>
          <a:lstStyle/>
          <a:p>
            <a:pPr marL="380990" indent="-380990" algn="r" rtl="1">
              <a:lnSpc>
                <a:spcPct val="114000"/>
              </a:lnSpc>
              <a:spcAft>
                <a:spcPts val="800"/>
              </a:spcAft>
              <a:buClr>
                <a:srgbClr val="FF9300"/>
              </a:buClr>
              <a:buFont typeface="Wingdings" panose="05000000000000000000" pitchFamily="2" charset="2"/>
              <a:buChar char="§"/>
            </a:pPr>
            <a:r>
              <a:rPr lang="fa-IR" sz="2133" b="1" dirty="0">
                <a:cs typeface="B Roya" panose="00000400000000000000" pitchFamily="2" charset="-78"/>
              </a:rPr>
              <a:t>نسخه اول این مطالعه مروری ۲۶ سال پیش در اکتبر ۱۹۹۸ میلادی منتشر شد </a:t>
            </a:r>
            <a:r>
              <a:rPr lang="fa-IR" sz="2133" dirty="0">
                <a:cs typeface="B Roya" panose="00000400000000000000" pitchFamily="2" charset="-78"/>
              </a:rPr>
              <a:t>که هیچ مطالعه اولیه واجد شرایطی را شناسایی نکرد و در </a:t>
            </a:r>
            <a:r>
              <a:rPr lang="fa-IR" sz="2133" dirty="0" err="1">
                <a:cs typeface="B Roya" panose="00000400000000000000" pitchFamily="2" charset="-78"/>
              </a:rPr>
              <a:t>سال‌های</a:t>
            </a:r>
            <a:r>
              <a:rPr lang="fa-IR" sz="2133" dirty="0">
                <a:cs typeface="B Roya" panose="00000400000000000000" pitchFamily="2" charset="-78"/>
              </a:rPr>
              <a:t> ۲۰۰۳، ۲۰۰۴، ۲۰۰۸ و ۲۰۱۲ به ترتیب با ترکیب ۷، ۷، ۱۰ و ۲۴ مطالعه اولیه به روز شد. </a:t>
            </a:r>
          </a:p>
          <a:p>
            <a:pPr marL="380990" indent="-380990" algn="r" rtl="1">
              <a:lnSpc>
                <a:spcPct val="114000"/>
              </a:lnSpc>
              <a:spcAft>
                <a:spcPts val="800"/>
              </a:spcAft>
              <a:buClr>
                <a:srgbClr val="FF9300"/>
              </a:buClr>
              <a:buFont typeface="Wingdings" panose="05000000000000000000" pitchFamily="2" charset="2"/>
              <a:buChar char="§"/>
            </a:pPr>
            <a:r>
              <a:rPr lang="fa-IR" sz="2133" dirty="0">
                <a:cs typeface="B Roya" panose="00000400000000000000" pitchFamily="2" charset="-78"/>
              </a:rPr>
              <a:t>در </a:t>
            </a:r>
            <a:r>
              <a:rPr lang="fa-IR" sz="2133" dirty="0" err="1">
                <a:cs typeface="B Roya" panose="00000400000000000000" pitchFamily="2" charset="-78"/>
              </a:rPr>
              <a:t>به‌روزرسانی</a:t>
            </a:r>
            <a:r>
              <a:rPr lang="fa-IR" sz="2133" dirty="0">
                <a:cs typeface="B Roya" panose="00000400000000000000" pitchFamily="2" charset="-78"/>
              </a:rPr>
              <a:t> سال ۲۰۲۳، ۲۶ مطالعه به مرور سال ۲۰۱۲ اضافه شد و تعداد کل </a:t>
            </a:r>
            <a:r>
              <a:rPr lang="fa-IR" sz="2133" b="1" dirty="0">
                <a:cs typeface="B Roya" panose="00000400000000000000" pitchFamily="2" charset="-78"/>
              </a:rPr>
              <a:t>مطالعات </a:t>
            </a:r>
            <a:r>
              <a:rPr lang="fa-IR" sz="2133" b="1" dirty="0" err="1">
                <a:cs typeface="B Roya" panose="00000400000000000000" pitchFamily="2" charset="-78"/>
              </a:rPr>
              <a:t>واردشده</a:t>
            </a:r>
            <a:r>
              <a:rPr lang="fa-IR" sz="2133" b="1" dirty="0">
                <a:cs typeface="B Roya" panose="00000400000000000000" pitchFamily="2" charset="-78"/>
              </a:rPr>
              <a:t> به ۵۰ مورد </a:t>
            </a:r>
            <a:r>
              <a:rPr lang="fa-IR" sz="2133" dirty="0">
                <a:cs typeface="B Roya" panose="00000400000000000000" pitchFamily="2" charset="-78"/>
              </a:rPr>
              <a:t>و </a:t>
            </a:r>
            <a:r>
              <a:rPr lang="fa-IR" sz="2133" b="1" dirty="0">
                <a:cs typeface="B Roya" panose="00000400000000000000" pitchFamily="2" charset="-78"/>
              </a:rPr>
              <a:t>تعداد </a:t>
            </a:r>
            <a:r>
              <a:rPr lang="fa-IR" sz="2133" b="1" dirty="0" err="1">
                <a:cs typeface="B Roya" panose="00000400000000000000" pitchFamily="2" charset="-78"/>
              </a:rPr>
              <a:t>شرکت‌کننده</a:t>
            </a:r>
            <a:r>
              <a:rPr lang="fa-IR" sz="2133" b="1" dirty="0">
                <a:cs typeface="B Roya" panose="00000400000000000000" pitchFamily="2" charset="-78"/>
              </a:rPr>
              <a:t> به ۸۸۵۷ نفر </a:t>
            </a:r>
            <a:r>
              <a:rPr lang="fa-IR" sz="2133" dirty="0">
                <a:cs typeface="B Roya" panose="00000400000000000000" pitchFamily="2" charset="-78"/>
              </a:rPr>
              <a:t>رسید که ۴۳۵۷ </a:t>
            </a:r>
            <a:r>
              <a:rPr lang="fa-IR" sz="2133" dirty="0" err="1">
                <a:cs typeface="B Roya" panose="00000400000000000000" pitchFamily="2" charset="-78"/>
              </a:rPr>
              <a:t>شرکت‌کننده</a:t>
            </a:r>
            <a:r>
              <a:rPr lang="fa-IR" sz="2133" dirty="0">
                <a:cs typeface="B Roya" panose="00000400000000000000" pitchFamily="2" charset="-78"/>
              </a:rPr>
              <a:t> بیشتر از </a:t>
            </a:r>
            <a:r>
              <a:rPr lang="fa-IR" sz="2133" dirty="0" err="1">
                <a:cs typeface="B Roya" panose="00000400000000000000" pitchFamily="2" charset="-78"/>
              </a:rPr>
              <a:t>به‌روزرسانی</a:t>
            </a:r>
            <a:r>
              <a:rPr lang="fa-IR" sz="2133" dirty="0">
                <a:cs typeface="B Roya" panose="00000400000000000000" pitchFamily="2" charset="-78"/>
              </a:rPr>
              <a:t> سال ۲۰۱۲ بود. </a:t>
            </a:r>
          </a:p>
          <a:p>
            <a:pPr marL="380990" indent="-380990" algn="r" rtl="1">
              <a:lnSpc>
                <a:spcPct val="114000"/>
              </a:lnSpc>
              <a:spcAft>
                <a:spcPts val="800"/>
              </a:spcAft>
              <a:buClr>
                <a:srgbClr val="FF9300"/>
              </a:buClr>
              <a:buFont typeface="Wingdings" panose="05000000000000000000" pitchFamily="2" charset="2"/>
              <a:buChar char="§"/>
            </a:pPr>
            <a:r>
              <a:rPr lang="fa-IR" sz="2133" dirty="0">
                <a:cs typeface="B Roya" panose="00000400000000000000" pitchFamily="2" charset="-78"/>
              </a:rPr>
              <a:t>اگر چه نسخه قبلی این مرور نشان داد که </a:t>
            </a:r>
            <a:r>
              <a:rPr lang="fa-IR" sz="2133" dirty="0" err="1">
                <a:cs typeface="B Roya" panose="00000400000000000000" pitchFamily="2" charset="-78"/>
              </a:rPr>
              <a:t>کرنبری</a:t>
            </a:r>
            <a:r>
              <a:rPr lang="fa-IR" sz="2133" dirty="0">
                <a:cs typeface="B Roya" panose="00000400000000000000" pitchFamily="2" charset="-78"/>
              </a:rPr>
              <a:t> می‌تواند در </a:t>
            </a:r>
            <a:r>
              <a:rPr lang="fa-IR" sz="2133" dirty="0" err="1">
                <a:cs typeface="B Roya" panose="00000400000000000000" pitchFamily="2" charset="-78"/>
              </a:rPr>
              <a:t>جمعیت‌های</a:t>
            </a:r>
            <a:r>
              <a:rPr lang="fa-IR" sz="2133" dirty="0">
                <a:cs typeface="B Roya" panose="00000400000000000000" pitchFamily="2" charset="-78"/>
              </a:rPr>
              <a:t> مختلف مفید باشد، اما </a:t>
            </a:r>
            <a:r>
              <a:rPr lang="fa-IR" sz="2133" b="1" dirty="0">
                <a:cs typeface="B Roya" panose="00000400000000000000" pitchFamily="2" charset="-78"/>
              </a:rPr>
              <a:t>دقت تخمین برآورد شده برای اعتماد به نتایج حاصله کافی نبود</a:t>
            </a:r>
            <a:r>
              <a:rPr lang="fa-IR" sz="2133" dirty="0">
                <a:cs typeface="B Roya" panose="00000400000000000000" pitchFamily="2" charset="-78"/>
              </a:rPr>
              <a:t>. </a:t>
            </a:r>
            <a:endParaRPr lang="en-US" sz="2133" dirty="0">
              <a:cs typeface="B Roya" panose="00000400000000000000" pitchFamily="2" charset="-78"/>
            </a:endParaRPr>
          </a:p>
        </p:txBody>
      </p:sp>
      <p:sp>
        <p:nvSpPr>
          <p:cNvPr id="15" name="Rectangle 14"/>
          <p:cNvSpPr/>
          <p:nvPr/>
        </p:nvSpPr>
        <p:spPr>
          <a:xfrm>
            <a:off x="800485" y="6488669"/>
            <a:ext cx="8343516" cy="338554"/>
          </a:xfrm>
          <a:prstGeom prst="rect">
            <a:avLst/>
          </a:prstGeom>
        </p:spPr>
        <p:txBody>
          <a:bodyPr wrap="square">
            <a:spAutoFit/>
          </a:bodyPr>
          <a:lstStyle/>
          <a:p>
            <a:pPr algn="r" rtl="1"/>
            <a:r>
              <a:rPr lang="fa-IR" sz="1600">
                <a:solidFill>
                  <a:srgbClr val="002060"/>
                </a:solidFill>
                <a:latin typeface="Source Sans Pro" panose="020B0503030403020204" pitchFamily="34" charset="0"/>
                <a:cs typeface="B Roya" panose="00000400000000000000" pitchFamily="2" charset="-78"/>
              </a:rPr>
              <a:t>مسگرپور بیتا. </a:t>
            </a:r>
            <a:r>
              <a:rPr lang="fa-IR" sz="1600">
                <a:solidFill>
                  <a:srgbClr val="002060"/>
                </a:solidFill>
                <a:latin typeface="Source Sans Pro" panose="020B0503030403020204" pitchFamily="34" charset="0"/>
                <a:cs typeface="B Roya" panose="00000400000000000000" pitchFamily="2" charset="-78"/>
                <a:hlinkClick r:id="rId4" tooltip="[Opens in new window] [PDF]"/>
              </a:rPr>
              <a:t>راه دشوار علم</a:t>
            </a:r>
            <a:r>
              <a:rPr lang="fa-IR" sz="1600">
                <a:solidFill>
                  <a:srgbClr val="002060"/>
                </a:solidFill>
                <a:latin typeface="Source Sans Pro" panose="020B0503030403020204" pitchFamily="34" charset="0"/>
                <a:cs typeface="B Roya" panose="00000400000000000000" pitchFamily="2" charset="-78"/>
              </a:rPr>
              <a:t>. مجله علمی پژوهشی سازمان نظام پزشکی جمهوری اسلامی ایران. ۱۴۰۲; ۴۱ (۲): ۱۰۶-۱۰۸</a:t>
            </a:r>
          </a:p>
        </p:txBody>
      </p:sp>
    </p:spTree>
    <p:extLst>
      <p:ext uri="{BB962C8B-B14F-4D97-AF65-F5344CB8AC3E}">
        <p14:creationId xmlns:p14="http://schemas.microsoft.com/office/powerpoint/2010/main" val="283456009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71C935F-D7A4-D09D-CDC3-AF13EA747277}"/>
              </a:ext>
            </a:extLst>
          </p:cNvPr>
          <p:cNvSpPr>
            <a:spLocks noGrp="1"/>
          </p:cNvSpPr>
          <p:nvPr>
            <p:ph type="sldNum" idx="4294967295"/>
          </p:nvPr>
        </p:nvSpPr>
        <p:spPr>
          <a:xfrm>
            <a:off x="10880725" y="6459538"/>
            <a:ext cx="1311275" cy="365125"/>
          </a:xfrm>
        </p:spPr>
        <p:txBody>
          <a:bodyPr/>
          <a:lstStyle/>
          <a:p>
            <a:pPr algn="r"/>
            <a:fld id="{00000000-1234-1234-1234-123412341234}" type="slidenum">
              <a:rPr lang="en" smtClean="0"/>
              <a:pPr algn="r"/>
              <a:t>102</a:t>
            </a:fld>
            <a:endParaRPr lang="en"/>
          </a:p>
        </p:txBody>
      </p:sp>
      <p:sp>
        <p:nvSpPr>
          <p:cNvPr id="12" name="Title 1"/>
          <p:cNvSpPr>
            <a:spLocks noGrp="1"/>
          </p:cNvSpPr>
          <p:nvPr>
            <p:ph type="title" idx="4294967295"/>
          </p:nvPr>
        </p:nvSpPr>
        <p:spPr>
          <a:xfrm>
            <a:off x="5319814" y="217488"/>
            <a:ext cx="4154488" cy="990600"/>
          </a:xfrm>
          <a:noFill/>
        </p:spPr>
        <p:txBody>
          <a:bodyPr>
            <a:normAutofit/>
          </a:bodyPr>
          <a:lstStyle/>
          <a:p>
            <a:pPr algn="r" rtl="0"/>
            <a:r>
              <a:rPr lang="fa-IR" sz="3200" b="1" dirty="0">
                <a:solidFill>
                  <a:schemeClr val="bg1"/>
                </a:solidFill>
                <a:cs typeface="B Roya" panose="00000400000000000000" pitchFamily="2" charset="-78"/>
              </a:rPr>
              <a:t>راه دشوار علم</a:t>
            </a:r>
            <a:endParaRPr lang="en-GB" sz="3200" b="1" dirty="0">
              <a:solidFill>
                <a:schemeClr val="bg1"/>
              </a:solidFill>
              <a:cs typeface="B Roya" panose="00000400000000000000" pitchFamily="2" charset="-78"/>
            </a:endParaRPr>
          </a:p>
        </p:txBody>
      </p:sp>
      <p:sp>
        <p:nvSpPr>
          <p:cNvPr id="14" name="Rectangle 13"/>
          <p:cNvSpPr/>
          <p:nvPr/>
        </p:nvSpPr>
        <p:spPr>
          <a:xfrm>
            <a:off x="643634" y="1383601"/>
            <a:ext cx="9352359" cy="4960332"/>
          </a:xfrm>
          <a:prstGeom prst="rect">
            <a:avLst/>
          </a:prstGeom>
        </p:spPr>
        <p:txBody>
          <a:bodyPr wrap="square">
            <a:spAutoFit/>
          </a:bodyPr>
          <a:lstStyle/>
          <a:p>
            <a:pPr marL="380990" indent="-380990" algn="r" rtl="1">
              <a:spcAft>
                <a:spcPts val="1000"/>
              </a:spcAft>
              <a:buClr>
                <a:srgbClr val="FF9300"/>
              </a:buClr>
              <a:buFont typeface="Wingdings" panose="05000000000000000000" pitchFamily="2" charset="2"/>
              <a:buChar char="§"/>
            </a:pPr>
            <a:r>
              <a:rPr lang="fa-IR" sz="2200" dirty="0">
                <a:cs typeface="B Roya" panose="00000400000000000000" pitchFamily="2" charset="-78"/>
              </a:rPr>
              <a:t>جستجو در مقالات منتشر شده توسط محققان ایرانی نشان </a:t>
            </a:r>
            <a:r>
              <a:rPr lang="fa-IR" sz="2200" dirty="0" err="1">
                <a:cs typeface="B Roya" panose="00000400000000000000" pitchFamily="2" charset="-78"/>
              </a:rPr>
              <a:t>می‌دهد</a:t>
            </a:r>
            <a:r>
              <a:rPr lang="fa-IR" sz="2200" dirty="0">
                <a:cs typeface="B Roya" panose="00000400000000000000" pitchFamily="2" charset="-78"/>
              </a:rPr>
              <a:t> که با وجود </a:t>
            </a:r>
            <a:r>
              <a:rPr lang="fa-IR" sz="2200" dirty="0" err="1">
                <a:cs typeface="B Roya" panose="00000400000000000000" pitchFamily="2" charset="-78"/>
              </a:rPr>
              <a:t>فرضیه‌های</a:t>
            </a:r>
            <a:r>
              <a:rPr lang="fa-IR" sz="2200" dirty="0">
                <a:cs typeface="B Roya" panose="00000400000000000000" pitchFamily="2" charset="-78"/>
              </a:rPr>
              <a:t> متعددی که در طب سنتی ایرانی از اثربخشی گیاهان دارویی در </a:t>
            </a:r>
            <a:r>
              <a:rPr lang="fa-IR" sz="2200" dirty="0" err="1">
                <a:cs typeface="B Roya" panose="00000400000000000000" pitchFamily="2" charset="-78"/>
              </a:rPr>
              <a:t>عفونت‌های</a:t>
            </a:r>
            <a:r>
              <a:rPr lang="fa-IR" sz="2200" dirty="0">
                <a:cs typeface="B Roya" panose="00000400000000000000" pitchFamily="2" charset="-78"/>
              </a:rPr>
              <a:t> ادراری وجود </a:t>
            </a:r>
            <a:r>
              <a:rPr lang="fa-IR" sz="2200" b="1" dirty="0">
                <a:cs typeface="B Roya" panose="00000400000000000000" pitchFamily="2" charset="-78"/>
              </a:rPr>
              <a:t>دارد اکثر مطالعات محدود به مطالعات آزمایشگاهی و </a:t>
            </a:r>
            <a:r>
              <a:rPr lang="fa-IR" sz="2200" b="1" dirty="0" err="1">
                <a:cs typeface="B Roya" panose="00000400000000000000" pitchFamily="2" charset="-78"/>
              </a:rPr>
              <a:t>برون‌تن</a:t>
            </a:r>
            <a:r>
              <a:rPr lang="fa-IR" sz="2200" b="1" dirty="0">
                <a:cs typeface="B Roya" panose="00000400000000000000" pitchFamily="2" charset="-78"/>
              </a:rPr>
              <a:t> (</a:t>
            </a:r>
            <a:r>
              <a:rPr lang="en-US" sz="2200" b="1" dirty="0">
                <a:latin typeface="Source Sans Pro" panose="020B0503030403020204" pitchFamily="34" charset="0"/>
                <a:ea typeface="Source Sans Pro" panose="020B0503030403020204" pitchFamily="34" charset="0"/>
                <a:cs typeface="B Roya" panose="00000400000000000000" pitchFamily="2" charset="-78"/>
              </a:rPr>
              <a:t>in-vitro</a:t>
            </a:r>
            <a:r>
              <a:rPr lang="fa-IR" sz="2200" b="1" dirty="0">
                <a:cs typeface="B Roya" panose="00000400000000000000" pitchFamily="2" charset="-78"/>
              </a:rPr>
              <a:t>) است</a:t>
            </a:r>
            <a:r>
              <a:rPr lang="fa-IR" sz="2200" dirty="0">
                <a:cs typeface="B Roya" panose="00000400000000000000" pitchFamily="2" charset="-78"/>
              </a:rPr>
              <a:t> برای مثال: بررسی اثرات عصاره </a:t>
            </a:r>
            <a:r>
              <a:rPr lang="fa-IR" sz="2200" dirty="0" err="1">
                <a:cs typeface="B Roya" panose="00000400000000000000" pitchFamily="2" charset="-78"/>
              </a:rPr>
              <a:t>اتانولي</a:t>
            </a:r>
            <a:r>
              <a:rPr lang="fa-IR" sz="2200" dirty="0">
                <a:cs typeface="B Roya" panose="00000400000000000000" pitchFamily="2" charset="-78"/>
              </a:rPr>
              <a:t> </a:t>
            </a:r>
            <a:r>
              <a:rPr lang="fa-IR" sz="2200" dirty="0" err="1">
                <a:cs typeface="B Roya" panose="00000400000000000000" pitchFamily="2" charset="-78"/>
              </a:rPr>
              <a:t>گونه‌هاي</a:t>
            </a:r>
            <a:r>
              <a:rPr lang="fa-IR" sz="2200" dirty="0">
                <a:cs typeface="B Roya" panose="00000400000000000000" pitchFamily="2" charset="-78"/>
              </a:rPr>
              <a:t> </a:t>
            </a:r>
            <a:r>
              <a:rPr lang="fa-IR" sz="2200" dirty="0" err="1">
                <a:cs typeface="B Roya" panose="00000400000000000000" pitchFamily="2" charset="-78"/>
              </a:rPr>
              <a:t>زرشك</a:t>
            </a:r>
            <a:r>
              <a:rPr lang="fa-IR" sz="2200" dirty="0">
                <a:cs typeface="B Roya" panose="00000400000000000000" pitchFamily="2" charset="-78"/>
              </a:rPr>
              <a:t>، علف </a:t>
            </a:r>
            <a:r>
              <a:rPr lang="fa-IR" sz="2200" dirty="0" err="1">
                <a:cs typeface="B Roya" panose="00000400000000000000" pitchFamily="2" charset="-78"/>
              </a:rPr>
              <a:t>چاي</a:t>
            </a:r>
            <a:r>
              <a:rPr lang="fa-IR" sz="2200" dirty="0">
                <a:cs typeface="B Roya" panose="00000400000000000000" pitchFamily="2" charset="-78"/>
              </a:rPr>
              <a:t> و دم اسب، عصاره </a:t>
            </a:r>
            <a:r>
              <a:rPr lang="fa-IR" sz="2200" dirty="0" err="1">
                <a:cs typeface="B Roya" panose="00000400000000000000" pitchFamily="2" charset="-78"/>
              </a:rPr>
              <a:t>اتانولی</a:t>
            </a:r>
            <a:r>
              <a:rPr lang="fa-IR" sz="2200" dirty="0">
                <a:cs typeface="B Roya" panose="00000400000000000000" pitchFamily="2" charset="-78"/>
              </a:rPr>
              <a:t> برگ گیاه پونه کوهی، اثر </a:t>
            </a:r>
            <a:r>
              <a:rPr lang="fa-IR" sz="2200" dirty="0" err="1">
                <a:cs typeface="B Roya" panose="00000400000000000000" pitchFamily="2" charset="-78"/>
              </a:rPr>
              <a:t>ضدباکتریایی</a:t>
            </a:r>
            <a:r>
              <a:rPr lang="fa-IR" sz="2200" dirty="0">
                <a:cs typeface="B Roya" panose="00000400000000000000" pitchFamily="2" charset="-78"/>
              </a:rPr>
              <a:t> </a:t>
            </a:r>
            <a:r>
              <a:rPr lang="fa-IR" sz="2200" dirty="0" err="1">
                <a:cs typeface="B Roya" panose="00000400000000000000" pitchFamily="2" charset="-78"/>
              </a:rPr>
              <a:t>کارواکرول</a:t>
            </a:r>
            <a:r>
              <a:rPr lang="fa-IR" sz="2200" dirty="0">
                <a:cs typeface="B Roya" panose="00000400000000000000" pitchFamily="2" charset="-78"/>
              </a:rPr>
              <a:t> (ترکیب </a:t>
            </a:r>
            <a:r>
              <a:rPr lang="fa-IR" sz="2200" dirty="0" err="1">
                <a:cs typeface="B Roya" panose="00000400000000000000" pitchFamily="2" charset="-78"/>
              </a:rPr>
              <a:t>فنلی</a:t>
            </a:r>
            <a:r>
              <a:rPr lang="fa-IR" sz="2200" dirty="0">
                <a:cs typeface="B Roya" panose="00000400000000000000" pitchFamily="2" charset="-78"/>
              </a:rPr>
              <a:t> موجود در اسانس آویشن)، ....</a:t>
            </a:r>
          </a:p>
          <a:p>
            <a:pPr marL="380990" indent="-380990" algn="r" rtl="1">
              <a:spcAft>
                <a:spcPts val="1000"/>
              </a:spcAft>
              <a:buClr>
                <a:srgbClr val="FF9300"/>
              </a:buClr>
              <a:buFont typeface="Wingdings" panose="05000000000000000000" pitchFamily="2" charset="2"/>
              <a:buChar char="§"/>
            </a:pPr>
            <a:r>
              <a:rPr lang="fa-IR" sz="2200" dirty="0">
                <a:cs typeface="B Roya" panose="00000400000000000000" pitchFamily="2" charset="-78"/>
              </a:rPr>
              <a:t>جستجوی </a:t>
            </a:r>
            <a:r>
              <a:rPr lang="en-US" sz="2200" dirty="0">
                <a:latin typeface="Source Sans Pro" panose="020B0503030403020204" pitchFamily="34" charset="0"/>
                <a:ea typeface="Source Sans Pro" panose="020B0503030403020204" pitchFamily="34" charset="0"/>
                <a:cs typeface="B Roya" panose="00000400000000000000" pitchFamily="2" charset="-78"/>
              </a:rPr>
              <a:t>UTI</a:t>
            </a:r>
            <a:r>
              <a:rPr lang="fa-IR" sz="2200" dirty="0">
                <a:cs typeface="B Roya" panose="00000400000000000000" pitchFamily="2" charset="-78"/>
              </a:rPr>
              <a:t> در پایگاه مرکز ثبت </a:t>
            </a:r>
            <a:r>
              <a:rPr lang="fa-IR" sz="2200" dirty="0" err="1">
                <a:cs typeface="B Roya" panose="00000400000000000000" pitchFamily="2" charset="-78"/>
              </a:rPr>
              <a:t>کارآزمایی</a:t>
            </a:r>
            <a:r>
              <a:rPr lang="fa-IR" sz="2200" dirty="0">
                <a:cs typeface="B Roya" panose="00000400000000000000" pitchFamily="2" charset="-78"/>
              </a:rPr>
              <a:t> بالینی ایران (</a:t>
            </a:r>
            <a:r>
              <a:rPr lang="en-US" sz="2200" dirty="0">
                <a:latin typeface="Source Sans Pro" panose="020B0503030403020204" pitchFamily="34" charset="0"/>
                <a:ea typeface="Source Sans Pro" panose="020B0503030403020204" pitchFamily="34" charset="0"/>
                <a:cs typeface="B Roya" panose="00000400000000000000" pitchFamily="2" charset="-78"/>
                <a:hlinkClick r:id="rId3"/>
              </a:rPr>
              <a:t>https://irct.ir</a:t>
            </a:r>
            <a:r>
              <a:rPr lang="fa-IR" sz="2200" dirty="0">
                <a:cs typeface="B Roya" panose="00000400000000000000" pitchFamily="2" charset="-78"/>
              </a:rPr>
              <a:t>) بیانگر آن است که </a:t>
            </a:r>
            <a:r>
              <a:rPr lang="fa-IR" sz="2200" b="1" dirty="0">
                <a:cs typeface="B Roya" panose="00000400000000000000" pitchFamily="2" charset="-78"/>
              </a:rPr>
              <a:t>تنها پنج </a:t>
            </a:r>
            <a:r>
              <a:rPr lang="fa-IR" sz="2200" b="1" dirty="0" err="1">
                <a:cs typeface="B Roya" panose="00000400000000000000" pitchFamily="2" charset="-78"/>
              </a:rPr>
              <a:t>کارآزمایی</a:t>
            </a:r>
            <a:r>
              <a:rPr lang="fa-IR" sz="2200" b="1" dirty="0">
                <a:cs typeface="B Roya" panose="00000400000000000000" pitchFamily="2" charset="-78"/>
              </a:rPr>
              <a:t> بالینی </a:t>
            </a:r>
            <a:r>
              <a:rPr lang="fa-IR" sz="2200" dirty="0">
                <a:cs typeface="B Roya" panose="00000400000000000000" pitchFamily="2" charset="-78"/>
              </a:rPr>
              <a:t>در </a:t>
            </a:r>
            <a:r>
              <a:rPr lang="fa-IR" sz="2200" dirty="0" err="1">
                <a:cs typeface="B Roya" panose="00000400000000000000" pitchFamily="2" charset="-78"/>
              </a:rPr>
              <a:t>سال‌های</a:t>
            </a:r>
            <a:r>
              <a:rPr lang="fa-IR" sz="2200" dirty="0">
                <a:cs typeface="B Roya" panose="00000400000000000000" pitchFamily="2" charset="-78"/>
              </a:rPr>
              <a:t> مختلف </a:t>
            </a:r>
            <a:r>
              <a:rPr lang="fa-IR" sz="2200" dirty="0" err="1">
                <a:cs typeface="B Roya" panose="00000400000000000000" pitchFamily="2" charset="-78"/>
              </a:rPr>
              <a:t>درخصوص</a:t>
            </a:r>
            <a:r>
              <a:rPr lang="fa-IR" sz="2200" dirty="0">
                <a:cs typeface="B Roya" panose="00000400000000000000" pitchFamily="2" charset="-78"/>
              </a:rPr>
              <a:t> </a:t>
            </a:r>
            <a:r>
              <a:rPr lang="fa-IR" sz="2200" b="1" dirty="0">
                <a:cs typeface="B Roya" panose="00000400000000000000" pitchFamily="2" charset="-78"/>
              </a:rPr>
              <a:t>تأثیر </a:t>
            </a:r>
            <a:r>
              <a:rPr lang="fa-IR" sz="2200" b="1" dirty="0" err="1">
                <a:cs typeface="B Roya" panose="00000400000000000000" pitchFamily="2" charset="-78"/>
              </a:rPr>
              <a:t>فراورده‌های</a:t>
            </a:r>
            <a:r>
              <a:rPr lang="fa-IR" sz="2200" b="1" dirty="0">
                <a:cs typeface="B Roya" panose="00000400000000000000" pitchFamily="2" charset="-78"/>
              </a:rPr>
              <a:t> گیاهی بر عفونت ادراری </a:t>
            </a:r>
            <a:r>
              <a:rPr lang="fa-IR" sz="2200" dirty="0">
                <a:cs typeface="B Roya" panose="00000400000000000000" pitchFamily="2" charset="-78"/>
              </a:rPr>
              <a:t>ثبت شده که عبارتند از اثر </a:t>
            </a:r>
            <a:r>
              <a:rPr lang="fa-IR" sz="2200" dirty="0">
                <a:solidFill>
                  <a:srgbClr val="C00000"/>
                </a:solidFill>
                <a:cs typeface="B Roya" panose="00000400000000000000" pitchFamily="2" charset="-78"/>
              </a:rPr>
              <a:t>آبمیوه زغال اخته </a:t>
            </a:r>
            <a:r>
              <a:rPr lang="fa-IR" sz="2200" dirty="0">
                <a:cs typeface="B Roya" panose="00000400000000000000" pitchFamily="2" charset="-78"/>
              </a:rPr>
              <a:t>بر روی </a:t>
            </a:r>
            <a:r>
              <a:rPr lang="fa-IR" sz="2200" dirty="0" err="1">
                <a:cs typeface="B Roya" panose="00000400000000000000" pitchFamily="2" charset="-78"/>
              </a:rPr>
              <a:t>باکتریوری</a:t>
            </a:r>
            <a:r>
              <a:rPr lang="fa-IR" sz="2200" dirty="0">
                <a:cs typeface="B Roya" panose="00000400000000000000" pitchFamily="2" charset="-78"/>
              </a:rPr>
              <a:t> </a:t>
            </a:r>
            <a:r>
              <a:rPr lang="fa-IR" sz="2200" dirty="0" err="1">
                <a:cs typeface="B Roya" panose="00000400000000000000" pitchFamily="2" charset="-78"/>
              </a:rPr>
              <a:t>وپیوری</a:t>
            </a:r>
            <a:r>
              <a:rPr lang="fa-IR" sz="2200" dirty="0">
                <a:cs typeface="B Roya" panose="00000400000000000000" pitchFamily="2" charset="-78"/>
              </a:rPr>
              <a:t> در بیماران مبتلا به صدمات طناب نخاعی- سال ۱۳۹۱، </a:t>
            </a:r>
            <a:r>
              <a:rPr lang="fa-IR" sz="2200" dirty="0">
                <a:solidFill>
                  <a:srgbClr val="C00000"/>
                </a:solidFill>
                <a:cs typeface="B Roya" panose="00000400000000000000" pitchFamily="2" charset="-78"/>
              </a:rPr>
              <a:t>کپسول میوه گل نسترن </a:t>
            </a:r>
            <a:r>
              <a:rPr lang="fa-IR" sz="2200" dirty="0">
                <a:cs typeface="B Roya" panose="00000400000000000000" pitchFamily="2" charset="-78"/>
              </a:rPr>
              <a:t>بر بروز عفونت ادراری در دوره </a:t>
            </a:r>
            <a:r>
              <a:rPr lang="fa-IR" sz="2200" dirty="0" err="1">
                <a:cs typeface="B Roya" panose="00000400000000000000" pitchFamily="2" charset="-78"/>
              </a:rPr>
              <a:t>نفاس</a:t>
            </a:r>
            <a:r>
              <a:rPr lang="fa-IR" sz="2200" dirty="0">
                <a:cs typeface="B Roya" panose="00000400000000000000" pitchFamily="2" charset="-78"/>
              </a:rPr>
              <a:t> - سال ۱۳۹۵، مقایسه تاثیر </a:t>
            </a:r>
            <a:r>
              <a:rPr lang="fa-IR" sz="2200" dirty="0">
                <a:solidFill>
                  <a:srgbClr val="C00000"/>
                </a:solidFill>
                <a:cs typeface="B Roya" panose="00000400000000000000" pitchFamily="2" charset="-78"/>
              </a:rPr>
              <a:t>زغال اخته </a:t>
            </a:r>
            <a:r>
              <a:rPr lang="fa-IR" sz="2200" dirty="0">
                <a:cs typeface="B Roya" panose="00000400000000000000" pitchFamily="2" charset="-78"/>
              </a:rPr>
              <a:t>و آنتی بیوتیک </a:t>
            </a:r>
            <a:r>
              <a:rPr lang="fa-IR" sz="2200" dirty="0" err="1">
                <a:cs typeface="B Roya" panose="00000400000000000000" pitchFamily="2" charset="-78"/>
              </a:rPr>
              <a:t>نیتروفورانتوئین</a:t>
            </a:r>
            <a:r>
              <a:rPr lang="fa-IR" sz="2200" dirty="0">
                <a:cs typeface="B Roya" panose="00000400000000000000" pitchFamily="2" charset="-78"/>
              </a:rPr>
              <a:t> در عفونت مجاری ادراری راجعه در کودکان- سال ۱۳۹۸، مقایسه اثر </a:t>
            </a:r>
            <a:r>
              <a:rPr lang="fa-IR" sz="2200" dirty="0">
                <a:solidFill>
                  <a:srgbClr val="C00000"/>
                </a:solidFill>
                <a:cs typeface="B Roya" panose="00000400000000000000" pitchFamily="2" charset="-78"/>
              </a:rPr>
              <a:t>عصاره کاهو </a:t>
            </a:r>
            <a:r>
              <a:rPr lang="fa-IR" sz="2200" dirty="0">
                <a:cs typeface="B Roya" panose="00000400000000000000" pitchFamily="2" charset="-78"/>
              </a:rPr>
              <a:t>و </a:t>
            </a:r>
            <a:r>
              <a:rPr lang="fa-IR" sz="2200" dirty="0" err="1">
                <a:cs typeface="B Roya" panose="00000400000000000000" pitchFamily="2" charset="-78"/>
              </a:rPr>
              <a:t>دارونما</a:t>
            </a:r>
            <a:r>
              <a:rPr lang="fa-IR" sz="2200" dirty="0">
                <a:cs typeface="B Roya" panose="00000400000000000000" pitchFamily="2" charset="-78"/>
              </a:rPr>
              <a:t> بر علایم ادراری ناشی از جایگذاری</a:t>
            </a:r>
            <a:r>
              <a:rPr lang="en-US" sz="2200" dirty="0">
                <a:latin typeface="Source Sans Pro" panose="020B0503030403020204" pitchFamily="34" charset="0"/>
                <a:ea typeface="Source Sans Pro" panose="020B0503030403020204" pitchFamily="34" charset="0"/>
                <a:cs typeface="B Roya" panose="00000400000000000000" pitchFamily="2" charset="-78"/>
              </a:rPr>
              <a:t>Double-J </a:t>
            </a:r>
            <a:r>
              <a:rPr lang="en-US" sz="2200" dirty="0" err="1">
                <a:latin typeface="Source Sans Pro" panose="020B0503030403020204" pitchFamily="34" charset="0"/>
                <a:ea typeface="Source Sans Pro" panose="020B0503030403020204" pitchFamily="34" charset="0"/>
                <a:cs typeface="B Roya" panose="00000400000000000000" pitchFamily="2" charset="-78"/>
              </a:rPr>
              <a:t>sten</a:t>
            </a:r>
            <a:r>
              <a:rPr lang="en-US" sz="2200" dirty="0">
                <a:latin typeface="Source Sans Pro" panose="020B0503030403020204" pitchFamily="34" charset="0"/>
                <a:ea typeface="Source Sans Pro" panose="020B0503030403020204" pitchFamily="34" charset="0"/>
                <a:cs typeface="B Roya" panose="00000400000000000000" pitchFamily="2" charset="-78"/>
              </a:rPr>
              <a:t> </a:t>
            </a:r>
            <a:r>
              <a:rPr lang="fa-IR" sz="2200" dirty="0">
                <a:latin typeface="Source Sans Pro" panose="020B0503030403020204" pitchFamily="34" charset="0"/>
                <a:ea typeface="Source Sans Pro" panose="020B0503030403020204" pitchFamily="34" charset="0"/>
                <a:cs typeface="B Roya" panose="00000400000000000000" pitchFamily="2" charset="-78"/>
              </a:rPr>
              <a:t> </a:t>
            </a:r>
            <a:r>
              <a:rPr lang="fa-IR" sz="2200" dirty="0">
                <a:cs typeface="B Roya" panose="00000400000000000000" pitchFamily="2" charset="-78"/>
              </a:rPr>
              <a:t>در </a:t>
            </a:r>
            <a:r>
              <a:rPr lang="fa-IR" sz="2200" dirty="0" err="1">
                <a:cs typeface="B Roya" panose="00000400000000000000" pitchFamily="2" charset="-78"/>
              </a:rPr>
              <a:t>حالب</a:t>
            </a:r>
            <a:r>
              <a:rPr lang="fa-IR" sz="2200" dirty="0">
                <a:cs typeface="B Roya" panose="00000400000000000000" pitchFamily="2" charset="-78"/>
              </a:rPr>
              <a:t>- سال ۱۴۰۰ و بررسی اثر </a:t>
            </a:r>
            <a:r>
              <a:rPr lang="fa-IR" sz="2200" dirty="0" err="1">
                <a:cs typeface="B Roya" panose="00000400000000000000" pitchFamily="2" charset="-78"/>
              </a:rPr>
              <a:t>هم‌افزایی</a:t>
            </a:r>
            <a:r>
              <a:rPr lang="fa-IR" sz="2200" dirty="0">
                <a:cs typeface="B Roya" panose="00000400000000000000" pitchFamily="2" charset="-78"/>
              </a:rPr>
              <a:t> کپسول حاوی 300 میلی گرم </a:t>
            </a:r>
            <a:r>
              <a:rPr lang="fa-IR" sz="2200" dirty="0">
                <a:solidFill>
                  <a:srgbClr val="C00000"/>
                </a:solidFill>
                <a:cs typeface="B Roya" panose="00000400000000000000" pitchFamily="2" charset="-78"/>
              </a:rPr>
              <a:t>عصاره زغال اخته </a:t>
            </a:r>
            <a:r>
              <a:rPr lang="fa-IR" sz="2200" dirty="0">
                <a:cs typeface="B Roya" panose="00000400000000000000" pitchFamily="2" charset="-78"/>
              </a:rPr>
              <a:t>به همراه </a:t>
            </a:r>
            <a:r>
              <a:rPr lang="fa-IR" sz="2200" dirty="0" err="1">
                <a:cs typeface="B Roya" panose="00000400000000000000" pitchFamily="2" charset="-78"/>
              </a:rPr>
              <a:t>درمان‌های</a:t>
            </a:r>
            <a:r>
              <a:rPr lang="fa-IR" sz="2200" dirty="0">
                <a:cs typeface="B Roya" panose="00000400000000000000" pitchFamily="2" charset="-78"/>
              </a:rPr>
              <a:t> استاندارد آنتی بیوتیکی در بهبود بیماران مبتلا به عفونت مجاری ادراری- سال ۱۴۰۱ که به نظر </a:t>
            </a:r>
            <a:r>
              <a:rPr lang="fa-IR" sz="2200" dirty="0" err="1">
                <a:cs typeface="B Roya" panose="00000400000000000000" pitchFamily="2" charset="-78"/>
              </a:rPr>
              <a:t>می‌رسد</a:t>
            </a:r>
            <a:r>
              <a:rPr lang="fa-IR" sz="2200" dirty="0">
                <a:cs typeface="B Roya" panose="00000400000000000000" pitchFamily="2" charset="-78"/>
              </a:rPr>
              <a:t> فقط نتایج اولین </a:t>
            </a:r>
            <a:r>
              <a:rPr lang="fa-IR" sz="2200" dirty="0" err="1">
                <a:cs typeface="B Roya" panose="00000400000000000000" pitchFamily="2" charset="-78"/>
              </a:rPr>
              <a:t>کارآزمایی</a:t>
            </a:r>
            <a:r>
              <a:rPr lang="fa-IR" sz="2200" dirty="0">
                <a:cs typeface="B Roya" panose="00000400000000000000" pitchFamily="2" charset="-78"/>
              </a:rPr>
              <a:t> منتشر شده است </a:t>
            </a:r>
            <a:endParaRPr lang="en-US" sz="2200" dirty="0">
              <a:cs typeface="B Roya" panose="00000400000000000000" pitchFamily="2" charset="-78"/>
            </a:endParaRPr>
          </a:p>
        </p:txBody>
      </p:sp>
      <p:sp>
        <p:nvSpPr>
          <p:cNvPr id="5" name="Rectangle 4"/>
          <p:cNvSpPr/>
          <p:nvPr/>
        </p:nvSpPr>
        <p:spPr>
          <a:xfrm>
            <a:off x="1441258" y="6471235"/>
            <a:ext cx="8343516" cy="338554"/>
          </a:xfrm>
          <a:prstGeom prst="rect">
            <a:avLst/>
          </a:prstGeom>
        </p:spPr>
        <p:txBody>
          <a:bodyPr wrap="square">
            <a:spAutoFit/>
          </a:bodyPr>
          <a:lstStyle/>
          <a:p>
            <a:pPr algn="r" rtl="1"/>
            <a:r>
              <a:rPr lang="fa-IR" sz="1600" dirty="0">
                <a:solidFill>
                  <a:srgbClr val="002060"/>
                </a:solidFill>
                <a:latin typeface="Source Sans Pro" panose="020B0503030403020204" pitchFamily="34" charset="0"/>
                <a:cs typeface="B Roya" panose="00000400000000000000" pitchFamily="2" charset="-78"/>
              </a:rPr>
              <a:t>مسگرپور بیتا. </a:t>
            </a:r>
            <a:r>
              <a:rPr lang="fa-IR" sz="1600" dirty="0">
                <a:solidFill>
                  <a:srgbClr val="002060"/>
                </a:solidFill>
                <a:latin typeface="Source Sans Pro" panose="020B0503030403020204" pitchFamily="34" charset="0"/>
                <a:cs typeface="B Roya" panose="00000400000000000000" pitchFamily="2" charset="-78"/>
                <a:hlinkClick r:id="rId4" tooltip="[Opens in new window] [PDF]"/>
              </a:rPr>
              <a:t>راه دشوار علم</a:t>
            </a:r>
            <a:r>
              <a:rPr lang="fa-IR" sz="1600" dirty="0">
                <a:solidFill>
                  <a:srgbClr val="002060"/>
                </a:solidFill>
                <a:latin typeface="Source Sans Pro" panose="020B0503030403020204" pitchFamily="34" charset="0"/>
                <a:cs typeface="B Roya" panose="00000400000000000000" pitchFamily="2" charset="-78"/>
              </a:rPr>
              <a:t>. مجله علمی پژوهشی سازمان نظام پزشکی جمهوری اسلامی ایران. ۱۴۰۲; ۴۱ (۲): ۱۰۶-۱۰۸</a:t>
            </a:r>
          </a:p>
        </p:txBody>
      </p:sp>
    </p:spTree>
    <p:extLst>
      <p:ext uri="{BB962C8B-B14F-4D97-AF65-F5344CB8AC3E}">
        <p14:creationId xmlns:p14="http://schemas.microsoft.com/office/powerpoint/2010/main" val="221037666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4294967295"/>
          </p:nvPr>
        </p:nvSpPr>
        <p:spPr>
          <a:xfrm>
            <a:off x="10880725" y="6446838"/>
            <a:ext cx="1311275" cy="365125"/>
          </a:xfrm>
        </p:spPr>
        <p:txBody>
          <a:bodyPr/>
          <a:lstStyle/>
          <a:p>
            <a:fld id="{00000000-1234-1234-1234-123412341234}" type="slidenum">
              <a:rPr lang="en" smtClean="0"/>
              <a:pPr/>
              <a:t>103</a:t>
            </a:fld>
            <a:endParaRPr lang="en"/>
          </a:p>
        </p:txBody>
      </p:sp>
      <p:pic>
        <p:nvPicPr>
          <p:cNvPr id="4" name="Picture 3"/>
          <p:cNvPicPr>
            <a:picLocks noChangeAspect="1"/>
          </p:cNvPicPr>
          <p:nvPr/>
        </p:nvPicPr>
        <p:blipFill rotWithShape="1">
          <a:blip r:embed="rId3"/>
          <a:srcRect l="15793"/>
          <a:stretch/>
        </p:blipFill>
        <p:spPr>
          <a:xfrm>
            <a:off x="1900767" y="1724209"/>
            <a:ext cx="7040033" cy="4684469"/>
          </a:xfrm>
          <a:prstGeom prst="rect">
            <a:avLst/>
          </a:prstGeom>
          <a:ln>
            <a:noFill/>
          </a:ln>
          <a:effectLst>
            <a:outerShdw blurRad="292100" dist="139700" dir="2700000" algn="tl" rotWithShape="0">
              <a:srgbClr val="333333">
                <a:alpha val="65000"/>
              </a:srgbClr>
            </a:outerShdw>
          </a:effectLst>
        </p:spPr>
      </p:pic>
      <p:sp>
        <p:nvSpPr>
          <p:cNvPr id="7" name="Rectangle 6"/>
          <p:cNvSpPr/>
          <p:nvPr/>
        </p:nvSpPr>
        <p:spPr>
          <a:xfrm>
            <a:off x="633745" y="654754"/>
            <a:ext cx="9534595" cy="461665"/>
          </a:xfrm>
          <a:prstGeom prst="rect">
            <a:avLst/>
          </a:prstGeom>
        </p:spPr>
        <p:txBody>
          <a:bodyPr wrap="square">
            <a:spAutoFit/>
          </a:bodyPr>
          <a:lstStyle/>
          <a:p>
            <a:r>
              <a:rPr lang="en-US" sz="2400" b="1" i="1" dirty="0">
                <a:solidFill>
                  <a:srgbClr val="002060"/>
                </a:solidFill>
                <a:latin typeface="Source Sans Pro" panose="020B0503030403020204" pitchFamily="34" charset="0"/>
                <a:ea typeface="Source Sans Pro" panose="020B0503030403020204" pitchFamily="34" charset="0"/>
              </a:rPr>
              <a:t>“Every scientist dreams of doing something that can help the world.”</a:t>
            </a:r>
          </a:p>
        </p:txBody>
      </p:sp>
    </p:spTree>
    <p:extLst>
      <p:ext uri="{BB962C8B-B14F-4D97-AF65-F5344CB8AC3E}">
        <p14:creationId xmlns:p14="http://schemas.microsoft.com/office/powerpoint/2010/main" val="309899105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03BAF45-CC97-1F76-BAC2-23DF7B5474F4}"/>
              </a:ext>
            </a:extLst>
          </p:cNvPr>
          <p:cNvSpPr txBox="1"/>
          <p:nvPr/>
        </p:nvSpPr>
        <p:spPr>
          <a:xfrm>
            <a:off x="2358630" y="1259175"/>
            <a:ext cx="7474742" cy="3323987"/>
          </a:xfrm>
          <a:prstGeom prst="rect">
            <a:avLst/>
          </a:prstGeom>
          <a:noFill/>
        </p:spPr>
        <p:txBody>
          <a:bodyPr wrap="square">
            <a:spAutoFit/>
          </a:bodyPr>
          <a:lstStyle/>
          <a:p>
            <a:pPr marL="342900" indent="-342900" algn="r" defTabSz="914400" rtl="1" eaLnBrk="1" latinLnBrk="0" hangingPunct="1">
              <a:spcAft>
                <a:spcPts val="1200"/>
              </a:spcAft>
              <a:buClr>
                <a:srgbClr val="F89421"/>
              </a:buClr>
              <a:buFont typeface="Wingdings" pitchFamily="2" charset="2"/>
              <a:buChar char="§"/>
            </a:pPr>
            <a:r>
              <a:rPr lang="fa-IR" sz="2000" dirty="0">
                <a:latin typeface="B Roya" pitchFamily="2" charset="-78"/>
                <a:cs typeface="B Roya" pitchFamily="2" charset="-78"/>
              </a:rPr>
              <a:t>دانشمندان در سراسر جهان بیش از ۲۴۰٬۰۰۰ ترکیب را برای درمان مالاریا آزمایش کرده بودند، اما موفقیتی حاصل نشده بود.</a:t>
            </a:r>
          </a:p>
          <a:p>
            <a:pPr marL="342900" indent="-342900" algn="r" defTabSz="914400" rtl="1" eaLnBrk="1" latinLnBrk="0" hangingPunct="1">
              <a:spcAft>
                <a:spcPts val="1200"/>
              </a:spcAft>
              <a:buClr>
                <a:srgbClr val="F89421"/>
              </a:buClr>
              <a:buFont typeface="Wingdings" pitchFamily="2" charset="2"/>
              <a:buChar char="§"/>
            </a:pPr>
            <a:r>
              <a:rPr lang="fa-IR" sz="2000" dirty="0">
                <a:latin typeface="B Roya" pitchFamily="2" charset="-78"/>
                <a:cs typeface="B Roya" pitchFamily="2" charset="-78"/>
              </a:rPr>
              <a:t>در سال ۱۹۶۹، «تو» که آن زمان ۳۹ سال داشت، به این فکر افتاد که از داروهای گیاهی چینی استفاده کند. او ابتدا به بررسی متون پزشکی کهن چین پرداخت و </a:t>
            </a:r>
            <a:r>
              <a:rPr lang="fa-IR" sz="2000" dirty="0" err="1">
                <a:latin typeface="B Roya" pitchFamily="2" charset="-78"/>
                <a:cs typeface="B Roya" pitchFamily="2" charset="-78"/>
              </a:rPr>
              <a:t>به‌تنهایی</a:t>
            </a:r>
            <a:r>
              <a:rPr lang="fa-IR" sz="2000" dirty="0">
                <a:latin typeface="B Roya" pitchFamily="2" charset="-78"/>
                <a:cs typeface="B Roya" pitchFamily="2" charset="-78"/>
              </a:rPr>
              <a:t> به دیدار درمانگران طب سنتی چینی در سراسر کشور رفت.</a:t>
            </a:r>
          </a:p>
          <a:p>
            <a:pPr marL="342900" indent="-342900" algn="r" defTabSz="914400" rtl="1" eaLnBrk="1" latinLnBrk="0" hangingPunct="1">
              <a:spcAft>
                <a:spcPts val="1200"/>
              </a:spcAft>
              <a:buClr>
                <a:srgbClr val="F89421"/>
              </a:buClr>
              <a:buFont typeface="Wingdings" pitchFamily="2" charset="2"/>
              <a:buChar char="§"/>
            </a:pPr>
            <a:r>
              <a:rPr lang="fa-IR" sz="2000" dirty="0">
                <a:latin typeface="B Roya" pitchFamily="2" charset="-78"/>
                <a:cs typeface="B Roya" pitchFamily="2" charset="-78"/>
              </a:rPr>
              <a:t>او </a:t>
            </a:r>
            <a:r>
              <a:rPr lang="fa-IR" sz="2000" dirty="0" err="1">
                <a:latin typeface="B Roya" pitchFamily="2" charset="-78"/>
                <a:cs typeface="B Roya" pitchFamily="2" charset="-78"/>
              </a:rPr>
              <a:t>یافته‌هایش</a:t>
            </a:r>
            <a:r>
              <a:rPr lang="fa-IR" sz="2000" dirty="0">
                <a:latin typeface="B Roya" pitchFamily="2" charset="-78"/>
                <a:cs typeface="B Roya" pitchFamily="2" charset="-78"/>
              </a:rPr>
              <a:t> را در دفتری به نام </a:t>
            </a:r>
            <a:r>
              <a:rPr lang="fa-IR" sz="2000" b="1" i="1" dirty="0" err="1">
                <a:latin typeface="B Roya" pitchFamily="2" charset="-78"/>
                <a:cs typeface="B Roya" pitchFamily="2" charset="-78"/>
              </a:rPr>
              <a:t>مجموعه‌ای</a:t>
            </a:r>
            <a:r>
              <a:rPr lang="fa-IR" sz="2000" b="1" i="1" dirty="0">
                <a:latin typeface="B Roya" pitchFamily="2" charset="-78"/>
                <a:cs typeface="B Roya" pitchFamily="2" charset="-78"/>
              </a:rPr>
              <a:t> از </a:t>
            </a:r>
            <a:r>
              <a:rPr lang="fa-IR" sz="2000" b="1" i="1" dirty="0" err="1">
                <a:latin typeface="B Roya" pitchFamily="2" charset="-78"/>
                <a:cs typeface="B Roya" pitchFamily="2" charset="-78"/>
              </a:rPr>
              <a:t>نسخه‌های</a:t>
            </a:r>
            <a:r>
              <a:rPr lang="fa-IR" sz="2000" b="1" i="1" dirty="0">
                <a:latin typeface="B Roya" pitchFamily="2" charset="-78"/>
                <a:cs typeface="B Roya" pitchFamily="2" charset="-78"/>
              </a:rPr>
              <a:t> عملی منفرد برای مقابله با مالاریا</a:t>
            </a:r>
            <a:r>
              <a:rPr lang="fa-IR" sz="2000" dirty="0">
                <a:latin typeface="B Roya" pitchFamily="2" charset="-78"/>
                <a:cs typeface="B Roya" pitchFamily="2" charset="-78"/>
              </a:rPr>
              <a:t> گردآوری کرد. این دفتر شامل </a:t>
            </a:r>
            <a:r>
              <a:rPr lang="fa-IR" sz="2000" dirty="0" err="1">
                <a:latin typeface="B Roya" pitchFamily="2" charset="-78"/>
                <a:cs typeface="B Roya" pitchFamily="2" charset="-78"/>
              </a:rPr>
              <a:t>خلاصه‌ای</a:t>
            </a:r>
            <a:r>
              <a:rPr lang="fa-IR" sz="2000" dirty="0">
                <a:latin typeface="B Roya" pitchFamily="2" charset="-78"/>
                <a:cs typeface="B Roya" pitchFamily="2" charset="-78"/>
              </a:rPr>
              <a:t> از ۶۴۰ نسخه بود.</a:t>
            </a:r>
          </a:p>
          <a:p>
            <a:pPr marL="342900" indent="-342900" algn="r" rtl="1">
              <a:spcAft>
                <a:spcPts val="1200"/>
              </a:spcAft>
              <a:buClr>
                <a:srgbClr val="F89421"/>
              </a:buClr>
              <a:buFont typeface="Wingdings" pitchFamily="2" charset="2"/>
              <a:buChar char="§"/>
            </a:pPr>
            <a:r>
              <a:rPr lang="fa-IR" sz="2000" dirty="0">
                <a:latin typeface="B Roya" pitchFamily="2" charset="-78"/>
                <a:cs typeface="B Roya" pitchFamily="2" charset="-78"/>
              </a:rPr>
              <a:t>تا سال ۱۹۷۱، تیم او بیش از ۲۰۰۰ دستور طب سنتی چینی را بررسی کرده و ۳۸۰ عصاره گیاهی از حدود ۲۰۰ گیاه تهیه کرده بودند که روی </a:t>
            </a:r>
            <a:r>
              <a:rPr lang="fa-IR" sz="2000" dirty="0" err="1">
                <a:latin typeface="B Roya" pitchFamily="2" charset="-78"/>
                <a:cs typeface="B Roya" pitchFamily="2" charset="-78"/>
              </a:rPr>
              <a:t>موش‌ها</a:t>
            </a:r>
            <a:r>
              <a:rPr lang="fa-IR" sz="2000" dirty="0">
                <a:latin typeface="B Roya" pitchFamily="2" charset="-78"/>
                <a:cs typeface="B Roya" pitchFamily="2" charset="-78"/>
              </a:rPr>
              <a:t> آزمایش شدند.</a:t>
            </a:r>
          </a:p>
        </p:txBody>
      </p:sp>
      <p:sp>
        <p:nvSpPr>
          <p:cNvPr id="5" name="TextBox 4">
            <a:extLst>
              <a:ext uri="{FF2B5EF4-FFF2-40B4-BE49-F238E27FC236}">
                <a16:creationId xmlns:a16="http://schemas.microsoft.com/office/drawing/2014/main" id="{8B279477-30B2-7F8E-3F38-BCB4D79D99E8}"/>
              </a:ext>
            </a:extLst>
          </p:cNvPr>
          <p:cNvSpPr txBox="1"/>
          <p:nvPr/>
        </p:nvSpPr>
        <p:spPr>
          <a:xfrm>
            <a:off x="133172" y="4750241"/>
            <a:ext cx="9700201" cy="1785104"/>
          </a:xfrm>
          <a:prstGeom prst="rect">
            <a:avLst/>
          </a:prstGeom>
          <a:noFill/>
        </p:spPr>
        <p:txBody>
          <a:bodyPr wrap="square">
            <a:spAutoFit/>
          </a:bodyPr>
          <a:lstStyle/>
          <a:p>
            <a:pPr marL="342900" indent="-342900" algn="r" defTabSz="914400" rtl="1" eaLnBrk="1" latinLnBrk="0" hangingPunct="1">
              <a:spcAft>
                <a:spcPts val="1200"/>
              </a:spcAft>
              <a:buClr>
                <a:srgbClr val="F89421"/>
              </a:buClr>
              <a:buFont typeface="Wingdings" pitchFamily="2" charset="2"/>
              <a:buChar char="§"/>
            </a:pPr>
            <a:r>
              <a:rPr lang="fa-IR" sz="2000" dirty="0">
                <a:latin typeface="B Roya" pitchFamily="2" charset="-78"/>
                <a:cs typeface="B Roya" pitchFamily="2" charset="-78"/>
              </a:rPr>
              <a:t>یکی از ترکیبات مؤثر، گیاه افسنطین (</a:t>
            </a:r>
            <a:r>
              <a:rPr lang="en-GB" sz="2000" i="1" dirty="0">
                <a:latin typeface="Calibri" panose="020F0502020204030204" pitchFamily="34" charset="0"/>
                <a:cs typeface="Calibri" panose="020F0502020204030204" pitchFamily="34" charset="0"/>
              </a:rPr>
              <a:t>Artemisia annua</a:t>
            </a:r>
            <a:r>
              <a:rPr lang="fa-IR" sz="2000" dirty="0">
                <a:latin typeface="B Roya" pitchFamily="2" charset="-78"/>
                <a:cs typeface="B Roya" pitchFamily="2" charset="-78"/>
              </a:rPr>
              <a:t>) بود که در گذشته برای درمان «</a:t>
            </a:r>
            <a:r>
              <a:rPr lang="fa-IR" sz="2000" dirty="0" err="1">
                <a:latin typeface="B Roya" pitchFamily="2" charset="-78"/>
                <a:cs typeface="B Roya" pitchFamily="2" charset="-78"/>
              </a:rPr>
              <a:t>تب‌های</a:t>
            </a:r>
            <a:r>
              <a:rPr lang="fa-IR" sz="2000" dirty="0">
                <a:latin typeface="B Roya" pitchFamily="2" charset="-78"/>
                <a:cs typeface="B Roya" pitchFamily="2" charset="-78"/>
              </a:rPr>
              <a:t> متناوب» ـ یکی از </a:t>
            </a:r>
            <a:r>
              <a:rPr lang="fa-IR" sz="2000" dirty="0" err="1">
                <a:latin typeface="B Roya" pitchFamily="2" charset="-78"/>
                <a:cs typeface="B Roya" pitchFamily="2" charset="-78"/>
              </a:rPr>
              <a:t>نشانه‌های</a:t>
            </a:r>
            <a:r>
              <a:rPr lang="fa-IR" sz="2000" dirty="0">
                <a:latin typeface="B Roya" pitchFamily="2" charset="-78"/>
                <a:cs typeface="B Roya" pitchFamily="2" charset="-78"/>
              </a:rPr>
              <a:t> اصلی مالاریا ـ استفاده </a:t>
            </a:r>
            <a:r>
              <a:rPr lang="fa-IR" sz="2000" dirty="0" err="1">
                <a:latin typeface="B Roya" pitchFamily="2" charset="-78"/>
                <a:cs typeface="B Roya" pitchFamily="2" charset="-78"/>
              </a:rPr>
              <a:t>می‌شد</a:t>
            </a:r>
            <a:r>
              <a:rPr lang="fa-IR" sz="2000" dirty="0">
                <a:latin typeface="B Roya" pitchFamily="2" charset="-78"/>
                <a:cs typeface="B Roya" pitchFamily="2" charset="-78"/>
              </a:rPr>
              <a:t>. «تو» در یک سمینار نیز اشاره کرد که روش </a:t>
            </a:r>
            <a:r>
              <a:rPr lang="fa-IR" sz="2000" dirty="0" err="1">
                <a:latin typeface="B Roya" pitchFamily="2" charset="-78"/>
                <a:cs typeface="B Roya" pitchFamily="2" charset="-78"/>
              </a:rPr>
              <a:t>آماده‌سازی</a:t>
            </a:r>
            <a:r>
              <a:rPr lang="fa-IR" sz="2000" dirty="0">
                <a:latin typeface="B Roya" pitchFamily="2" charset="-78"/>
                <a:cs typeface="B Roya" pitchFamily="2" charset="-78"/>
              </a:rPr>
              <a:t> این گیاه در متنی ۱۶۰۰ ساله آمده است، در </a:t>
            </a:r>
            <a:r>
              <a:rPr lang="fa-IR" sz="2000" dirty="0" err="1">
                <a:latin typeface="B Roya" pitchFamily="2" charset="-78"/>
                <a:cs typeface="B Roya" pitchFamily="2" charset="-78"/>
              </a:rPr>
              <a:t>نسخه‌ای</a:t>
            </a:r>
            <a:r>
              <a:rPr lang="fa-IR" sz="2000" dirty="0">
                <a:latin typeface="B Roya" pitchFamily="2" charset="-78"/>
                <a:cs typeface="B Roya" pitchFamily="2" charset="-78"/>
              </a:rPr>
              <a:t> با عنوان </a:t>
            </a:r>
            <a:r>
              <a:rPr lang="fa-IR" sz="2000" i="1" dirty="0" err="1">
                <a:latin typeface="B Roya" pitchFamily="2" charset="-78"/>
                <a:cs typeface="B Roya" pitchFamily="2" charset="-78"/>
              </a:rPr>
              <a:t>نسخه‌های</a:t>
            </a:r>
            <a:r>
              <a:rPr lang="fa-IR" sz="2000" i="1" dirty="0">
                <a:latin typeface="B Roya" pitchFamily="2" charset="-78"/>
                <a:cs typeface="B Roya" pitchFamily="2" charset="-78"/>
              </a:rPr>
              <a:t> اضطراری که در آستین نگه داشته </a:t>
            </a:r>
            <a:r>
              <a:rPr lang="fa-IR" sz="2000" i="1" dirty="0" err="1">
                <a:latin typeface="B Roya" pitchFamily="2" charset="-78"/>
                <a:cs typeface="B Roya" pitchFamily="2" charset="-78"/>
              </a:rPr>
              <a:t>می‌شوند</a:t>
            </a:r>
            <a:r>
              <a:rPr lang="fa-IR" sz="2000" dirty="0">
                <a:latin typeface="B Roya" pitchFamily="2" charset="-78"/>
                <a:cs typeface="B Roya" pitchFamily="2" charset="-78"/>
              </a:rPr>
              <a:t>.</a:t>
            </a:r>
          </a:p>
          <a:p>
            <a:pPr marL="342900" indent="-342900" algn="r" defTabSz="914400" rtl="1" eaLnBrk="1" latinLnBrk="0" hangingPunct="1">
              <a:spcAft>
                <a:spcPts val="1200"/>
              </a:spcAft>
              <a:buClr>
                <a:srgbClr val="F89421"/>
              </a:buClr>
              <a:buFont typeface="Wingdings" pitchFamily="2" charset="2"/>
              <a:buChar char="§"/>
            </a:pPr>
            <a:r>
              <a:rPr lang="fa-IR" sz="2000" dirty="0">
                <a:latin typeface="B Roya" pitchFamily="2" charset="-78"/>
                <a:cs typeface="B Roya" pitchFamily="2" charset="-78"/>
              </a:rPr>
              <a:t>در ابتدا این روش مؤثر نبود، چرا که </a:t>
            </a:r>
            <a:r>
              <a:rPr lang="fa-IR" sz="2000" dirty="0" err="1">
                <a:latin typeface="B Roya" pitchFamily="2" charset="-78"/>
                <a:cs typeface="B Roya" pitchFamily="2" charset="-78"/>
              </a:rPr>
              <a:t>عصاره‌گیری</a:t>
            </a:r>
            <a:r>
              <a:rPr lang="fa-IR" sz="2000" dirty="0">
                <a:latin typeface="B Roya" pitchFamily="2" charset="-78"/>
                <a:cs typeface="B Roya" pitchFamily="2" charset="-78"/>
              </a:rPr>
              <a:t> با آب جوش سنتی انجام </a:t>
            </a:r>
            <a:r>
              <a:rPr lang="fa-IR" sz="2000" dirty="0" err="1">
                <a:latin typeface="B Roya" pitchFamily="2" charset="-78"/>
                <a:cs typeface="B Roya" pitchFamily="2" charset="-78"/>
              </a:rPr>
              <a:t>می‌شد</a:t>
            </a:r>
            <a:r>
              <a:rPr lang="fa-IR" sz="2000" dirty="0">
                <a:latin typeface="B Roya" pitchFamily="2" charset="-78"/>
                <a:cs typeface="B Roya" pitchFamily="2" charset="-78"/>
              </a:rPr>
              <a:t>. اما «تو» کشف کرد که با استفاده از فرایند استخراج در دمای پایین </a:t>
            </a:r>
            <a:r>
              <a:rPr lang="fa-IR" sz="2000" dirty="0" err="1">
                <a:latin typeface="B Roya" pitchFamily="2" charset="-78"/>
                <a:cs typeface="B Roya" pitchFamily="2" charset="-78"/>
              </a:rPr>
              <a:t>می‌توان</a:t>
            </a:r>
            <a:r>
              <a:rPr lang="fa-IR" sz="2000" dirty="0">
                <a:latin typeface="B Roya" pitchFamily="2" charset="-78"/>
                <a:cs typeface="B Roya" pitchFamily="2" charset="-78"/>
              </a:rPr>
              <a:t> ماده ضد </a:t>
            </a:r>
            <a:r>
              <a:rPr lang="fa-IR" sz="2000" dirty="0" err="1">
                <a:latin typeface="B Roya" pitchFamily="2" charset="-78"/>
                <a:cs typeface="B Roya" pitchFamily="2" charset="-78"/>
              </a:rPr>
              <a:t>مالاریای</a:t>
            </a:r>
            <a:r>
              <a:rPr lang="fa-IR" sz="2000" dirty="0">
                <a:latin typeface="B Roya" pitchFamily="2" charset="-78"/>
                <a:cs typeface="B Roya" pitchFamily="2" charset="-78"/>
              </a:rPr>
              <a:t> مؤثری را از این گیاه جدا کرد.</a:t>
            </a:r>
            <a:endParaRPr lang="en-AT" sz="2000" dirty="0">
              <a:latin typeface="B Roya" pitchFamily="2" charset="-78"/>
              <a:cs typeface="B Roya" pitchFamily="2" charset="-78"/>
            </a:endParaRPr>
          </a:p>
        </p:txBody>
      </p:sp>
      <p:sp>
        <p:nvSpPr>
          <p:cNvPr id="7" name="TextBox 6">
            <a:extLst>
              <a:ext uri="{FF2B5EF4-FFF2-40B4-BE49-F238E27FC236}">
                <a16:creationId xmlns:a16="http://schemas.microsoft.com/office/drawing/2014/main" id="{D8EF395B-84A8-DEA5-A2C2-F4ACD663A1F5}"/>
              </a:ext>
            </a:extLst>
          </p:cNvPr>
          <p:cNvSpPr txBox="1"/>
          <p:nvPr/>
        </p:nvSpPr>
        <p:spPr>
          <a:xfrm>
            <a:off x="1500189" y="96740"/>
            <a:ext cx="7600950" cy="1077218"/>
          </a:xfrm>
          <a:prstGeom prst="rect">
            <a:avLst/>
          </a:prstGeom>
          <a:solidFill>
            <a:srgbClr val="F89421"/>
          </a:solidFill>
        </p:spPr>
        <p:txBody>
          <a:bodyPr wrap="square">
            <a:spAutoFit/>
          </a:bodyPr>
          <a:lstStyle/>
          <a:p>
            <a:pPr algn="ctr"/>
            <a:r>
              <a:rPr lang="en-US" sz="3200" b="1" dirty="0">
                <a:solidFill>
                  <a:schemeClr val="bg1"/>
                </a:solidFill>
                <a:latin typeface="Calibri" panose="020F0502020204030204" pitchFamily="34" charset="0"/>
                <a:ea typeface="Source Sans Pro" panose="020B0503030403020204" pitchFamily="34" charset="0"/>
                <a:cs typeface="Calibri" panose="020F0502020204030204" pitchFamily="34" charset="0"/>
              </a:rPr>
              <a:t>TU</a:t>
            </a:r>
            <a:r>
              <a:rPr lang="fa-IR" sz="3200" b="1" dirty="0">
                <a:solidFill>
                  <a:schemeClr val="bg1"/>
                </a:solidFill>
                <a:latin typeface="Calibri" panose="020F0502020204030204" pitchFamily="34" charset="0"/>
                <a:ea typeface="Source Sans Pro" panose="020B0503030403020204" pitchFamily="34" charset="0"/>
                <a:cs typeface="Calibri" panose="020F0502020204030204" pitchFamily="34" charset="0"/>
              </a:rPr>
              <a:t>  </a:t>
            </a:r>
            <a:r>
              <a:rPr lang="en-US" sz="3200" b="1" dirty="0">
                <a:solidFill>
                  <a:schemeClr val="bg1"/>
                </a:solidFill>
                <a:latin typeface="Calibri" panose="020F0502020204030204" pitchFamily="34" charset="0"/>
                <a:ea typeface="Source Sans Pro" panose="020B0503030403020204" pitchFamily="34" charset="0"/>
                <a:cs typeface="Calibri" panose="020F0502020204030204" pitchFamily="34" charset="0"/>
              </a:rPr>
              <a:t>YOUYOU</a:t>
            </a:r>
            <a:endParaRPr lang="fa-IR" sz="3200" b="1" dirty="0">
              <a:solidFill>
                <a:schemeClr val="bg1"/>
              </a:solidFill>
              <a:latin typeface="Calibri" panose="020F0502020204030204" pitchFamily="34" charset="0"/>
              <a:ea typeface="Source Sans Pro" panose="020B0503030403020204" pitchFamily="34" charset="0"/>
              <a:cs typeface="Calibri" panose="020F0502020204030204" pitchFamily="34" charset="0"/>
            </a:endParaRPr>
          </a:p>
          <a:p>
            <a:pPr algn="ctr"/>
            <a:r>
              <a:rPr lang="fa-IR" sz="3200" b="1" dirty="0">
                <a:solidFill>
                  <a:schemeClr val="bg1"/>
                </a:solidFill>
                <a:latin typeface="B Roya" pitchFamily="2" charset="-78"/>
                <a:ea typeface="Source Sans Pro" panose="020B0503030403020204" pitchFamily="34" charset="0"/>
                <a:cs typeface="B Roya" pitchFamily="2" charset="-78"/>
              </a:rPr>
              <a:t>برنده جایزه نوبل فیزیولوژی و پزشکی در سال ۲۰۱۵</a:t>
            </a:r>
            <a:endParaRPr lang="en-US" sz="3200" b="1" dirty="0">
              <a:solidFill>
                <a:schemeClr val="bg1"/>
              </a:solidFill>
              <a:latin typeface="B Roya" pitchFamily="2" charset="-78"/>
              <a:ea typeface="Source Sans Pro" panose="020B0503030403020204" pitchFamily="34" charset="0"/>
              <a:cs typeface="B Roya" pitchFamily="2" charset="-78"/>
            </a:endParaRPr>
          </a:p>
        </p:txBody>
      </p:sp>
      <p:pic>
        <p:nvPicPr>
          <p:cNvPr id="8" name="Picture 7">
            <a:extLst>
              <a:ext uri="{FF2B5EF4-FFF2-40B4-BE49-F238E27FC236}">
                <a16:creationId xmlns:a16="http://schemas.microsoft.com/office/drawing/2014/main" id="{E05A2BB6-9EA1-F480-0087-EB7371F9EE1F}"/>
              </a:ext>
            </a:extLst>
          </p:cNvPr>
          <p:cNvPicPr>
            <a:picLocks noChangeAspect="1"/>
          </p:cNvPicPr>
          <p:nvPr/>
        </p:nvPicPr>
        <p:blipFill>
          <a:blip r:embed="rId2"/>
          <a:stretch>
            <a:fillRect/>
          </a:stretch>
        </p:blipFill>
        <p:spPr>
          <a:xfrm>
            <a:off x="240863" y="1259175"/>
            <a:ext cx="1902262" cy="2627025"/>
          </a:xfrm>
          <a:prstGeom prst="rect">
            <a:avLst/>
          </a:prstGeom>
        </p:spPr>
      </p:pic>
      <p:sp>
        <p:nvSpPr>
          <p:cNvPr id="9" name="Rectangle 8">
            <a:extLst>
              <a:ext uri="{FF2B5EF4-FFF2-40B4-BE49-F238E27FC236}">
                <a16:creationId xmlns:a16="http://schemas.microsoft.com/office/drawing/2014/main" id="{7F32536C-D082-C59D-75EB-7284C5985E67}"/>
              </a:ext>
            </a:extLst>
          </p:cNvPr>
          <p:cNvSpPr/>
          <p:nvPr/>
        </p:nvSpPr>
        <p:spPr>
          <a:xfrm>
            <a:off x="133172" y="3922578"/>
            <a:ext cx="2203201" cy="584775"/>
          </a:xfrm>
          <a:prstGeom prst="rect">
            <a:avLst/>
          </a:prstGeom>
        </p:spPr>
        <p:txBody>
          <a:bodyPr wrap="square">
            <a:spAutoFit/>
          </a:bodyPr>
          <a:lstStyle/>
          <a:p>
            <a:r>
              <a:rPr lang="en-US" sz="1600" b="1" dirty="0">
                <a:latin typeface="Source Sans Pro" panose="020B0503030403020204" pitchFamily="34" charset="0"/>
                <a:ea typeface="Source Sans Pro" panose="020B0503030403020204" pitchFamily="34" charset="0"/>
              </a:rPr>
              <a:t>Tu </a:t>
            </a:r>
            <a:r>
              <a:rPr lang="en-US" sz="1600" b="1" dirty="0" err="1">
                <a:latin typeface="Source Sans Pro" panose="020B0503030403020204" pitchFamily="34" charset="0"/>
                <a:ea typeface="Source Sans Pro" panose="020B0503030403020204" pitchFamily="34" charset="0"/>
              </a:rPr>
              <a:t>Youyou's</a:t>
            </a:r>
            <a:r>
              <a:rPr lang="en-US" sz="1600" b="1" dirty="0">
                <a:latin typeface="Source Sans Pro" panose="020B0503030403020204" pitchFamily="34" charset="0"/>
                <a:ea typeface="Source Sans Pro" panose="020B0503030403020204" pitchFamily="34" charset="0"/>
              </a:rPr>
              <a:t> research report, 1971-1978</a:t>
            </a:r>
          </a:p>
        </p:txBody>
      </p:sp>
    </p:spTree>
    <p:extLst>
      <p:ext uri="{BB962C8B-B14F-4D97-AF65-F5344CB8AC3E}">
        <p14:creationId xmlns:p14="http://schemas.microsoft.com/office/powerpoint/2010/main" val="707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allAtOnce"/>
      <p:bldP spid="5" grpId="0"/>
      <p:bldP spid="9"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85711" y="334662"/>
            <a:ext cx="6215114" cy="1854151"/>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3"/>
          <a:stretch>
            <a:fillRect/>
          </a:stretch>
        </p:blipFill>
        <p:spPr>
          <a:xfrm>
            <a:off x="526577" y="3175250"/>
            <a:ext cx="3520819" cy="2743570"/>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4201D5B4-1313-491B-1A86-435E17FD9D93}"/>
              </a:ext>
            </a:extLst>
          </p:cNvPr>
          <p:cNvSpPr txBox="1"/>
          <p:nvPr/>
        </p:nvSpPr>
        <p:spPr>
          <a:xfrm>
            <a:off x="4171950" y="2968519"/>
            <a:ext cx="7493473" cy="3554819"/>
          </a:xfrm>
          <a:prstGeom prst="rect">
            <a:avLst/>
          </a:prstGeom>
          <a:noFill/>
        </p:spPr>
        <p:txBody>
          <a:bodyPr wrap="square">
            <a:spAutoFit/>
          </a:bodyPr>
          <a:lstStyle/>
          <a:p>
            <a:pPr algn="r" rtl="1">
              <a:spcAft>
                <a:spcPts val="600"/>
              </a:spcAft>
            </a:pPr>
            <a:endParaRPr lang="fa-IR" sz="2000" dirty="0">
              <a:latin typeface="B Roya" pitchFamily="2" charset="-78"/>
              <a:cs typeface="B Roya" pitchFamily="2" charset="-78"/>
            </a:endParaRPr>
          </a:p>
          <a:p>
            <a:pPr marL="239713" indent="-227013" algn="r" rtl="1">
              <a:spcAft>
                <a:spcPts val="600"/>
              </a:spcAft>
              <a:buClr>
                <a:srgbClr val="F89421"/>
              </a:buClr>
              <a:buFont typeface="Arial" panose="020B0604020202020204" pitchFamily="34" charset="0"/>
              <a:buChar char="•"/>
            </a:pPr>
            <a:r>
              <a:rPr lang="fa-IR" sz="2000" b="1" dirty="0">
                <a:latin typeface="B Roya" pitchFamily="2" charset="-78"/>
                <a:cs typeface="B Roya" pitchFamily="2" charset="-78"/>
              </a:rPr>
              <a:t>توسعه علمی و شخصی</a:t>
            </a:r>
            <a:r>
              <a:rPr lang="fa-IR" sz="2000" dirty="0">
                <a:latin typeface="B Roya" pitchFamily="2" charset="-78"/>
                <a:cs typeface="B Roya" pitchFamily="2" charset="-78"/>
              </a:rPr>
              <a:t> </a:t>
            </a:r>
            <a:r>
              <a:rPr lang="fa-IR" sz="2000" dirty="0" err="1">
                <a:latin typeface="B Roya" pitchFamily="2" charset="-78"/>
                <a:cs typeface="B Roya" pitchFamily="2" charset="-78"/>
              </a:rPr>
              <a:t>دیدگاه‌های</a:t>
            </a:r>
            <a:r>
              <a:rPr lang="fa-IR" sz="2000" dirty="0">
                <a:latin typeface="B Roya" pitchFamily="2" charset="-78"/>
                <a:cs typeface="B Roya" pitchFamily="2" charset="-78"/>
              </a:rPr>
              <a:t> جدیدی در تحقیقاتش </a:t>
            </a:r>
          </a:p>
          <a:p>
            <a:pPr marL="239713" indent="-227013" algn="r" rtl="1">
              <a:spcAft>
                <a:spcPts val="600"/>
              </a:spcAft>
              <a:buClr>
                <a:srgbClr val="F89421"/>
              </a:buClr>
              <a:buFont typeface="Arial" panose="020B0604020202020204" pitchFamily="34" charset="0"/>
              <a:buChar char="•"/>
            </a:pPr>
            <a:r>
              <a:rPr lang="fa-IR" sz="2000" b="1" dirty="0">
                <a:latin typeface="B Roya" pitchFamily="2" charset="-78"/>
                <a:cs typeface="B Roya" pitchFamily="2" charset="-78"/>
              </a:rPr>
              <a:t>گسترش دامنه مطالعاتی:</a:t>
            </a:r>
            <a:r>
              <a:rPr lang="fa-IR" sz="2000" dirty="0">
                <a:latin typeface="B Roya" pitchFamily="2" charset="-78"/>
                <a:cs typeface="B Roya" pitchFamily="2" charset="-78"/>
              </a:rPr>
              <a:t> او علاوه بر حوزه تخصصی خود، به موضوعاتی مانند اخلاق در پژوهش و تأثیر تعصبات سیستمی در ارتقاء شغلی نیز پرداخت.</a:t>
            </a:r>
          </a:p>
          <a:p>
            <a:pPr marL="239713" indent="-227013" algn="r" rtl="1">
              <a:spcAft>
                <a:spcPts val="600"/>
              </a:spcAft>
              <a:buClr>
                <a:srgbClr val="F89421"/>
              </a:buClr>
              <a:buFont typeface="Arial" panose="020B0604020202020204" pitchFamily="34" charset="0"/>
              <a:buChar char="•"/>
            </a:pPr>
            <a:r>
              <a:rPr lang="fa-IR" sz="2000" b="1" dirty="0">
                <a:latin typeface="B Roya" pitchFamily="2" charset="-78"/>
                <a:cs typeface="B Roya" pitchFamily="2" charset="-78"/>
              </a:rPr>
              <a:t>مطالعه عمیق:</a:t>
            </a:r>
            <a:r>
              <a:rPr lang="fa-IR" sz="2000" dirty="0">
                <a:latin typeface="B Roya" pitchFamily="2" charset="-78"/>
                <a:cs typeface="B Roya" pitchFamily="2" charset="-78"/>
              </a:rPr>
              <a:t> خواندن کامل مقالات، به جای مرور سطحی، به او در درک </a:t>
            </a:r>
            <a:r>
              <a:rPr lang="fa-IR" sz="2000" dirty="0" err="1">
                <a:latin typeface="B Roya" pitchFamily="2" charset="-78"/>
                <a:cs typeface="B Roya" pitchFamily="2" charset="-78"/>
              </a:rPr>
              <a:t>روش‌های</a:t>
            </a:r>
            <a:r>
              <a:rPr lang="fa-IR" sz="2000" dirty="0">
                <a:latin typeface="B Roya" pitchFamily="2" charset="-78"/>
                <a:cs typeface="B Roya" pitchFamily="2" charset="-78"/>
              </a:rPr>
              <a:t> علمی مختلف کمک کرد.</a:t>
            </a:r>
          </a:p>
          <a:p>
            <a:pPr marL="239713" indent="-227013" algn="r" rtl="1">
              <a:spcAft>
                <a:spcPts val="600"/>
              </a:spcAft>
              <a:buClr>
                <a:srgbClr val="F89421"/>
              </a:buClr>
              <a:buFont typeface="Arial" panose="020B0604020202020204" pitchFamily="34" charset="0"/>
              <a:buChar char="•"/>
            </a:pPr>
            <a:r>
              <a:rPr lang="fa-IR" sz="2000" b="1" dirty="0">
                <a:latin typeface="B Roya" pitchFamily="2" charset="-78"/>
                <a:cs typeface="B Roya" pitchFamily="2" charset="-78"/>
              </a:rPr>
              <a:t>ایجاد انگیزه:</a:t>
            </a:r>
            <a:r>
              <a:rPr lang="fa-IR" sz="2000" dirty="0">
                <a:latin typeface="B Roya" pitchFamily="2" charset="-78"/>
                <a:cs typeface="B Roya" pitchFamily="2" charset="-78"/>
              </a:rPr>
              <a:t> </a:t>
            </a:r>
            <a:r>
              <a:rPr lang="fa-IR" sz="2000" dirty="0" err="1">
                <a:latin typeface="B Roya" pitchFamily="2" charset="-78"/>
                <a:cs typeface="B Roya" pitchFamily="2" charset="-78"/>
              </a:rPr>
              <a:t>اشتراک‌گذاری</a:t>
            </a:r>
            <a:r>
              <a:rPr lang="fa-IR" sz="2000" dirty="0">
                <a:latin typeface="B Roya" pitchFamily="2" charset="-78"/>
                <a:cs typeface="B Roya" pitchFamily="2" charset="-78"/>
              </a:rPr>
              <a:t> </a:t>
            </a:r>
            <a:r>
              <a:rPr lang="fa-IR" sz="2000" dirty="0" err="1">
                <a:latin typeface="B Roya" pitchFamily="2" charset="-78"/>
                <a:cs typeface="B Roya" pitchFamily="2" charset="-78"/>
              </a:rPr>
              <a:t>یافته‌ها</a:t>
            </a:r>
            <a:r>
              <a:rPr lang="fa-IR" sz="2000" dirty="0">
                <a:latin typeface="B Roya" pitchFamily="2" charset="-78"/>
                <a:cs typeface="B Roya" pitchFamily="2" charset="-78"/>
              </a:rPr>
              <a:t> در کانال </a:t>
            </a:r>
            <a:r>
              <a:rPr lang="en-GB" sz="2000" dirty="0">
                <a:latin typeface="Calibri" panose="020F0502020204030204" pitchFamily="34" charset="0"/>
                <a:cs typeface="Calibri" panose="020F0502020204030204" pitchFamily="34" charset="0"/>
              </a:rPr>
              <a:t>Slack</a:t>
            </a:r>
            <a:r>
              <a:rPr lang="en-GB" sz="2000" dirty="0">
                <a:latin typeface="B Roya" pitchFamily="2" charset="-78"/>
                <a:cs typeface="B Roya" pitchFamily="2" charset="-78"/>
              </a:rPr>
              <a:t> </a:t>
            </a:r>
            <a:r>
              <a:rPr lang="fa-IR" sz="2000" dirty="0">
                <a:latin typeface="B Roya" pitchFamily="2" charset="-78"/>
                <a:cs typeface="B Roya" pitchFamily="2" charset="-78"/>
              </a:rPr>
              <a:t>آزمایشگاه و ثبت روزانه مقالات در یک فایل </a:t>
            </a:r>
            <a:r>
              <a:rPr lang="en-GB" sz="2000" dirty="0">
                <a:latin typeface="Calibri" panose="020F0502020204030204" pitchFamily="34" charset="0"/>
                <a:cs typeface="Calibri" panose="020F0502020204030204" pitchFamily="34" charset="0"/>
              </a:rPr>
              <a:t>Google Sheet</a:t>
            </a:r>
            <a:r>
              <a:rPr lang="en-GB" sz="2000" dirty="0">
                <a:latin typeface="B Roya" pitchFamily="2" charset="-78"/>
                <a:cs typeface="B Roya" pitchFamily="2" charset="-78"/>
              </a:rPr>
              <a:t>، </a:t>
            </a:r>
            <a:r>
              <a:rPr lang="fa-IR" sz="2000" dirty="0">
                <a:latin typeface="B Roya" pitchFamily="2" charset="-78"/>
                <a:cs typeface="B Roya" pitchFamily="2" charset="-78"/>
              </a:rPr>
              <a:t> انگیزه او را حفظ کرد.</a:t>
            </a:r>
          </a:p>
          <a:p>
            <a:pPr marL="12700" algn="r" rtl="1">
              <a:spcAft>
                <a:spcPts val="600"/>
              </a:spcAft>
              <a:buClr>
                <a:srgbClr val="F89421"/>
              </a:buClr>
            </a:pPr>
            <a:r>
              <a:rPr lang="fa-IR" sz="2000" b="1" dirty="0">
                <a:solidFill>
                  <a:srgbClr val="F89421"/>
                </a:solidFill>
                <a:latin typeface="B Roya" pitchFamily="2" charset="-78"/>
                <a:cs typeface="B Roya" pitchFamily="2" charset="-78"/>
              </a:rPr>
              <a:t>توصیه به پژوهشگران</a:t>
            </a:r>
            <a:r>
              <a:rPr lang="fa-IR" sz="2000" b="1" dirty="0">
                <a:latin typeface="B Roya" pitchFamily="2" charset="-78"/>
                <a:cs typeface="B Roya" pitchFamily="2" charset="-78"/>
              </a:rPr>
              <a:t>:</a:t>
            </a:r>
            <a:r>
              <a:rPr lang="fa-IR" sz="2000" dirty="0">
                <a:latin typeface="B Roya" pitchFamily="2" charset="-78"/>
                <a:cs typeface="B Roya" pitchFamily="2" charset="-78"/>
              </a:rPr>
              <a:t> پژوهشگران زمانی مشخص برای مطالعه روزانه اختصاص دهند و این کار را به یک عادت </a:t>
            </a:r>
            <a:r>
              <a:rPr lang="fa-IR" sz="2000" dirty="0" err="1">
                <a:latin typeface="B Roya" pitchFamily="2" charset="-78"/>
                <a:cs typeface="B Roya" pitchFamily="2" charset="-78"/>
              </a:rPr>
              <a:t>لذت‌بخش</a:t>
            </a:r>
            <a:r>
              <a:rPr lang="fa-IR" sz="2000" dirty="0">
                <a:latin typeface="B Roya" pitchFamily="2" charset="-78"/>
                <a:cs typeface="B Roya" pitchFamily="2" charset="-78"/>
              </a:rPr>
              <a:t> تبدیل کنند.</a:t>
            </a:r>
          </a:p>
        </p:txBody>
      </p:sp>
      <p:sp>
        <p:nvSpPr>
          <p:cNvPr id="8" name="TextBox 7">
            <a:extLst>
              <a:ext uri="{FF2B5EF4-FFF2-40B4-BE49-F238E27FC236}">
                <a16:creationId xmlns:a16="http://schemas.microsoft.com/office/drawing/2014/main" id="{FE507FCC-CFB8-A8B6-1F1F-28FBF6374646}"/>
              </a:ext>
            </a:extLst>
          </p:cNvPr>
          <p:cNvSpPr txBox="1"/>
          <p:nvPr/>
        </p:nvSpPr>
        <p:spPr>
          <a:xfrm>
            <a:off x="6926816" y="600019"/>
            <a:ext cx="4610019" cy="1323439"/>
          </a:xfrm>
          <a:prstGeom prst="rect">
            <a:avLst/>
          </a:prstGeom>
          <a:solidFill>
            <a:srgbClr val="F89421"/>
          </a:solidFill>
        </p:spPr>
        <p:txBody>
          <a:bodyPr wrap="square">
            <a:spAutoFit/>
          </a:bodyPr>
          <a:lstStyle/>
          <a:p>
            <a:pPr marL="0" algn="r" defTabSz="914400" rtl="1" eaLnBrk="1" latinLnBrk="0" hangingPunct="1"/>
            <a:r>
              <a:rPr lang="fa-IR" sz="3200" b="1" dirty="0">
                <a:solidFill>
                  <a:schemeClr val="bg1"/>
                </a:solidFill>
                <a:latin typeface="B Roya" pitchFamily="2" charset="-78"/>
                <a:cs typeface="B Roya" pitchFamily="2" charset="-78"/>
              </a:rPr>
              <a:t>تغییری روزانه با تأثیری ماندگار</a:t>
            </a:r>
          </a:p>
          <a:p>
            <a:pPr marL="0" algn="r" defTabSz="914400" rtl="1" eaLnBrk="1" latinLnBrk="0" hangingPunct="1"/>
            <a:r>
              <a:rPr lang="fa-IR" sz="2400" dirty="0">
                <a:solidFill>
                  <a:schemeClr val="bg1"/>
                </a:solidFill>
                <a:latin typeface="B Roya" pitchFamily="2" charset="-78"/>
                <a:cs typeface="B Roya" pitchFamily="2" charset="-78"/>
              </a:rPr>
              <a:t>چگونه خواندن روزانه مقالات علمی یک پژوهشگر را متحول کرد</a:t>
            </a:r>
            <a:endParaRPr lang="en-AT" sz="2400" dirty="0">
              <a:solidFill>
                <a:schemeClr val="bg1"/>
              </a:solidFill>
              <a:latin typeface="B Roya" pitchFamily="2" charset="-78"/>
              <a:cs typeface="B Roya" pitchFamily="2" charset="-78"/>
            </a:endParaRPr>
          </a:p>
        </p:txBody>
      </p:sp>
      <p:sp>
        <p:nvSpPr>
          <p:cNvPr id="5" name="TextBox 4">
            <a:extLst>
              <a:ext uri="{FF2B5EF4-FFF2-40B4-BE49-F238E27FC236}">
                <a16:creationId xmlns:a16="http://schemas.microsoft.com/office/drawing/2014/main" id="{919870E3-15C2-3C0A-07F5-B7C9CB6E999D}"/>
              </a:ext>
            </a:extLst>
          </p:cNvPr>
          <p:cNvSpPr txBox="1"/>
          <p:nvPr/>
        </p:nvSpPr>
        <p:spPr>
          <a:xfrm>
            <a:off x="4396264" y="2310544"/>
            <a:ext cx="7044844" cy="923330"/>
          </a:xfrm>
          <a:prstGeom prst="rect">
            <a:avLst/>
          </a:prstGeom>
          <a:noFill/>
        </p:spPr>
        <p:txBody>
          <a:bodyPr wrap="square">
            <a:spAutoFit/>
          </a:bodyPr>
          <a:lstStyle/>
          <a:p>
            <a:pPr marL="0" algn="r" defTabSz="914400" rtl="1" eaLnBrk="1" latinLnBrk="0" hangingPunct="1"/>
            <a:r>
              <a:rPr lang="fa-IR" sz="1800" dirty="0" err="1">
                <a:latin typeface="B Roya" pitchFamily="2" charset="-78"/>
                <a:cs typeface="B Roya" pitchFamily="2" charset="-78"/>
              </a:rPr>
              <a:t>اولیویا</a:t>
            </a:r>
            <a:r>
              <a:rPr lang="fa-IR" sz="1800" dirty="0">
                <a:latin typeface="B Roya" pitchFamily="2" charset="-78"/>
                <a:cs typeface="B Roya" pitchFamily="2" charset="-78"/>
              </a:rPr>
              <a:t> </a:t>
            </a:r>
            <a:r>
              <a:rPr lang="fa-IR" sz="1800" dirty="0" err="1">
                <a:latin typeface="B Roya" pitchFamily="2" charset="-78"/>
                <a:cs typeface="B Roya" pitchFamily="2" charset="-78"/>
              </a:rPr>
              <a:t>ریسلند</a:t>
            </a:r>
            <a:r>
              <a:rPr lang="fa-IR" sz="1800" dirty="0">
                <a:latin typeface="B Roya" pitchFamily="2" charset="-78"/>
                <a:cs typeface="B Roya" pitchFamily="2" charset="-78"/>
              </a:rPr>
              <a:t> (</a:t>
            </a:r>
            <a:r>
              <a:rPr lang="en-GB" sz="1800" dirty="0">
                <a:cs typeface="B Roya" pitchFamily="2" charset="-78"/>
              </a:rPr>
              <a:t>Olivia </a:t>
            </a:r>
            <a:r>
              <a:rPr lang="en-GB" sz="1800" dirty="0" err="1">
                <a:cs typeface="B Roya" pitchFamily="2" charset="-78"/>
              </a:rPr>
              <a:t>Rissland</a:t>
            </a:r>
            <a:r>
              <a:rPr lang="fa-IR" sz="1800" dirty="0">
                <a:latin typeface="B Roya" pitchFamily="2" charset="-78"/>
                <a:cs typeface="B Roya" pitchFamily="2" charset="-78"/>
              </a:rPr>
              <a:t>)، استادیار بیوشیمی و ژنتیک </a:t>
            </a:r>
            <a:r>
              <a:rPr lang="fa-IR" sz="1800" dirty="0" err="1">
                <a:latin typeface="B Roya" pitchFamily="2" charset="-78"/>
                <a:cs typeface="B Roya" pitchFamily="2" charset="-78"/>
              </a:rPr>
              <a:t>مولکولی</a:t>
            </a:r>
            <a:r>
              <a:rPr lang="fa-IR" sz="1800" dirty="0">
                <a:latin typeface="B Roya" pitchFamily="2" charset="-78"/>
                <a:cs typeface="B Roya" pitchFamily="2" charset="-78"/>
              </a:rPr>
              <a:t> در دانشکده پزشکی دانشگاه کلرادو</a:t>
            </a:r>
            <a:r>
              <a:rPr lang="en-US" sz="1800" dirty="0">
                <a:latin typeface="B Roya" pitchFamily="2" charset="-78"/>
                <a:cs typeface="B Roya" pitchFamily="2" charset="-78"/>
              </a:rPr>
              <a:t> </a:t>
            </a:r>
            <a:r>
              <a:rPr lang="fa-IR" sz="1800" dirty="0">
                <a:latin typeface="B Roya" pitchFamily="2" charset="-78"/>
                <a:cs typeface="B Roya" pitchFamily="2" charset="-78"/>
              </a:rPr>
              <a:t>تصمیم گرفت از اول ژانویه ۲۰۱۸ هر روز یک مقاله علمی بخواند. او این عادت را به مدت ۸۹۹ روز متوالی ادامه داد و در این مدت به نتایج </a:t>
            </a:r>
            <a:r>
              <a:rPr lang="fa-IR" sz="1800" dirty="0" err="1">
                <a:latin typeface="B Roya" pitchFamily="2" charset="-78"/>
                <a:cs typeface="B Roya" pitchFamily="2" charset="-78"/>
              </a:rPr>
              <a:t>قابل‌توجهی</a:t>
            </a:r>
            <a:r>
              <a:rPr lang="fa-IR" sz="1800" dirty="0">
                <a:latin typeface="B Roya" pitchFamily="2" charset="-78"/>
                <a:cs typeface="B Roya" pitchFamily="2" charset="-78"/>
              </a:rPr>
              <a:t> دست یافت</a:t>
            </a:r>
            <a:endParaRPr lang="en-AT" dirty="0"/>
          </a:p>
        </p:txBody>
      </p:sp>
    </p:spTree>
    <p:extLst>
      <p:ext uri="{BB962C8B-B14F-4D97-AF65-F5344CB8AC3E}">
        <p14:creationId xmlns:p14="http://schemas.microsoft.com/office/powerpoint/2010/main" val="3565973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897402" y="756499"/>
            <a:ext cx="10397197" cy="846386"/>
          </a:xfrm>
          <a:prstGeom prst="rect">
            <a:avLst/>
          </a:prstGeom>
          <a:solidFill>
            <a:schemeClr val="bg1"/>
          </a:solidFill>
          <a:ln>
            <a:noFill/>
          </a:ln>
        </p:spPr>
        <p:txBody>
          <a:bodyPr wrap="square" rtlCol="0">
            <a:spAutoFit/>
          </a:bodyPr>
          <a:lstStyle/>
          <a:p>
            <a:endParaRPr lang="en-US" sz="4900" dirty="0">
              <a:latin typeface="Times New Roman" panose="02020603050405020304" pitchFamily="18" charset="0"/>
            </a:endParaRPr>
          </a:p>
        </p:txBody>
      </p:sp>
      <p:sp>
        <p:nvSpPr>
          <p:cNvPr id="5" name="Title 1">
            <a:extLst>
              <a:ext uri="{FF2B5EF4-FFF2-40B4-BE49-F238E27FC236}">
                <a16:creationId xmlns:a16="http://schemas.microsoft.com/office/drawing/2014/main" id="{3D200A7F-739B-4031-A344-0EE2B405F1CA}"/>
              </a:ext>
            </a:extLst>
          </p:cNvPr>
          <p:cNvSpPr>
            <a:spLocks noGrp="1"/>
          </p:cNvSpPr>
          <p:nvPr>
            <p:ph type="title" idx="4294967295"/>
          </p:nvPr>
        </p:nvSpPr>
        <p:spPr>
          <a:xfrm>
            <a:off x="1195387" y="1366711"/>
            <a:ext cx="9521825" cy="3279775"/>
          </a:xfrm>
        </p:spPr>
        <p:txBody>
          <a:bodyPr>
            <a:normAutofit/>
          </a:bodyPr>
          <a:lstStyle/>
          <a:p>
            <a:pPr lvl="0" algn="ctr" defTabSz="914400" rtl="0" eaLnBrk="1" fontAlgn="base" latinLnBrk="0" hangingPunct="1">
              <a:lnSpc>
                <a:spcPct val="200000"/>
              </a:lnSpc>
              <a:spcBef>
                <a:spcPts val="600"/>
              </a:spcBef>
              <a:spcAft>
                <a:spcPct val="0"/>
              </a:spcAft>
              <a:buNone/>
            </a:pPr>
            <a:r>
              <a:rPr lang="fa-IR" altLang="en-US" sz="6600" b="1" dirty="0">
                <a:latin typeface="B Roya" pitchFamily="2" charset="-78"/>
                <a:cs typeface="B Roya" pitchFamily="2" charset="-78"/>
              </a:rPr>
              <a:t>تهیه </a:t>
            </a:r>
            <a:r>
              <a:rPr lang="fa-IR" altLang="en-US" sz="6600" b="1" dirty="0" err="1">
                <a:latin typeface="B Roya" pitchFamily="2" charset="-78"/>
                <a:cs typeface="B Roya" pitchFamily="2" charset="-78"/>
              </a:rPr>
              <a:t>پروپوزال</a:t>
            </a:r>
            <a:endParaRPr lang="es-ES" altLang="en-US" sz="6600" dirty="0">
              <a:latin typeface="B Roya" pitchFamily="2" charset="-78"/>
              <a:cs typeface="B Roya" pitchFamily="2" charset="-78"/>
            </a:endParaRPr>
          </a:p>
        </p:txBody>
      </p:sp>
      <p:grpSp>
        <p:nvGrpSpPr>
          <p:cNvPr id="2" name="Group 1"/>
          <p:cNvGrpSpPr/>
          <p:nvPr/>
        </p:nvGrpSpPr>
        <p:grpSpPr>
          <a:xfrm>
            <a:off x="554344" y="525405"/>
            <a:ext cx="11121412" cy="5894127"/>
            <a:chOff x="554344" y="525405"/>
            <a:chExt cx="11121412" cy="5894127"/>
          </a:xfrm>
        </p:grpSpPr>
        <p:sp>
          <p:nvSpPr>
            <p:cNvPr id="9" name="Rectangle 8">
              <a:extLst>
                <a:ext uri="{FF2B5EF4-FFF2-40B4-BE49-F238E27FC236}">
                  <a16:creationId xmlns:a16="http://schemas.microsoft.com/office/drawing/2014/main" id="{53BE0B6B-F3C4-4CE5-B16F-2EB1E7885C3A}"/>
                </a:ext>
              </a:extLst>
            </p:cNvPr>
            <p:cNvSpPr/>
            <p:nvPr/>
          </p:nvSpPr>
          <p:spPr>
            <a:xfrm>
              <a:off x="871844" y="817505"/>
              <a:ext cx="10803912" cy="5602027"/>
            </a:xfrm>
            <a:prstGeom prst="rect">
              <a:avLst/>
            </a:prstGeom>
            <a:noFill/>
            <a:ln w="76200">
              <a:solidFill>
                <a:srgbClr val="F8942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20" dirty="0">
                <a:latin typeface="Times New Roman" panose="02020603050405020304" pitchFamily="18" charset="0"/>
              </a:endParaRPr>
            </a:p>
          </p:txBody>
        </p:sp>
        <p:sp>
          <p:nvSpPr>
            <p:cNvPr id="7" name="Rectangle 6">
              <a:extLst>
                <a:ext uri="{FF2B5EF4-FFF2-40B4-BE49-F238E27FC236}">
                  <a16:creationId xmlns:a16="http://schemas.microsoft.com/office/drawing/2014/main" id="{53BE0B6B-F3C4-4CE5-B16F-2EB1E7885C3A}"/>
                </a:ext>
              </a:extLst>
            </p:cNvPr>
            <p:cNvSpPr/>
            <p:nvPr/>
          </p:nvSpPr>
          <p:spPr>
            <a:xfrm>
              <a:off x="554344" y="525405"/>
              <a:ext cx="10803912" cy="5602027"/>
            </a:xfrm>
            <a:prstGeom prst="rect">
              <a:avLst/>
            </a:prstGeom>
            <a:noFill/>
            <a:ln w="76200">
              <a:solidFill>
                <a:srgbClr val="F8942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20" dirty="0">
                <a:latin typeface="Times New Roman" panose="02020603050405020304" pitchFamily="18" charset="0"/>
              </a:endParaRPr>
            </a:p>
          </p:txBody>
        </p:sp>
      </p:grpSp>
    </p:spTree>
    <p:extLst>
      <p:ext uri="{BB962C8B-B14F-4D97-AF65-F5344CB8AC3E}">
        <p14:creationId xmlns:p14="http://schemas.microsoft.com/office/powerpoint/2010/main" val="405268953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idx="4294967295"/>
          </p:nvPr>
        </p:nvSpPr>
        <p:spPr>
          <a:xfrm>
            <a:off x="4310253" y="215853"/>
            <a:ext cx="5233988" cy="990600"/>
          </a:xfrm>
          <a:noFill/>
        </p:spPr>
        <p:txBody>
          <a:bodyPr>
            <a:noAutofit/>
          </a:bodyPr>
          <a:lstStyle/>
          <a:p>
            <a:pPr algn="l" rtl="0"/>
            <a:r>
              <a:rPr lang="fa-IR" sz="3200" b="1" dirty="0">
                <a:solidFill>
                  <a:schemeClr val="bg1"/>
                </a:solidFill>
                <a:cs typeface="B Roya" panose="00000400000000000000" pitchFamily="2" charset="-78"/>
              </a:rPr>
              <a:t>شش گام برای خلق بهترین ایده اولیه</a:t>
            </a:r>
            <a:endParaRPr lang="en-GB" sz="3200" b="1" dirty="0">
              <a:solidFill>
                <a:schemeClr val="bg1"/>
              </a:solidFill>
              <a:cs typeface="B Roya" panose="00000400000000000000" pitchFamily="2" charset="-78"/>
            </a:endParaRPr>
          </a:p>
        </p:txBody>
      </p:sp>
      <p:sp>
        <p:nvSpPr>
          <p:cNvPr id="4" name="Rectangle 3"/>
          <p:cNvSpPr/>
          <p:nvPr/>
        </p:nvSpPr>
        <p:spPr>
          <a:xfrm>
            <a:off x="439496" y="1672694"/>
            <a:ext cx="9104745" cy="3929281"/>
          </a:xfrm>
          <a:prstGeom prst="rect">
            <a:avLst/>
          </a:prstGeom>
        </p:spPr>
        <p:txBody>
          <a:bodyPr wrap="square">
            <a:spAutoFit/>
          </a:bodyPr>
          <a:lstStyle/>
          <a:p>
            <a:pPr algn="r" rtl="1">
              <a:lnSpc>
                <a:spcPct val="150000"/>
              </a:lnSpc>
              <a:spcAft>
                <a:spcPts val="800"/>
              </a:spcAft>
            </a:pPr>
            <a:r>
              <a:rPr lang="fa-IR" sz="2400" b="1" dirty="0">
                <a:solidFill>
                  <a:srgbClr val="FF9300"/>
                </a:solidFill>
                <a:latin typeface="Calibri" panose="020F0502020204030204" pitchFamily="34" charset="0"/>
                <a:cs typeface="B Roya" panose="00000400000000000000" pitchFamily="2" charset="-78"/>
              </a:rPr>
              <a:t>۱-</a:t>
            </a:r>
            <a:r>
              <a:rPr lang="fa-IR" sz="2400" dirty="0">
                <a:latin typeface="Calibri" panose="020F0502020204030204" pitchFamily="34" charset="0"/>
                <a:cs typeface="B Roya" panose="00000400000000000000" pitchFamily="2" charset="-78"/>
              </a:rPr>
              <a:t> </a:t>
            </a:r>
            <a:r>
              <a:rPr lang="fa-IR" sz="2400" dirty="0" err="1">
                <a:latin typeface="Calibri" panose="020F0502020204030204" pitchFamily="34" charset="0"/>
                <a:cs typeface="B Roya" panose="00000400000000000000" pitchFamily="2" charset="-78"/>
              </a:rPr>
              <a:t>حیطه‌ای</a:t>
            </a:r>
            <a:r>
              <a:rPr lang="fa-IR" sz="2400" dirty="0">
                <a:latin typeface="Calibri" panose="020F0502020204030204" pitchFamily="34" charset="0"/>
                <a:cs typeface="B Roya" panose="00000400000000000000" pitchFamily="2" charset="-78"/>
              </a:rPr>
              <a:t> را که </a:t>
            </a:r>
            <a:r>
              <a:rPr lang="fa-IR" sz="2400" dirty="0" err="1">
                <a:latin typeface="Calibri" panose="020F0502020204030204" pitchFamily="34" charset="0"/>
                <a:cs typeface="B Roya" panose="00000400000000000000" pitchFamily="2" charset="-78"/>
              </a:rPr>
              <a:t>می‌خواهید</a:t>
            </a:r>
            <a:r>
              <a:rPr lang="fa-IR" sz="2400" dirty="0">
                <a:latin typeface="Calibri" panose="020F0502020204030204" pitchFamily="34" charset="0"/>
                <a:cs typeface="B Roya" panose="00000400000000000000" pitchFamily="2" charset="-78"/>
              </a:rPr>
              <a:t> به طور سیستماتیک توسعه دهید را تعریف کنید</a:t>
            </a:r>
          </a:p>
          <a:p>
            <a:pPr algn="r" rtl="1">
              <a:lnSpc>
                <a:spcPct val="150000"/>
              </a:lnSpc>
              <a:spcAft>
                <a:spcPts val="800"/>
              </a:spcAft>
            </a:pPr>
            <a:r>
              <a:rPr lang="fa-IR" sz="2400" b="1" dirty="0">
                <a:solidFill>
                  <a:srgbClr val="FF9300"/>
                </a:solidFill>
                <a:latin typeface="Calibri" panose="020F0502020204030204" pitchFamily="34" charset="0"/>
                <a:cs typeface="B Roya" panose="00000400000000000000" pitchFamily="2" charset="-78"/>
              </a:rPr>
              <a:t>۲- </a:t>
            </a:r>
            <a:r>
              <a:rPr lang="fa-IR" sz="2400" dirty="0" err="1">
                <a:latin typeface="Calibri" panose="020F0502020204030204" pitchFamily="34" charset="0"/>
                <a:cs typeface="B Roya" panose="00000400000000000000" pitchFamily="2" charset="-78"/>
              </a:rPr>
              <a:t>پیش‌زمینه</a:t>
            </a:r>
            <a:r>
              <a:rPr lang="fa-IR" sz="2400" dirty="0">
                <a:latin typeface="Calibri" panose="020F0502020204030204" pitchFamily="34" charset="0"/>
                <a:cs typeface="B Roya" panose="00000400000000000000" pitchFamily="2" charset="-78"/>
              </a:rPr>
              <a:t> را </a:t>
            </a:r>
            <a:r>
              <a:rPr lang="fa-IR" sz="2400" dirty="0" err="1">
                <a:latin typeface="Calibri" panose="020F0502020204030204" pitchFamily="34" charset="0"/>
                <a:cs typeface="B Roya" panose="00000400000000000000" pitchFamily="2" charset="-78"/>
              </a:rPr>
              <a:t>جمع‌آوری</a:t>
            </a:r>
            <a:r>
              <a:rPr lang="fa-IR" sz="2400" dirty="0">
                <a:latin typeface="Calibri" panose="020F0502020204030204" pitchFamily="34" charset="0"/>
                <a:cs typeface="B Roya" panose="00000400000000000000" pitchFamily="2" charset="-78"/>
              </a:rPr>
              <a:t> کنید و آن را به صورت نقادانه تجزیه و تحلیل کنید</a:t>
            </a:r>
          </a:p>
          <a:p>
            <a:pPr algn="r" rtl="1">
              <a:lnSpc>
                <a:spcPct val="150000"/>
              </a:lnSpc>
              <a:spcAft>
                <a:spcPts val="800"/>
              </a:spcAft>
            </a:pPr>
            <a:r>
              <a:rPr lang="fa-IR" sz="2400" b="1" dirty="0">
                <a:solidFill>
                  <a:srgbClr val="FF9300"/>
                </a:solidFill>
                <a:latin typeface="Calibri" panose="020F0502020204030204" pitchFamily="34" charset="0"/>
                <a:cs typeface="B Roya" panose="00000400000000000000" pitchFamily="2" charset="-78"/>
              </a:rPr>
              <a:t>۳-</a:t>
            </a:r>
            <a:r>
              <a:rPr lang="fa-IR" sz="2400" dirty="0">
                <a:latin typeface="Calibri" panose="020F0502020204030204" pitchFamily="34" charset="0"/>
                <a:cs typeface="B Roya" panose="00000400000000000000" pitchFamily="2" charset="-78"/>
              </a:rPr>
              <a:t> یک لیست از </a:t>
            </a:r>
            <a:r>
              <a:rPr lang="fa-IR" sz="2400" dirty="0" err="1">
                <a:latin typeface="Calibri" panose="020F0502020204030204" pitchFamily="34" charset="0"/>
                <a:cs typeface="B Roya" panose="00000400000000000000" pitchFamily="2" charset="-78"/>
              </a:rPr>
              <a:t>ایده‌های</a:t>
            </a:r>
            <a:r>
              <a:rPr lang="fa-IR" sz="2400" dirty="0">
                <a:latin typeface="Calibri" panose="020F0502020204030204" pitchFamily="34" charset="0"/>
                <a:cs typeface="B Roya" panose="00000400000000000000" pitchFamily="2" charset="-78"/>
              </a:rPr>
              <a:t> اولیه تهیه کنید</a:t>
            </a:r>
          </a:p>
          <a:p>
            <a:pPr algn="r" rtl="1">
              <a:lnSpc>
                <a:spcPct val="150000"/>
              </a:lnSpc>
              <a:spcAft>
                <a:spcPts val="800"/>
              </a:spcAft>
            </a:pPr>
            <a:r>
              <a:rPr lang="fa-IR" sz="2400" b="1" dirty="0">
                <a:solidFill>
                  <a:srgbClr val="FF9300"/>
                </a:solidFill>
                <a:latin typeface="Calibri" panose="020F0502020204030204" pitchFamily="34" charset="0"/>
                <a:cs typeface="B Roya" panose="00000400000000000000" pitchFamily="2" charset="-78"/>
              </a:rPr>
              <a:t>۴-</a:t>
            </a:r>
            <a:r>
              <a:rPr lang="fa-IR" sz="2400" dirty="0">
                <a:latin typeface="Calibri" panose="020F0502020204030204" pitchFamily="34" charset="0"/>
                <a:cs typeface="B Roya" panose="00000400000000000000" pitchFamily="2" charset="-78"/>
              </a:rPr>
              <a:t> پتانسیل </a:t>
            </a:r>
            <a:r>
              <a:rPr lang="fa-IR" sz="2400" dirty="0" err="1">
                <a:latin typeface="Calibri" panose="020F0502020204030204" pitchFamily="34" charset="0"/>
                <a:cs typeface="B Roya" panose="00000400000000000000" pitchFamily="2" charset="-78"/>
              </a:rPr>
              <a:t>ایده‌های</a:t>
            </a:r>
            <a:r>
              <a:rPr lang="fa-IR" sz="2400" dirty="0">
                <a:latin typeface="Calibri" panose="020F0502020204030204" pitchFamily="34" charset="0"/>
                <a:cs typeface="B Roya" panose="00000400000000000000" pitchFamily="2" charset="-78"/>
              </a:rPr>
              <a:t> خود را برای موفقیت ارزیابی کنید و در صورت لزوم آن را اصلاح کنید</a:t>
            </a:r>
          </a:p>
          <a:p>
            <a:pPr algn="r" rtl="1">
              <a:lnSpc>
                <a:spcPct val="150000"/>
              </a:lnSpc>
              <a:spcAft>
                <a:spcPts val="800"/>
              </a:spcAft>
            </a:pPr>
            <a:r>
              <a:rPr lang="fa-IR" sz="2400" b="1" dirty="0">
                <a:solidFill>
                  <a:srgbClr val="FF9300"/>
                </a:solidFill>
                <a:latin typeface="Calibri" panose="020F0502020204030204" pitchFamily="34" charset="0"/>
                <a:cs typeface="B Roya" panose="00000400000000000000" pitchFamily="2" charset="-78"/>
              </a:rPr>
              <a:t>۵-</a:t>
            </a:r>
            <a:r>
              <a:rPr lang="fa-IR" sz="2400" dirty="0">
                <a:latin typeface="Calibri" panose="020F0502020204030204" pitchFamily="34" charset="0"/>
                <a:cs typeface="B Roya" panose="00000400000000000000" pitchFamily="2" charset="-78"/>
              </a:rPr>
              <a:t> از همکاران مطلع بخواهید تا </a:t>
            </a:r>
            <a:r>
              <a:rPr lang="fa-IR" sz="2400" dirty="0" err="1">
                <a:latin typeface="Calibri" panose="020F0502020204030204" pitchFamily="34" charset="0"/>
                <a:cs typeface="B Roya" panose="00000400000000000000" pitchFamily="2" charset="-78"/>
              </a:rPr>
              <a:t>ایده‌های</a:t>
            </a:r>
            <a:r>
              <a:rPr lang="fa-IR" sz="2400" dirty="0">
                <a:latin typeface="Calibri" panose="020F0502020204030204" pitchFamily="34" charset="0"/>
                <a:cs typeface="B Roya" panose="00000400000000000000" pitchFamily="2" charset="-78"/>
              </a:rPr>
              <a:t> شما را مورد نقد سازنده قرار دهند.</a:t>
            </a:r>
          </a:p>
          <a:p>
            <a:pPr algn="r" rtl="1">
              <a:lnSpc>
                <a:spcPct val="150000"/>
              </a:lnSpc>
              <a:spcAft>
                <a:spcPts val="800"/>
              </a:spcAft>
            </a:pPr>
            <a:r>
              <a:rPr lang="fa-IR" sz="2400" b="1" dirty="0">
                <a:solidFill>
                  <a:srgbClr val="FF9300"/>
                </a:solidFill>
                <a:latin typeface="Calibri" panose="020F0502020204030204" pitchFamily="34" charset="0"/>
                <a:cs typeface="B Roya" panose="00000400000000000000" pitchFamily="2" charset="-78"/>
              </a:rPr>
              <a:t>۶-</a:t>
            </a:r>
            <a:r>
              <a:rPr lang="fa-IR" sz="2400" dirty="0">
                <a:latin typeface="Calibri" panose="020F0502020204030204" pitchFamily="34" charset="0"/>
                <a:cs typeface="B Roya" panose="00000400000000000000" pitchFamily="2" charset="-78"/>
              </a:rPr>
              <a:t> ایده خود را اصلاح کنید تا تأثیر آن را به حداکثر برسانید</a:t>
            </a:r>
          </a:p>
        </p:txBody>
      </p:sp>
      <p:sp>
        <p:nvSpPr>
          <p:cNvPr id="5" name="Rectangle 4"/>
          <p:cNvSpPr/>
          <p:nvPr/>
        </p:nvSpPr>
        <p:spPr>
          <a:xfrm>
            <a:off x="714279" y="6423027"/>
            <a:ext cx="5635391" cy="318100"/>
          </a:xfrm>
          <a:prstGeom prst="rect">
            <a:avLst/>
          </a:prstGeom>
        </p:spPr>
        <p:txBody>
          <a:bodyPr wrap="square">
            <a:spAutoFit/>
          </a:bodyPr>
          <a:lstStyle/>
          <a:p>
            <a:r>
              <a:rPr lang="en-GB" sz="1467" i="1" dirty="0">
                <a:solidFill>
                  <a:srgbClr val="002060"/>
                </a:solidFill>
                <a:latin typeface="Source Sans Pro" panose="020B0503030403020204" pitchFamily="34" charset="0"/>
                <a:ea typeface="Source Sans Pro" panose="020B0503030403020204" pitchFamily="34" charset="0"/>
              </a:rPr>
              <a:t>Grant Application Writer's Workbook S. Russell and </a:t>
            </a:r>
            <a:r>
              <a:rPr lang="en-GB" sz="1467" i="1" dirty="0" err="1">
                <a:solidFill>
                  <a:srgbClr val="002060"/>
                </a:solidFill>
                <a:latin typeface="Source Sans Pro" panose="020B0503030403020204" pitchFamily="34" charset="0"/>
                <a:ea typeface="Source Sans Pro" panose="020B0503030403020204" pitchFamily="34" charset="0"/>
              </a:rPr>
              <a:t>D.Morrison</a:t>
            </a:r>
            <a:r>
              <a:rPr lang="en-GB" sz="1467" i="1" dirty="0">
                <a:solidFill>
                  <a:srgbClr val="002060"/>
                </a:solidFill>
                <a:latin typeface="Source Sans Pro" panose="020B0503030403020204" pitchFamily="34" charset="0"/>
                <a:ea typeface="Source Sans Pro" panose="020B0503030403020204" pitchFamily="34" charset="0"/>
              </a:rPr>
              <a:t> </a:t>
            </a:r>
          </a:p>
        </p:txBody>
      </p:sp>
    </p:spTree>
    <p:extLst>
      <p:ext uri="{BB962C8B-B14F-4D97-AF65-F5344CB8AC3E}">
        <p14:creationId xmlns:p14="http://schemas.microsoft.com/office/powerpoint/2010/main" val="1062946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8AD06-5284-83B7-8420-786E7D0B2BEE}"/>
              </a:ext>
            </a:extLst>
          </p:cNvPr>
          <p:cNvSpPr>
            <a:spLocks noGrp="1"/>
          </p:cNvSpPr>
          <p:nvPr>
            <p:ph type="title" idx="4294967295"/>
          </p:nvPr>
        </p:nvSpPr>
        <p:spPr>
          <a:xfrm>
            <a:off x="1182075" y="218161"/>
            <a:ext cx="8448720" cy="1020763"/>
          </a:xfrm>
        </p:spPr>
        <p:txBody>
          <a:bodyPr>
            <a:normAutofit/>
          </a:bodyPr>
          <a:lstStyle/>
          <a:p>
            <a:r>
              <a:rPr lang="fa-IR" sz="3200" b="1" dirty="0">
                <a:solidFill>
                  <a:schemeClr val="bg1"/>
                </a:solidFill>
                <a:latin typeface="B Roya" pitchFamily="2" charset="-78"/>
              </a:rPr>
              <a:t>معیارهای کلیدی یک نویسنده خوب </a:t>
            </a:r>
            <a:r>
              <a:rPr lang="fa-IR" sz="3200" b="1" dirty="0" err="1">
                <a:solidFill>
                  <a:schemeClr val="bg1"/>
                </a:solidFill>
                <a:latin typeface="B Roya" pitchFamily="2" charset="-78"/>
              </a:rPr>
              <a:t>پروپوزال</a:t>
            </a:r>
            <a:endParaRPr lang="x-none" sz="3200" b="1" dirty="0">
              <a:solidFill>
                <a:schemeClr val="bg1"/>
              </a:solidFill>
            </a:endParaRPr>
          </a:p>
        </p:txBody>
      </p:sp>
      <p:sp>
        <p:nvSpPr>
          <p:cNvPr id="3" name="Text Placeholder 2">
            <a:extLst>
              <a:ext uri="{FF2B5EF4-FFF2-40B4-BE49-F238E27FC236}">
                <a16:creationId xmlns:a16="http://schemas.microsoft.com/office/drawing/2014/main" id="{1E1962B4-DC56-081B-229C-6B509A8CFA81}"/>
              </a:ext>
            </a:extLst>
          </p:cNvPr>
          <p:cNvSpPr>
            <a:spLocks noGrp="1"/>
          </p:cNvSpPr>
          <p:nvPr>
            <p:ph type="body" idx="4294967295"/>
          </p:nvPr>
        </p:nvSpPr>
        <p:spPr>
          <a:xfrm>
            <a:off x="2052841" y="1969293"/>
            <a:ext cx="6986588" cy="3503613"/>
          </a:xfrm>
        </p:spPr>
        <p:txBody>
          <a:bodyPr>
            <a:normAutofit fontScale="92500" lnSpcReduction="10000"/>
          </a:bodyPr>
          <a:lstStyle/>
          <a:p>
            <a:pPr marL="101597" indent="0" algn="r" rtl="1" fontAlgn="base">
              <a:lnSpc>
                <a:spcPct val="150000"/>
              </a:lnSpc>
              <a:buClr>
                <a:srgbClr val="FF9300"/>
              </a:buClr>
              <a:buNone/>
            </a:pPr>
            <a:r>
              <a:rPr lang="fa-IR" b="1" dirty="0">
                <a:solidFill>
                  <a:srgbClr val="FF9300"/>
                </a:solidFill>
                <a:latin typeface="Source Sans Pro" panose="020B0503030403020204" pitchFamily="34" charset="0"/>
                <a:ea typeface="Source Sans Pro" panose="020B0503030403020204" pitchFamily="34" charset="0"/>
                <a:cs typeface="B Roya" panose="00000400000000000000" pitchFamily="2" charset="-78"/>
              </a:rPr>
              <a:t>۱-</a:t>
            </a:r>
            <a:r>
              <a:rPr lang="fa-IR" b="1" dirty="0">
                <a:solidFill>
                  <a:srgbClr val="434856"/>
                </a:solidFill>
                <a:latin typeface="Source Sans Pro" panose="020B0503030403020204" pitchFamily="34" charset="0"/>
                <a:ea typeface="Source Sans Pro" panose="020B0503030403020204" pitchFamily="34" charset="0"/>
                <a:cs typeface="B Roya" panose="00000400000000000000" pitchFamily="2" charset="-78"/>
              </a:rPr>
              <a:t> </a:t>
            </a:r>
            <a:r>
              <a:rPr lang="fa-IR" b="1" dirty="0" err="1">
                <a:solidFill>
                  <a:srgbClr val="434856"/>
                </a:solidFill>
                <a:latin typeface="Source Sans Pro" panose="020B0503030403020204" pitchFamily="34" charset="0"/>
                <a:ea typeface="Source Sans Pro" panose="020B0503030403020204" pitchFamily="34" charset="0"/>
                <a:cs typeface="B Roya" panose="00000400000000000000" pitchFamily="2" charset="-78"/>
              </a:rPr>
              <a:t>مهارت‌های</a:t>
            </a:r>
            <a:r>
              <a:rPr lang="fa-IR" b="1" dirty="0">
                <a:solidFill>
                  <a:srgbClr val="434856"/>
                </a:solidFill>
                <a:latin typeface="Source Sans Pro" panose="020B0503030403020204" pitchFamily="34" charset="0"/>
                <a:ea typeface="Source Sans Pro" panose="020B0503030403020204" pitchFamily="34" charset="0"/>
                <a:cs typeface="B Roya" panose="00000400000000000000" pitchFamily="2" charset="-78"/>
              </a:rPr>
              <a:t> نوشتاری قوی </a:t>
            </a:r>
          </a:p>
          <a:p>
            <a:pPr marL="101597" indent="0" algn="r" rtl="1" fontAlgn="base">
              <a:lnSpc>
                <a:spcPct val="150000"/>
              </a:lnSpc>
              <a:buClr>
                <a:srgbClr val="FF9300"/>
              </a:buClr>
              <a:buNone/>
            </a:pPr>
            <a:r>
              <a:rPr lang="fa-IR" b="1" dirty="0">
                <a:solidFill>
                  <a:srgbClr val="FF9300"/>
                </a:solidFill>
                <a:latin typeface="Source Sans Pro" panose="020B0503030403020204" pitchFamily="34" charset="0"/>
                <a:ea typeface="Source Sans Pro" panose="020B0503030403020204" pitchFamily="34" charset="0"/>
                <a:cs typeface="B Roya" panose="00000400000000000000" pitchFamily="2" charset="-78"/>
              </a:rPr>
              <a:t>۲-</a:t>
            </a:r>
            <a:r>
              <a:rPr lang="fa-IR" b="1" dirty="0">
                <a:solidFill>
                  <a:srgbClr val="434856"/>
                </a:solidFill>
                <a:latin typeface="Source Sans Pro" panose="020B0503030403020204" pitchFamily="34" charset="0"/>
                <a:ea typeface="Source Sans Pro" panose="020B0503030403020204" pitchFamily="34" charset="0"/>
                <a:cs typeface="B Roya" panose="00000400000000000000" pitchFamily="2" charset="-78"/>
              </a:rPr>
              <a:t> </a:t>
            </a:r>
            <a:r>
              <a:rPr lang="fa-IR" b="1" dirty="0" err="1">
                <a:solidFill>
                  <a:srgbClr val="434856"/>
                </a:solidFill>
                <a:latin typeface="Source Sans Pro" panose="020B0503030403020204" pitchFamily="34" charset="0"/>
                <a:ea typeface="Source Sans Pro" panose="020B0503030403020204" pitchFamily="34" charset="0"/>
                <a:cs typeface="B Roya" panose="00000400000000000000" pitchFamily="2" charset="-78"/>
              </a:rPr>
              <a:t>مهارت‌های</a:t>
            </a:r>
            <a:r>
              <a:rPr lang="fa-IR" b="1" dirty="0">
                <a:solidFill>
                  <a:srgbClr val="434856"/>
                </a:solidFill>
                <a:latin typeface="Source Sans Pro" panose="020B0503030403020204" pitchFamily="34" charset="0"/>
                <a:ea typeface="Source Sans Pro" panose="020B0503030403020204" pitchFamily="34" charset="0"/>
                <a:cs typeface="B Roya" panose="00000400000000000000" pitchFamily="2" charset="-78"/>
              </a:rPr>
              <a:t> پژوهشی و تحلیلی</a:t>
            </a:r>
          </a:p>
          <a:p>
            <a:pPr marL="101597" indent="0" algn="r" rtl="1" fontAlgn="base">
              <a:lnSpc>
                <a:spcPct val="150000"/>
              </a:lnSpc>
              <a:buClr>
                <a:srgbClr val="FF9300"/>
              </a:buClr>
              <a:buNone/>
            </a:pPr>
            <a:r>
              <a:rPr lang="fa-IR" b="1" dirty="0">
                <a:solidFill>
                  <a:srgbClr val="FF9300"/>
                </a:solidFill>
                <a:latin typeface="Source Sans Pro" panose="020B0503030403020204" pitchFamily="34" charset="0"/>
                <a:ea typeface="Source Sans Pro" panose="020B0503030403020204" pitchFamily="34" charset="0"/>
                <a:cs typeface="B Roya" panose="00000400000000000000" pitchFamily="2" charset="-78"/>
              </a:rPr>
              <a:t>۳-</a:t>
            </a:r>
            <a:r>
              <a:rPr lang="fa-IR" b="1" dirty="0">
                <a:solidFill>
                  <a:srgbClr val="434856"/>
                </a:solidFill>
                <a:latin typeface="Source Sans Pro" panose="020B0503030403020204" pitchFamily="34" charset="0"/>
                <a:ea typeface="Source Sans Pro" panose="020B0503030403020204" pitchFamily="34" charset="0"/>
                <a:cs typeface="B Roya" panose="00000400000000000000" pitchFamily="2" charset="-78"/>
              </a:rPr>
              <a:t> آشنایی با فرایند درخواست کمک مالی برای انجام پژوهش</a:t>
            </a:r>
          </a:p>
          <a:p>
            <a:pPr marL="101597" indent="0" algn="r" rtl="1" fontAlgn="base">
              <a:lnSpc>
                <a:spcPct val="150000"/>
              </a:lnSpc>
              <a:buClr>
                <a:srgbClr val="FF9300"/>
              </a:buClr>
              <a:buNone/>
            </a:pPr>
            <a:r>
              <a:rPr lang="fa-IR" b="1" dirty="0">
                <a:solidFill>
                  <a:srgbClr val="FF9300"/>
                </a:solidFill>
                <a:latin typeface="Source Sans Pro" panose="020B0503030403020204" pitchFamily="34" charset="0"/>
                <a:ea typeface="Source Sans Pro" panose="020B0503030403020204" pitchFamily="34" charset="0"/>
                <a:cs typeface="B Roya" panose="00000400000000000000" pitchFamily="2" charset="-78"/>
              </a:rPr>
              <a:t>۴-</a:t>
            </a:r>
            <a:r>
              <a:rPr lang="fa-IR" b="1" dirty="0">
                <a:solidFill>
                  <a:srgbClr val="434856"/>
                </a:solidFill>
                <a:latin typeface="Source Sans Pro" panose="020B0503030403020204" pitchFamily="34" charset="0"/>
                <a:ea typeface="Source Sans Pro" panose="020B0503030403020204" pitchFamily="34" charset="0"/>
                <a:cs typeface="B Roya" panose="00000400000000000000" pitchFamily="2" charset="-78"/>
              </a:rPr>
              <a:t> توجه به جزئیات</a:t>
            </a:r>
          </a:p>
          <a:p>
            <a:pPr marL="101597" indent="0" algn="r" rtl="1" fontAlgn="base">
              <a:lnSpc>
                <a:spcPct val="150000"/>
              </a:lnSpc>
              <a:buClr>
                <a:srgbClr val="FF9300"/>
              </a:buClr>
              <a:buNone/>
            </a:pPr>
            <a:r>
              <a:rPr lang="fa-IR" b="1" dirty="0">
                <a:solidFill>
                  <a:srgbClr val="FF9300"/>
                </a:solidFill>
                <a:latin typeface="Source Sans Pro" panose="020B0503030403020204" pitchFamily="34" charset="0"/>
                <a:ea typeface="Source Sans Pro" panose="020B0503030403020204" pitchFamily="34" charset="0"/>
                <a:cs typeface="B Roya" panose="00000400000000000000" pitchFamily="2" charset="-78"/>
              </a:rPr>
              <a:t>۵-</a:t>
            </a:r>
            <a:r>
              <a:rPr lang="fa-IR" b="1" dirty="0">
                <a:solidFill>
                  <a:srgbClr val="434856"/>
                </a:solidFill>
                <a:latin typeface="Source Sans Pro" panose="020B0503030403020204" pitchFamily="34" charset="0"/>
                <a:ea typeface="Source Sans Pro" panose="020B0503030403020204" pitchFamily="34" charset="0"/>
                <a:cs typeface="B Roya" panose="00000400000000000000" pitchFamily="2" charset="-78"/>
              </a:rPr>
              <a:t> پشتکار و اراده</a:t>
            </a:r>
            <a:endParaRPr lang="en-GB" dirty="0">
              <a:solidFill>
                <a:srgbClr val="434856"/>
              </a:solidFill>
              <a:latin typeface="Source Sans Pro" panose="020B0503030403020204" pitchFamily="34" charset="0"/>
              <a:ea typeface="Source Sans Pro" panose="020B0503030403020204" pitchFamily="34" charset="0"/>
              <a:cs typeface="B Roya" panose="00000400000000000000" pitchFamily="2" charset="-78"/>
            </a:endParaRPr>
          </a:p>
        </p:txBody>
      </p:sp>
      <p:sp>
        <p:nvSpPr>
          <p:cNvPr id="4" name="Slide Number Placeholder 3">
            <a:extLst>
              <a:ext uri="{FF2B5EF4-FFF2-40B4-BE49-F238E27FC236}">
                <a16:creationId xmlns:a16="http://schemas.microsoft.com/office/drawing/2014/main" id="{DCADD325-D1C2-EFB0-FEEA-0BE732141F6C}"/>
              </a:ext>
            </a:extLst>
          </p:cNvPr>
          <p:cNvSpPr>
            <a:spLocks noGrp="1"/>
          </p:cNvSpPr>
          <p:nvPr>
            <p:ph type="sldNum" idx="4294967295"/>
          </p:nvPr>
        </p:nvSpPr>
        <p:spPr>
          <a:xfrm>
            <a:off x="10207625" y="6181725"/>
            <a:ext cx="1984375" cy="420688"/>
          </a:xfrm>
        </p:spPr>
        <p:txBody>
          <a:bodyPr/>
          <a:lstStyle/>
          <a:p>
            <a:pPr algn="r"/>
            <a:fld id="{00000000-1234-1234-1234-123412341234}" type="slidenum">
              <a:rPr lang="en" smtClean="0"/>
              <a:pPr algn="r"/>
              <a:t>108</a:t>
            </a:fld>
            <a:endParaRPr lang="en"/>
          </a:p>
        </p:txBody>
      </p:sp>
      <p:grpSp>
        <p:nvGrpSpPr>
          <p:cNvPr id="20" name="Google Shape;927;p46">
            <a:extLst>
              <a:ext uri="{FF2B5EF4-FFF2-40B4-BE49-F238E27FC236}">
                <a16:creationId xmlns:a16="http://schemas.microsoft.com/office/drawing/2014/main" id="{22B06B12-3ECA-8988-5F33-14E2ADD397F9}"/>
              </a:ext>
            </a:extLst>
          </p:cNvPr>
          <p:cNvGrpSpPr/>
          <p:nvPr/>
        </p:nvGrpSpPr>
        <p:grpSpPr>
          <a:xfrm>
            <a:off x="10058401" y="3136900"/>
            <a:ext cx="635000" cy="584200"/>
            <a:chOff x="1923675" y="1633650"/>
            <a:chExt cx="436000" cy="435975"/>
          </a:xfrm>
        </p:grpSpPr>
        <p:sp>
          <p:nvSpPr>
            <p:cNvPr id="21" name="Google Shape;928;p46">
              <a:extLst>
                <a:ext uri="{FF2B5EF4-FFF2-40B4-BE49-F238E27FC236}">
                  <a16:creationId xmlns:a16="http://schemas.microsoft.com/office/drawing/2014/main" id="{A17929AC-C3AD-D9DA-EC67-3BDE4A7EE906}"/>
                </a:ext>
              </a:extLst>
            </p:cNvPr>
            <p:cNvSpPr/>
            <p:nvPr/>
          </p:nvSpPr>
          <p:spPr>
            <a:xfrm>
              <a:off x="2209250" y="1633650"/>
              <a:ext cx="150425" cy="150425"/>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12175" cap="rnd" cmpd="sng">
              <a:solidFill>
                <a:srgbClr val="F89421"/>
              </a:solidFill>
              <a:prstDash val="solid"/>
              <a:round/>
              <a:headEnd type="none" w="sm" len="sm"/>
              <a:tailEnd type="none" w="sm" len="sm"/>
            </a:ln>
          </p:spPr>
          <p:txBody>
            <a:bodyPr spcFirstLastPara="1" wrap="square" lIns="121900" tIns="121900" rIns="121900" bIns="121900" anchor="ctr" anchorCtr="0">
              <a:noAutofit/>
            </a:bodyPr>
            <a:lstStyle/>
            <a:p>
              <a:endParaRPr sz="2400">
                <a:latin typeface="Source Sans Pro" panose="020B0503030403020204" pitchFamily="34" charset="0"/>
                <a:ea typeface="Source Sans Pro" panose="020B0503030403020204" pitchFamily="34" charset="0"/>
              </a:endParaRPr>
            </a:p>
          </p:txBody>
        </p:sp>
        <p:sp>
          <p:nvSpPr>
            <p:cNvPr id="22" name="Google Shape;929;p46">
              <a:extLst>
                <a:ext uri="{FF2B5EF4-FFF2-40B4-BE49-F238E27FC236}">
                  <a16:creationId xmlns:a16="http://schemas.microsoft.com/office/drawing/2014/main" id="{7BEAE718-27A1-A0FE-604A-536B7EC9B770}"/>
                </a:ext>
              </a:extLst>
            </p:cNvPr>
            <p:cNvSpPr/>
            <p:nvPr/>
          </p:nvSpPr>
          <p:spPr>
            <a:xfrm>
              <a:off x="2019900" y="1757250"/>
              <a:ext cx="261825" cy="261850"/>
            </a:xfrm>
            <a:custGeom>
              <a:avLst/>
              <a:gdLst/>
              <a:ahLst/>
              <a:cxnLst/>
              <a:rect l="l" t="t" r="r" b="b"/>
              <a:pathLst>
                <a:path w="10473" h="10474" fill="none" extrusionOk="0">
                  <a:moveTo>
                    <a:pt x="10473" y="1"/>
                  </a:moveTo>
                  <a:lnTo>
                    <a:pt x="0" y="10473"/>
                  </a:lnTo>
                </a:path>
              </a:pathLst>
            </a:custGeom>
            <a:noFill/>
            <a:ln w="12175" cap="rnd" cmpd="sng">
              <a:solidFill>
                <a:srgbClr val="F89421"/>
              </a:solidFill>
              <a:prstDash val="solid"/>
              <a:round/>
              <a:headEnd type="none" w="sm" len="sm"/>
              <a:tailEnd type="none" w="sm" len="sm"/>
            </a:ln>
          </p:spPr>
          <p:txBody>
            <a:bodyPr spcFirstLastPara="1" wrap="square" lIns="121900" tIns="121900" rIns="121900" bIns="121900" anchor="ctr" anchorCtr="0">
              <a:noAutofit/>
            </a:bodyPr>
            <a:lstStyle/>
            <a:p>
              <a:endParaRPr sz="2400">
                <a:latin typeface="Source Sans Pro" panose="020B0503030403020204" pitchFamily="34" charset="0"/>
                <a:ea typeface="Source Sans Pro" panose="020B0503030403020204" pitchFamily="34" charset="0"/>
              </a:endParaRPr>
            </a:p>
          </p:txBody>
        </p:sp>
        <p:sp>
          <p:nvSpPr>
            <p:cNvPr id="23" name="Google Shape;930;p46">
              <a:extLst>
                <a:ext uri="{FF2B5EF4-FFF2-40B4-BE49-F238E27FC236}">
                  <a16:creationId xmlns:a16="http://schemas.microsoft.com/office/drawing/2014/main" id="{EC35400F-4E63-E2A4-D9A8-FFC95FA04D1E}"/>
                </a:ext>
              </a:extLst>
            </p:cNvPr>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noFill/>
            <a:ln w="12175" cap="rnd" cmpd="sng">
              <a:solidFill>
                <a:srgbClr val="F89421"/>
              </a:solidFill>
              <a:prstDash val="solid"/>
              <a:round/>
              <a:headEnd type="none" w="sm" len="sm"/>
              <a:tailEnd type="none" w="sm" len="sm"/>
            </a:ln>
          </p:spPr>
          <p:txBody>
            <a:bodyPr spcFirstLastPara="1" wrap="square" lIns="121900" tIns="121900" rIns="121900" bIns="121900" anchor="ctr" anchorCtr="0">
              <a:noAutofit/>
            </a:bodyPr>
            <a:lstStyle/>
            <a:p>
              <a:endParaRPr sz="2400">
                <a:latin typeface="Source Sans Pro" panose="020B0503030403020204" pitchFamily="34" charset="0"/>
                <a:ea typeface="Source Sans Pro" panose="020B0503030403020204" pitchFamily="34" charset="0"/>
              </a:endParaRPr>
            </a:p>
          </p:txBody>
        </p:sp>
        <p:sp>
          <p:nvSpPr>
            <p:cNvPr id="24" name="Google Shape;931;p46">
              <a:extLst>
                <a:ext uri="{FF2B5EF4-FFF2-40B4-BE49-F238E27FC236}">
                  <a16:creationId xmlns:a16="http://schemas.microsoft.com/office/drawing/2014/main" id="{143E271C-C233-F3D8-60BC-F9262AD09BE6}"/>
                </a:ext>
              </a:extLst>
            </p:cNvPr>
            <p:cNvSpPr/>
            <p:nvPr/>
          </p:nvSpPr>
          <p:spPr>
            <a:xfrm>
              <a:off x="1974225" y="1711575"/>
              <a:ext cx="261825" cy="261850"/>
            </a:xfrm>
            <a:custGeom>
              <a:avLst/>
              <a:gdLst/>
              <a:ahLst/>
              <a:cxnLst/>
              <a:rect l="l" t="t" r="r" b="b"/>
              <a:pathLst>
                <a:path w="10473" h="10474" fill="none" extrusionOk="0">
                  <a:moveTo>
                    <a:pt x="0" y="10474"/>
                  </a:moveTo>
                  <a:lnTo>
                    <a:pt x="10473" y="1"/>
                  </a:lnTo>
                </a:path>
              </a:pathLst>
            </a:custGeom>
            <a:noFill/>
            <a:ln w="12175" cap="rnd" cmpd="sng">
              <a:solidFill>
                <a:srgbClr val="F89421"/>
              </a:solidFill>
              <a:prstDash val="solid"/>
              <a:round/>
              <a:headEnd type="none" w="sm" len="sm"/>
              <a:tailEnd type="none" w="sm" len="sm"/>
            </a:ln>
          </p:spPr>
          <p:txBody>
            <a:bodyPr spcFirstLastPara="1" wrap="square" lIns="121900" tIns="121900" rIns="121900" bIns="121900" anchor="ctr" anchorCtr="0">
              <a:noAutofit/>
            </a:bodyPr>
            <a:lstStyle/>
            <a:p>
              <a:endParaRPr sz="2400">
                <a:latin typeface="Source Sans Pro" panose="020B0503030403020204" pitchFamily="34" charset="0"/>
                <a:ea typeface="Source Sans Pro" panose="020B0503030403020204" pitchFamily="34" charset="0"/>
              </a:endParaRPr>
            </a:p>
          </p:txBody>
        </p:sp>
        <p:sp>
          <p:nvSpPr>
            <p:cNvPr id="25" name="Google Shape;932;p46">
              <a:extLst>
                <a:ext uri="{FF2B5EF4-FFF2-40B4-BE49-F238E27FC236}">
                  <a16:creationId xmlns:a16="http://schemas.microsoft.com/office/drawing/2014/main" id="{D3AA84C4-8960-9A43-1C37-A0F4C33685AC}"/>
                </a:ext>
              </a:extLst>
            </p:cNvPr>
            <p:cNvSpPr/>
            <p:nvPr/>
          </p:nvSpPr>
          <p:spPr>
            <a:xfrm>
              <a:off x="1934650" y="2014200"/>
              <a:ext cx="44475" cy="44475"/>
            </a:xfrm>
            <a:custGeom>
              <a:avLst/>
              <a:gdLst/>
              <a:ahLst/>
              <a:cxnLst/>
              <a:rect l="l" t="t" r="r" b="b"/>
              <a:pathLst>
                <a:path w="1779" h="1779" fill="none" extrusionOk="0">
                  <a:moveTo>
                    <a:pt x="1778" y="1778"/>
                  </a:moveTo>
                  <a:lnTo>
                    <a:pt x="0" y="0"/>
                  </a:lnTo>
                </a:path>
              </a:pathLst>
            </a:custGeom>
            <a:noFill/>
            <a:ln w="12175" cap="rnd" cmpd="sng">
              <a:solidFill>
                <a:srgbClr val="F89421"/>
              </a:solidFill>
              <a:prstDash val="solid"/>
              <a:round/>
              <a:headEnd type="none" w="sm" len="sm"/>
              <a:tailEnd type="none" w="sm" len="sm"/>
            </a:ln>
          </p:spPr>
          <p:txBody>
            <a:bodyPr spcFirstLastPara="1" wrap="square" lIns="121900" tIns="121900" rIns="121900" bIns="121900" anchor="ctr" anchorCtr="0">
              <a:noAutofit/>
            </a:bodyPr>
            <a:lstStyle/>
            <a:p>
              <a:endParaRPr sz="2400">
                <a:latin typeface="Source Sans Pro" panose="020B0503030403020204" pitchFamily="34" charset="0"/>
                <a:ea typeface="Source Sans Pro" panose="020B0503030403020204" pitchFamily="34" charset="0"/>
              </a:endParaRPr>
            </a:p>
          </p:txBody>
        </p:sp>
        <p:sp>
          <p:nvSpPr>
            <p:cNvPr id="26" name="Google Shape;933;p46">
              <a:extLst>
                <a:ext uri="{FF2B5EF4-FFF2-40B4-BE49-F238E27FC236}">
                  <a16:creationId xmlns:a16="http://schemas.microsoft.com/office/drawing/2014/main" id="{86F81C72-CA55-8410-20DC-A9206D7D039B}"/>
                </a:ext>
              </a:extLst>
            </p:cNvPr>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noFill/>
            <a:ln w="12175" cap="rnd" cmpd="sng">
              <a:solidFill>
                <a:srgbClr val="F89421"/>
              </a:solidFill>
              <a:prstDash val="solid"/>
              <a:round/>
              <a:headEnd type="none" w="sm" len="sm"/>
              <a:tailEnd type="none" w="sm" len="sm"/>
            </a:ln>
          </p:spPr>
          <p:txBody>
            <a:bodyPr spcFirstLastPara="1" wrap="square" lIns="121900" tIns="121900" rIns="121900" bIns="121900" anchor="ctr" anchorCtr="0">
              <a:noAutofit/>
            </a:bodyPr>
            <a:lstStyle/>
            <a:p>
              <a:endParaRPr sz="2400">
                <a:latin typeface="Source Sans Pro" panose="020B0503030403020204" pitchFamily="34" charset="0"/>
                <a:ea typeface="Source Sans Pro" panose="020B0503030403020204" pitchFamily="34" charset="0"/>
              </a:endParaRPr>
            </a:p>
          </p:txBody>
        </p:sp>
      </p:grpSp>
    </p:spTree>
    <p:extLst>
      <p:ext uri="{BB962C8B-B14F-4D97-AF65-F5344CB8AC3E}">
        <p14:creationId xmlns:p14="http://schemas.microsoft.com/office/powerpoint/2010/main" val="134756736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A49177B-9B94-9B20-740D-2194D1BFD7C8}"/>
              </a:ext>
            </a:extLst>
          </p:cNvPr>
          <p:cNvSpPr>
            <a:spLocks noGrp="1"/>
          </p:cNvSpPr>
          <p:nvPr>
            <p:ph type="sldNum" idx="4294967295"/>
          </p:nvPr>
        </p:nvSpPr>
        <p:spPr>
          <a:xfrm>
            <a:off x="10880725" y="6446838"/>
            <a:ext cx="1311275" cy="365125"/>
          </a:xfrm>
        </p:spPr>
        <p:txBody>
          <a:bodyPr/>
          <a:lstStyle/>
          <a:p>
            <a:fld id="{00000000-1234-1234-1234-123412341234}" type="slidenum">
              <a:rPr lang="en" smtClean="0"/>
              <a:pPr/>
              <a:t>109</a:t>
            </a:fld>
            <a:endParaRPr lang="en"/>
          </a:p>
        </p:txBody>
      </p:sp>
      <p:pic>
        <p:nvPicPr>
          <p:cNvPr id="5" name="Picture 4">
            <a:extLst>
              <a:ext uri="{FF2B5EF4-FFF2-40B4-BE49-F238E27FC236}">
                <a16:creationId xmlns:a16="http://schemas.microsoft.com/office/drawing/2014/main" id="{732AFEBD-871A-0DE4-92EA-AAC4178B35DE}"/>
              </a:ext>
            </a:extLst>
          </p:cNvPr>
          <p:cNvPicPr>
            <a:picLocks noChangeAspect="1"/>
          </p:cNvPicPr>
          <p:nvPr/>
        </p:nvPicPr>
        <p:blipFill>
          <a:blip r:embed="rId2"/>
          <a:stretch>
            <a:fillRect/>
          </a:stretch>
        </p:blipFill>
        <p:spPr>
          <a:xfrm>
            <a:off x="6558182" y="1066776"/>
            <a:ext cx="5139161" cy="2873075"/>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93E65B56-7296-D953-134A-7899ABB1C370}"/>
              </a:ext>
            </a:extLst>
          </p:cNvPr>
          <p:cNvPicPr>
            <a:picLocks noChangeAspect="1"/>
          </p:cNvPicPr>
          <p:nvPr/>
        </p:nvPicPr>
        <p:blipFill>
          <a:blip r:embed="rId3"/>
          <a:stretch>
            <a:fillRect/>
          </a:stretch>
        </p:blipFill>
        <p:spPr>
          <a:xfrm>
            <a:off x="175596" y="1051162"/>
            <a:ext cx="6099763" cy="5533539"/>
          </a:xfrm>
          <a:prstGeom prst="rect">
            <a:avLst/>
          </a:prstGeom>
          <a:ln>
            <a:noFill/>
          </a:ln>
          <a:effectLst>
            <a:outerShdw blurRad="292100" dist="139700" dir="2700000" algn="tl" rotWithShape="0">
              <a:srgbClr val="333333">
                <a:alpha val="65000"/>
              </a:srgbClr>
            </a:outerShdw>
          </a:effectLst>
        </p:spPr>
      </p:pic>
      <p:cxnSp>
        <p:nvCxnSpPr>
          <p:cNvPr id="9" name="Straight Connector 8">
            <a:extLst>
              <a:ext uri="{FF2B5EF4-FFF2-40B4-BE49-F238E27FC236}">
                <a16:creationId xmlns:a16="http://schemas.microsoft.com/office/drawing/2014/main" id="{B88C3BCC-6DFD-9AF5-62FB-1C0A2E13DCE6}"/>
              </a:ext>
            </a:extLst>
          </p:cNvPr>
          <p:cNvCxnSpPr/>
          <p:nvPr/>
        </p:nvCxnSpPr>
        <p:spPr>
          <a:xfrm>
            <a:off x="8951088" y="3817932"/>
            <a:ext cx="1743920" cy="0"/>
          </a:xfrm>
          <a:prstGeom prst="line">
            <a:avLst/>
          </a:prstGeom>
          <a:ln w="28575">
            <a:solidFill>
              <a:srgbClr val="FF93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CD197965-7FF3-3153-5BF5-98FAEB7F814E}"/>
              </a:ext>
            </a:extLst>
          </p:cNvPr>
          <p:cNvSpPr/>
          <p:nvPr/>
        </p:nvSpPr>
        <p:spPr>
          <a:xfrm>
            <a:off x="354957" y="4120589"/>
            <a:ext cx="5741043" cy="2061412"/>
          </a:xfrm>
          <a:prstGeom prst="rect">
            <a:avLst/>
          </a:prstGeom>
          <a:noFill/>
          <a:ln w="28575">
            <a:solidFill>
              <a:srgbClr val="FF93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x-none" sz="2400"/>
          </a:p>
        </p:txBody>
      </p:sp>
      <p:sp>
        <p:nvSpPr>
          <p:cNvPr id="12" name="TextBox 11">
            <a:extLst>
              <a:ext uri="{FF2B5EF4-FFF2-40B4-BE49-F238E27FC236}">
                <a16:creationId xmlns:a16="http://schemas.microsoft.com/office/drawing/2014/main" id="{D7B1D867-D46F-D5ED-DD40-F053EB32E8DC}"/>
              </a:ext>
            </a:extLst>
          </p:cNvPr>
          <p:cNvSpPr txBox="1"/>
          <p:nvPr/>
        </p:nvSpPr>
        <p:spPr>
          <a:xfrm>
            <a:off x="6444111" y="6446838"/>
            <a:ext cx="4638971" cy="338554"/>
          </a:xfrm>
          <a:prstGeom prst="rect">
            <a:avLst/>
          </a:prstGeom>
          <a:noFill/>
        </p:spPr>
        <p:txBody>
          <a:bodyPr wrap="square">
            <a:spAutoFit/>
          </a:bodyPr>
          <a:lstStyle/>
          <a:p>
            <a:r>
              <a:rPr lang="x-none" sz="1600" i="1" dirty="0">
                <a:solidFill>
                  <a:schemeClr val="bg1">
                    <a:lumMod val="50000"/>
                  </a:schemeClr>
                </a:solidFill>
                <a:latin typeface="Source Sans Pro" panose="020B0503030403020204" pitchFamily="34" charset="0"/>
                <a:ea typeface="Source Sans Pro" panose="020B0503030403020204" pitchFamily="34" charset="0"/>
              </a:rPr>
              <a:t>https://doi.org/10.1016/j.joi.2022.101257</a:t>
            </a:r>
          </a:p>
        </p:txBody>
      </p:sp>
    </p:spTree>
    <p:extLst>
      <p:ext uri="{BB962C8B-B14F-4D97-AF65-F5344CB8AC3E}">
        <p14:creationId xmlns:p14="http://schemas.microsoft.com/office/powerpoint/2010/main" val="13493763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7A5713E-66D2-2856-C617-92DD25FD516D}"/>
              </a:ext>
            </a:extLst>
          </p:cNvPr>
          <p:cNvSpPr txBox="1"/>
          <p:nvPr/>
        </p:nvSpPr>
        <p:spPr>
          <a:xfrm>
            <a:off x="4222376" y="1162814"/>
            <a:ext cx="5516033" cy="4093428"/>
          </a:xfrm>
          <a:prstGeom prst="rect">
            <a:avLst/>
          </a:prstGeom>
          <a:noFill/>
        </p:spPr>
        <p:txBody>
          <a:bodyPr wrap="square">
            <a:spAutoFit/>
          </a:bodyPr>
          <a:lstStyle/>
          <a:p>
            <a:pPr marL="342900" indent="-342900" algn="justLow" rtl="1">
              <a:lnSpc>
                <a:spcPct val="125000"/>
              </a:lnSpc>
              <a:spcAft>
                <a:spcPts val="1200"/>
              </a:spcAft>
              <a:buClr>
                <a:srgbClr val="F89421"/>
              </a:buClr>
              <a:buFont typeface="Wingdings" pitchFamily="2" charset="2"/>
              <a:buChar char="§"/>
            </a:pPr>
            <a:r>
              <a:rPr lang="fa-IR" sz="2400" dirty="0">
                <a:latin typeface="B Roya" pitchFamily="2" charset="-78"/>
                <a:cs typeface="B Roya" pitchFamily="2" charset="-78"/>
              </a:rPr>
              <a:t>برخوردهای </a:t>
            </a:r>
            <a:r>
              <a:rPr lang="fa-IR" sz="2400" dirty="0" err="1">
                <a:latin typeface="B Roya" pitchFamily="2" charset="-78"/>
                <a:cs typeface="B Roya" pitchFamily="2" charset="-78"/>
              </a:rPr>
              <a:t>غیرمنتظره</a:t>
            </a:r>
            <a:r>
              <a:rPr lang="fa-IR" sz="2400" dirty="0">
                <a:latin typeface="B Roya" pitchFamily="2" charset="-78"/>
                <a:cs typeface="B Roya" pitchFamily="2" charset="-78"/>
              </a:rPr>
              <a:t> بین </a:t>
            </a:r>
            <a:r>
              <a:rPr lang="fa-IR" sz="2400" dirty="0" err="1">
                <a:latin typeface="B Roya" pitchFamily="2" charset="-78"/>
                <a:cs typeface="B Roya" pitchFamily="2" charset="-78"/>
              </a:rPr>
              <a:t>ایده‌های</a:t>
            </a:r>
            <a:r>
              <a:rPr lang="fa-IR" sz="2400" dirty="0">
                <a:latin typeface="B Roya" pitchFamily="2" charset="-78"/>
                <a:cs typeface="B Roya" pitchFamily="2" charset="-78"/>
              </a:rPr>
              <a:t> </a:t>
            </a:r>
            <a:r>
              <a:rPr lang="fa-IR" sz="2400" dirty="0" err="1">
                <a:latin typeface="B Roya" pitchFamily="2" charset="-78"/>
                <a:cs typeface="B Roya" pitchFamily="2" charset="-78"/>
              </a:rPr>
              <a:t>نامرتبط</a:t>
            </a:r>
            <a:r>
              <a:rPr lang="fa-IR" sz="2400" dirty="0">
                <a:latin typeface="B Roya" pitchFamily="2" charset="-78"/>
                <a:cs typeface="B Roya" pitchFamily="2" charset="-78"/>
              </a:rPr>
              <a:t>، اغلب منشأ خلاقیت هستند. </a:t>
            </a:r>
          </a:p>
          <a:p>
            <a:pPr marL="342900" indent="-342900" algn="justLow" rtl="1">
              <a:lnSpc>
                <a:spcPct val="125000"/>
              </a:lnSpc>
              <a:spcAft>
                <a:spcPts val="1200"/>
              </a:spcAft>
              <a:buClr>
                <a:srgbClr val="F89421"/>
              </a:buClr>
              <a:buFont typeface="Wingdings" pitchFamily="2" charset="2"/>
              <a:buChar char="§"/>
            </a:pPr>
            <a:r>
              <a:rPr lang="fa-IR" sz="2400" dirty="0">
                <a:latin typeface="B Roya" pitchFamily="2" charset="-78"/>
                <a:cs typeface="B Roya" pitchFamily="2" charset="-78"/>
              </a:rPr>
              <a:t>اگرچه </a:t>
            </a:r>
            <a:r>
              <a:rPr lang="fa-IR" sz="2400" dirty="0" err="1">
                <a:latin typeface="B Roya" pitchFamily="2" charset="-78"/>
                <a:cs typeface="B Roya" pitchFamily="2" charset="-78"/>
              </a:rPr>
              <a:t>نمی‌توان</a:t>
            </a:r>
            <a:r>
              <a:rPr lang="fa-IR" sz="2400" dirty="0">
                <a:latin typeface="B Roya" pitchFamily="2" charset="-78"/>
                <a:cs typeface="B Roya" pitchFamily="2" charset="-78"/>
              </a:rPr>
              <a:t> تصادف را </a:t>
            </a:r>
            <a:r>
              <a:rPr lang="fa-IR" sz="2400" dirty="0" err="1">
                <a:latin typeface="B Roya" pitchFamily="2" charset="-78"/>
                <a:cs typeface="B Roya" pitchFamily="2" charset="-78"/>
              </a:rPr>
              <a:t>برنامه‌ریزی</a:t>
            </a:r>
            <a:r>
              <a:rPr lang="fa-IR" sz="2400" dirty="0">
                <a:latin typeface="B Roya" pitchFamily="2" charset="-78"/>
                <a:cs typeface="B Roya" pitchFamily="2" charset="-78"/>
              </a:rPr>
              <a:t> کرد، اما </a:t>
            </a:r>
            <a:r>
              <a:rPr lang="fa-IR" sz="2400" dirty="0" err="1">
                <a:latin typeface="B Roya" pitchFamily="2" charset="-78"/>
                <a:cs typeface="B Roya" pitchFamily="2" charset="-78"/>
              </a:rPr>
              <a:t>می‌توان</a:t>
            </a:r>
            <a:r>
              <a:rPr lang="fa-IR" sz="2400" dirty="0">
                <a:latin typeface="B Roya" pitchFamily="2" charset="-78"/>
                <a:cs typeface="B Roya" pitchFamily="2" charset="-78"/>
              </a:rPr>
              <a:t> </a:t>
            </a:r>
            <a:r>
              <a:rPr lang="fa-IR" sz="2400" b="1" dirty="0" err="1">
                <a:latin typeface="B Roya" pitchFamily="2" charset="-78"/>
                <a:cs typeface="B Roya" pitchFamily="2" charset="-78"/>
              </a:rPr>
              <a:t>محیط‌هایی</a:t>
            </a:r>
            <a:r>
              <a:rPr lang="fa-IR" sz="2400" b="1" dirty="0">
                <a:latin typeface="B Roya" pitchFamily="2" charset="-78"/>
                <a:cs typeface="B Roya" pitchFamily="2" charset="-78"/>
              </a:rPr>
              <a:t> ساخت که احتمال </a:t>
            </a:r>
            <a:r>
              <a:rPr lang="fa-IR" sz="2400" b="1" dirty="0" err="1">
                <a:latin typeface="B Roya" pitchFamily="2" charset="-78"/>
                <a:cs typeface="B Roya" pitchFamily="2" charset="-78"/>
              </a:rPr>
              <a:t>تصادف‌های</a:t>
            </a:r>
            <a:r>
              <a:rPr lang="fa-IR" sz="2400" b="1" dirty="0">
                <a:latin typeface="B Roya" pitchFamily="2" charset="-78"/>
                <a:cs typeface="B Roya" pitchFamily="2" charset="-78"/>
              </a:rPr>
              <a:t> </a:t>
            </a:r>
            <a:r>
              <a:rPr lang="fa-IR" sz="2400" b="1" dirty="0" err="1">
                <a:latin typeface="B Roya" pitchFamily="2" charset="-78"/>
                <a:cs typeface="B Roya" pitchFamily="2" charset="-78"/>
              </a:rPr>
              <a:t>الهام‌بخش</a:t>
            </a:r>
            <a:r>
              <a:rPr lang="fa-IR" sz="2400" b="1" dirty="0">
                <a:latin typeface="B Roya" pitchFamily="2" charset="-78"/>
                <a:cs typeface="B Roya" pitchFamily="2" charset="-78"/>
              </a:rPr>
              <a:t> را افزایش دهند</a:t>
            </a:r>
            <a:r>
              <a:rPr lang="fa-IR" sz="2400" dirty="0">
                <a:latin typeface="B Roya" pitchFamily="2" charset="-78"/>
                <a:cs typeface="B Roya" pitchFamily="2" charset="-78"/>
              </a:rPr>
              <a:t>؛ مانند فضاهای کاری باز، </a:t>
            </a:r>
            <a:r>
              <a:rPr lang="fa-IR" sz="2400" dirty="0" err="1">
                <a:latin typeface="B Roya" pitchFamily="2" charset="-78"/>
                <a:cs typeface="B Roya" pitchFamily="2" charset="-78"/>
              </a:rPr>
              <a:t>گروه‌های</a:t>
            </a:r>
            <a:r>
              <a:rPr lang="fa-IR" sz="2400" dirty="0">
                <a:latin typeface="B Roya" pitchFamily="2" charset="-78"/>
                <a:cs typeface="B Roya" pitchFamily="2" charset="-78"/>
              </a:rPr>
              <a:t> </a:t>
            </a:r>
            <a:r>
              <a:rPr lang="fa-IR" sz="2400" dirty="0" err="1">
                <a:latin typeface="B Roya" pitchFamily="2" charset="-78"/>
                <a:cs typeface="B Roya" pitchFamily="2" charset="-78"/>
              </a:rPr>
              <a:t>میان‌رشته‌ای</a:t>
            </a:r>
            <a:r>
              <a:rPr lang="fa-IR" sz="2400" dirty="0">
                <a:latin typeface="B Roya" pitchFamily="2" charset="-78"/>
                <a:cs typeface="B Roya" pitchFamily="2" charset="-78"/>
              </a:rPr>
              <a:t>، یا </a:t>
            </a:r>
            <a:r>
              <a:rPr lang="fa-IR" sz="2400" dirty="0" err="1">
                <a:latin typeface="B Roya" pitchFamily="2" charset="-78"/>
                <a:cs typeface="B Roya" pitchFamily="2" charset="-78"/>
              </a:rPr>
              <a:t>زمان‌هایی</a:t>
            </a:r>
            <a:r>
              <a:rPr lang="fa-IR" sz="2400" dirty="0">
                <a:latin typeface="B Roya" pitchFamily="2" charset="-78"/>
                <a:cs typeface="B Roya" pitchFamily="2" charset="-78"/>
              </a:rPr>
              <a:t> برای تفکر آزاد.</a:t>
            </a:r>
          </a:p>
          <a:p>
            <a:pPr marL="342900" indent="-342900" algn="justLow" rtl="1">
              <a:lnSpc>
                <a:spcPct val="125000"/>
              </a:lnSpc>
              <a:spcAft>
                <a:spcPts val="1200"/>
              </a:spcAft>
              <a:buClr>
                <a:srgbClr val="F89421"/>
              </a:buClr>
              <a:buFont typeface="Wingdings" pitchFamily="2" charset="2"/>
              <a:buChar char="§"/>
            </a:pPr>
            <a:r>
              <a:rPr lang="fa-IR" sz="2400" dirty="0">
                <a:solidFill>
                  <a:srgbClr val="002060"/>
                </a:solidFill>
                <a:latin typeface="B Roya" pitchFamily="2" charset="-78"/>
                <a:cs typeface="B Roya" pitchFamily="2" charset="-78"/>
              </a:rPr>
              <a:t>این کلمه ریشه فارسی دارد: </a:t>
            </a:r>
            <a:r>
              <a:rPr lang="fa-IR" sz="2400" b="1" dirty="0">
                <a:solidFill>
                  <a:srgbClr val="002060"/>
                </a:solidFill>
                <a:latin typeface="B Roya" pitchFamily="2" charset="-78"/>
                <a:cs typeface="B Roya" pitchFamily="2" charset="-78"/>
              </a:rPr>
              <a:t>سه شاهزاده </a:t>
            </a:r>
            <a:r>
              <a:rPr lang="fa-IR" sz="2400" b="1" dirty="0" err="1">
                <a:solidFill>
                  <a:srgbClr val="002060"/>
                </a:solidFill>
                <a:latin typeface="B Roya" pitchFamily="2" charset="-78"/>
                <a:cs typeface="B Roya" pitchFamily="2" charset="-78"/>
              </a:rPr>
              <a:t>سرندیپ</a:t>
            </a:r>
            <a:r>
              <a:rPr lang="fa-IR" sz="2400" b="1" dirty="0">
                <a:solidFill>
                  <a:srgbClr val="002060"/>
                </a:solidFill>
                <a:latin typeface="B Roya" pitchFamily="2" charset="-78"/>
                <a:cs typeface="B Roya" pitchFamily="2" charset="-78"/>
              </a:rPr>
              <a:t> </a:t>
            </a:r>
            <a:r>
              <a:rPr lang="fa-IR" sz="2400" dirty="0">
                <a:solidFill>
                  <a:srgbClr val="002060"/>
                </a:solidFill>
                <a:latin typeface="B Roya" pitchFamily="2" charset="-78"/>
                <a:cs typeface="B Roya" pitchFamily="2" charset="-78"/>
              </a:rPr>
              <a:t>(</a:t>
            </a:r>
            <a:r>
              <a:rPr lang="en-GB" sz="2400" dirty="0">
                <a:solidFill>
                  <a:srgbClr val="002060"/>
                </a:solidFill>
                <a:latin typeface="Calibri" panose="020F0502020204030204" pitchFamily="34" charset="0"/>
                <a:cs typeface="Calibri" panose="020F0502020204030204" pitchFamily="34" charset="0"/>
              </a:rPr>
              <a:t>The Three Princes of </a:t>
            </a:r>
            <a:r>
              <a:rPr lang="en-GB" sz="2400" dirty="0" err="1">
                <a:solidFill>
                  <a:srgbClr val="002060"/>
                </a:solidFill>
                <a:latin typeface="Calibri" panose="020F0502020204030204" pitchFamily="34" charset="0"/>
                <a:cs typeface="Calibri" panose="020F0502020204030204" pitchFamily="34" charset="0"/>
              </a:rPr>
              <a:t>Serendip</a:t>
            </a:r>
            <a:r>
              <a:rPr lang="fa-IR" sz="2400" dirty="0">
                <a:solidFill>
                  <a:srgbClr val="002060"/>
                </a:solidFill>
                <a:latin typeface="B Roya" pitchFamily="2" charset="-78"/>
                <a:cs typeface="B Roya" pitchFamily="2" charset="-78"/>
              </a:rPr>
              <a:t>)</a:t>
            </a:r>
          </a:p>
        </p:txBody>
      </p:sp>
      <p:sp>
        <p:nvSpPr>
          <p:cNvPr id="11" name="Snip Single Corner Rectangle 19">
            <a:extLst>
              <a:ext uri="{FF2B5EF4-FFF2-40B4-BE49-F238E27FC236}">
                <a16:creationId xmlns:a16="http://schemas.microsoft.com/office/drawing/2014/main" id="{1EAEAEE6-CFD2-7213-B085-35DFF4643EA9}"/>
              </a:ext>
            </a:extLst>
          </p:cNvPr>
          <p:cNvSpPr/>
          <p:nvPr/>
        </p:nvSpPr>
        <p:spPr>
          <a:xfrm flipH="1">
            <a:off x="1949906" y="255495"/>
            <a:ext cx="7627138" cy="585136"/>
          </a:xfrm>
          <a:prstGeom prst="snip1Rect">
            <a:avLst>
              <a:gd name="adj" fmla="val 50000"/>
            </a:avLst>
          </a:prstGeom>
          <a:solidFill>
            <a:srgbClr val="F894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rtl="1"/>
            <a:r>
              <a:rPr lang="fa-IR" sz="2800" b="1" dirty="0" err="1">
                <a:latin typeface="B Roya" pitchFamily="2" charset="-78"/>
                <a:cs typeface="B Roya" pitchFamily="2" charset="-78"/>
              </a:rPr>
              <a:t>تصادف‌های</a:t>
            </a:r>
            <a:r>
              <a:rPr lang="fa-IR" sz="2800" b="1" dirty="0">
                <a:latin typeface="B Roya" pitchFamily="2" charset="-78"/>
                <a:cs typeface="B Roya" pitchFamily="2" charset="-78"/>
              </a:rPr>
              <a:t> </a:t>
            </a:r>
            <a:r>
              <a:rPr lang="fa-IR" sz="2800" b="1" dirty="0" err="1">
                <a:latin typeface="B Roya" pitchFamily="2" charset="-78"/>
                <a:cs typeface="B Roya" pitchFamily="2" charset="-78"/>
              </a:rPr>
              <a:t>الهام‌بخش</a:t>
            </a:r>
            <a:r>
              <a:rPr lang="fa-IR" sz="2800" b="1" dirty="0">
                <a:latin typeface="B Roya" pitchFamily="2" charset="-78"/>
                <a:cs typeface="B Roya" pitchFamily="2" charset="-78"/>
              </a:rPr>
              <a:t> </a:t>
            </a:r>
            <a:r>
              <a:rPr lang="en-GB" sz="2800" b="1" dirty="0">
                <a:cs typeface="B Roya" pitchFamily="2" charset="-78"/>
              </a:rPr>
              <a:t>Serendipity</a:t>
            </a:r>
            <a:r>
              <a:rPr lang="en-GB" sz="2800" b="1" dirty="0">
                <a:latin typeface="B Roya" pitchFamily="2" charset="-78"/>
                <a:cs typeface="B Roya" pitchFamily="2" charset="-78"/>
              </a:rPr>
              <a:t>)</a:t>
            </a:r>
            <a:r>
              <a:rPr lang="fa-IR" sz="2800" b="1" dirty="0">
                <a:latin typeface="B Roya" pitchFamily="2" charset="-78"/>
                <a:cs typeface="B Roya" pitchFamily="2" charset="-78"/>
              </a:rPr>
              <a:t>)</a:t>
            </a:r>
            <a:endParaRPr lang="en-US" sz="2800" b="1" dirty="0">
              <a:cs typeface="B Titr" panose="00000700000000000000" pitchFamily="2" charset="-78"/>
            </a:endParaRPr>
          </a:p>
        </p:txBody>
      </p:sp>
      <p:pic>
        <p:nvPicPr>
          <p:cNvPr id="3074" name="Picture 2" descr="Serendipity the Pink Dragon - Wikipedia">
            <a:extLst>
              <a:ext uri="{FF2B5EF4-FFF2-40B4-BE49-F238E27FC236}">
                <a16:creationId xmlns:a16="http://schemas.microsoft.com/office/drawing/2014/main" id="{A7181B8D-46F5-C00C-0621-422438E441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5223" y="1351073"/>
            <a:ext cx="3083355" cy="46732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893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allAtOnce"/>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F76B9-8FC0-A522-0C19-984EDE6A4F6B}"/>
              </a:ext>
            </a:extLst>
          </p:cNvPr>
          <p:cNvSpPr>
            <a:spLocks noGrp="1"/>
          </p:cNvSpPr>
          <p:nvPr>
            <p:ph type="title" idx="4294967295"/>
          </p:nvPr>
        </p:nvSpPr>
        <p:spPr>
          <a:xfrm>
            <a:off x="3131126" y="-13855"/>
            <a:ext cx="6562515" cy="1449387"/>
          </a:xfrm>
        </p:spPr>
        <p:txBody>
          <a:bodyPr>
            <a:normAutofit/>
          </a:bodyPr>
          <a:lstStyle/>
          <a:p>
            <a:pPr rtl="1">
              <a:lnSpc>
                <a:spcPct val="100000"/>
              </a:lnSpc>
              <a:spcBef>
                <a:spcPts val="0"/>
              </a:spcBef>
              <a:buClr>
                <a:schemeClr val="lt1"/>
              </a:buClr>
              <a:buSzPts val="2000"/>
            </a:pPr>
            <a:r>
              <a:rPr lang="fa-IR" sz="2800" b="1" dirty="0">
                <a:solidFill>
                  <a:schemeClr val="bg1"/>
                </a:solidFill>
                <a:latin typeface="B Roya" pitchFamily="2" charset="-78"/>
                <a:ea typeface="Source Sans Pro" panose="020B0503030403020204" pitchFamily="34" charset="0"/>
              </a:rPr>
              <a:t>ترکیب تیم پژوهشی و نویسنده </a:t>
            </a:r>
            <a:r>
              <a:rPr lang="fa-IR" sz="2800" b="1" dirty="0" err="1">
                <a:solidFill>
                  <a:schemeClr val="bg1"/>
                </a:solidFill>
                <a:latin typeface="B Roya" pitchFamily="2" charset="-78"/>
                <a:ea typeface="Source Sans Pro" panose="020B0503030403020204" pitchFamily="34" charset="0"/>
              </a:rPr>
              <a:t>پروپوزال</a:t>
            </a:r>
            <a:endParaRPr lang="x-none" sz="4800" b="1" dirty="0">
              <a:solidFill>
                <a:schemeClr val="bg1"/>
              </a:solidFill>
            </a:endParaRPr>
          </a:p>
        </p:txBody>
      </p:sp>
      <p:sp>
        <p:nvSpPr>
          <p:cNvPr id="3" name="Slide Number Placeholder 2">
            <a:extLst>
              <a:ext uri="{FF2B5EF4-FFF2-40B4-BE49-F238E27FC236}">
                <a16:creationId xmlns:a16="http://schemas.microsoft.com/office/drawing/2014/main" id="{233DBC11-C355-E90F-C08C-CF5339FC8F33}"/>
              </a:ext>
            </a:extLst>
          </p:cNvPr>
          <p:cNvSpPr>
            <a:spLocks noGrp="1"/>
          </p:cNvSpPr>
          <p:nvPr>
            <p:ph type="sldNum" idx="4294967295"/>
          </p:nvPr>
        </p:nvSpPr>
        <p:spPr>
          <a:xfrm>
            <a:off x="10880725" y="6459538"/>
            <a:ext cx="1311275" cy="365125"/>
          </a:xfrm>
        </p:spPr>
        <p:txBody>
          <a:bodyPr/>
          <a:lstStyle/>
          <a:p>
            <a:pPr algn="r"/>
            <a:fld id="{00000000-1234-1234-1234-123412341234}" type="slidenum">
              <a:rPr lang="en" smtClean="0"/>
              <a:pPr algn="r"/>
              <a:t>110</a:t>
            </a:fld>
            <a:endParaRPr lang="en"/>
          </a:p>
        </p:txBody>
      </p:sp>
      <p:sp>
        <p:nvSpPr>
          <p:cNvPr id="5" name="TextBox 4">
            <a:extLst>
              <a:ext uri="{FF2B5EF4-FFF2-40B4-BE49-F238E27FC236}">
                <a16:creationId xmlns:a16="http://schemas.microsoft.com/office/drawing/2014/main" id="{AA3A0D99-1A53-B81F-3898-7E619E6D771F}"/>
              </a:ext>
            </a:extLst>
          </p:cNvPr>
          <p:cNvSpPr txBox="1"/>
          <p:nvPr/>
        </p:nvSpPr>
        <p:spPr>
          <a:xfrm>
            <a:off x="236482" y="1978331"/>
            <a:ext cx="9668604" cy="502766"/>
          </a:xfrm>
          <a:prstGeom prst="rect">
            <a:avLst/>
          </a:prstGeom>
          <a:noFill/>
        </p:spPr>
        <p:txBody>
          <a:bodyPr wrap="square">
            <a:spAutoFit/>
          </a:bodyPr>
          <a:lstStyle/>
          <a:p>
            <a:pPr>
              <a:spcAft>
                <a:spcPts val="800"/>
              </a:spcAft>
              <a:buClr>
                <a:srgbClr val="FF9300"/>
              </a:buClr>
            </a:pPr>
            <a:r>
              <a:rPr lang="en-GB" sz="2667" b="1" dirty="0">
                <a:solidFill>
                  <a:srgbClr val="FF9300"/>
                </a:solidFill>
                <a:latin typeface="Source Sans Pro" panose="020B0503030403020204" pitchFamily="34" charset="0"/>
                <a:ea typeface="Source Sans Pro" panose="020B0503030403020204" pitchFamily="34" charset="0"/>
              </a:rPr>
              <a:t>1-</a:t>
            </a:r>
            <a:r>
              <a:rPr lang="en-GB" sz="2667" b="1" dirty="0">
                <a:latin typeface="Source Sans Pro" panose="020B0503030403020204" pitchFamily="34" charset="0"/>
                <a:ea typeface="Source Sans Pro" panose="020B0503030403020204" pitchFamily="34" charset="0"/>
              </a:rPr>
              <a:t> Identify the team chair / </a:t>
            </a:r>
            <a:r>
              <a:rPr lang="en-US" sz="2667" b="1" dirty="0">
                <a:latin typeface="Source Sans Pro" panose="020B0503030403020204" pitchFamily="34" charset="0"/>
                <a:ea typeface="Source Sans Pro" panose="020B0503030403020204" pitchFamily="34" charset="0"/>
              </a:rPr>
              <a:t>Principal Investigator</a:t>
            </a:r>
            <a:r>
              <a:rPr lang="en-GB" sz="2667" b="1" dirty="0">
                <a:latin typeface="Source Sans Pro" panose="020B0503030403020204" pitchFamily="34" charset="0"/>
                <a:ea typeface="Source Sans Pro" panose="020B0503030403020204" pitchFamily="34" charset="0"/>
              </a:rPr>
              <a:t>. </a:t>
            </a:r>
            <a:endParaRPr lang="fa-IR" sz="2667" b="1" dirty="0">
              <a:latin typeface="Source Sans Pro" panose="020B0503030403020204" pitchFamily="34" charset="0"/>
              <a:ea typeface="Source Sans Pro" panose="020B0503030403020204" pitchFamily="34" charset="0"/>
            </a:endParaRPr>
          </a:p>
        </p:txBody>
      </p:sp>
      <p:sp>
        <p:nvSpPr>
          <p:cNvPr id="11" name="TextBox 10">
            <a:extLst>
              <a:ext uri="{FF2B5EF4-FFF2-40B4-BE49-F238E27FC236}">
                <a16:creationId xmlns:a16="http://schemas.microsoft.com/office/drawing/2014/main" id="{D36560A2-B43F-C795-48F8-112F94ED4C64}"/>
              </a:ext>
            </a:extLst>
          </p:cNvPr>
          <p:cNvSpPr txBox="1"/>
          <p:nvPr/>
        </p:nvSpPr>
        <p:spPr>
          <a:xfrm>
            <a:off x="236482" y="2703211"/>
            <a:ext cx="9243849" cy="3724096"/>
          </a:xfrm>
          <a:prstGeom prst="rect">
            <a:avLst/>
          </a:prstGeom>
          <a:noFill/>
        </p:spPr>
        <p:txBody>
          <a:bodyPr wrap="square">
            <a:spAutoFit/>
          </a:bodyPr>
          <a:lstStyle/>
          <a:p>
            <a:pPr marL="380990" indent="-380990" algn="r" rtl="1">
              <a:lnSpc>
                <a:spcPct val="150000"/>
              </a:lnSpc>
              <a:spcAft>
                <a:spcPts val="800"/>
              </a:spcAft>
              <a:buClr>
                <a:srgbClr val="FF9300"/>
              </a:buClr>
              <a:buFont typeface="Wingdings" pitchFamily="2" charset="2"/>
              <a:buChar char="§"/>
            </a:pPr>
            <a:r>
              <a:rPr lang="fa-IR" sz="2400" dirty="0">
                <a:latin typeface="B Roya" pitchFamily="2" charset="-78"/>
                <a:ea typeface="Source Sans Pro" panose="020B0503030403020204" pitchFamily="34" charset="0"/>
                <a:cs typeface="B Roya" pitchFamily="2" charset="-78"/>
              </a:rPr>
              <a:t>هدایت و نظارت بر کلیه </a:t>
            </a:r>
            <a:r>
              <a:rPr lang="fa-IR" sz="2400" dirty="0" err="1">
                <a:latin typeface="B Roya" pitchFamily="2" charset="-78"/>
                <a:ea typeface="Source Sans Pro" panose="020B0503030403020204" pitchFamily="34" charset="0"/>
                <a:cs typeface="B Roya" pitchFamily="2" charset="-78"/>
              </a:rPr>
              <a:t>فعالیت‌های</a:t>
            </a:r>
            <a:r>
              <a:rPr lang="fa-IR" sz="2400" dirty="0">
                <a:latin typeface="B Roya" pitchFamily="2" charset="-78"/>
                <a:ea typeface="Source Sans Pro" panose="020B0503030403020204" pitchFamily="34" charset="0"/>
                <a:cs typeface="B Roya" pitchFamily="2" charset="-78"/>
              </a:rPr>
              <a:t> پژوهشی و پرورش فرهنگ </a:t>
            </a:r>
            <a:r>
              <a:rPr lang="en-US" sz="2400" dirty="0">
                <a:latin typeface="Source Sans Pro" panose="020B0503030403020204" pitchFamily="34" charset="0"/>
                <a:ea typeface="Source Sans Pro" panose="020B0503030403020204" pitchFamily="34" charset="0"/>
                <a:cs typeface="B Roya" pitchFamily="2" charset="-78"/>
              </a:rPr>
              <a:t>Research Integrity</a:t>
            </a:r>
            <a:r>
              <a:rPr lang="fa-IR" sz="2400" dirty="0">
                <a:latin typeface="B Roya" pitchFamily="2" charset="-78"/>
                <a:ea typeface="Source Sans Pro" panose="020B0503030403020204" pitchFamily="34" charset="0"/>
                <a:cs typeface="B Roya" pitchFamily="2" charset="-78"/>
              </a:rPr>
              <a:t>.</a:t>
            </a:r>
          </a:p>
          <a:p>
            <a:pPr marL="380990" indent="-380990" algn="r" rtl="1">
              <a:lnSpc>
                <a:spcPct val="150000"/>
              </a:lnSpc>
              <a:spcAft>
                <a:spcPts val="800"/>
              </a:spcAft>
              <a:buClr>
                <a:srgbClr val="FF9300"/>
              </a:buClr>
              <a:buFont typeface="Wingdings" pitchFamily="2" charset="2"/>
              <a:buChar char="§"/>
            </a:pPr>
            <a:r>
              <a:rPr lang="fa-IR" sz="2400" dirty="0">
                <a:latin typeface="B Roya" pitchFamily="2" charset="-78"/>
                <a:ea typeface="Source Sans Pro" panose="020B0503030403020204" pitchFamily="34" charset="0"/>
                <a:cs typeface="B Roya" pitchFamily="2" charset="-78"/>
              </a:rPr>
              <a:t>مسؤول مدیریت مالی و اداری پژوهش.</a:t>
            </a:r>
          </a:p>
          <a:p>
            <a:pPr marL="380990" indent="-380990" algn="r" rtl="1">
              <a:lnSpc>
                <a:spcPct val="150000"/>
              </a:lnSpc>
              <a:spcAft>
                <a:spcPts val="800"/>
              </a:spcAft>
              <a:buClr>
                <a:srgbClr val="FF9300"/>
              </a:buClr>
              <a:buFont typeface="Wingdings" pitchFamily="2" charset="2"/>
              <a:buChar char="§"/>
            </a:pPr>
            <a:r>
              <a:rPr lang="fa-IR" sz="2400" dirty="0">
                <a:latin typeface="B Roya" pitchFamily="2" charset="-78"/>
                <a:ea typeface="Source Sans Pro" panose="020B0503030403020204" pitchFamily="34" charset="0"/>
                <a:cs typeface="B Roya" pitchFamily="2" charset="-78"/>
              </a:rPr>
              <a:t>انجام پژوهش به صورت </a:t>
            </a:r>
            <a:r>
              <a:rPr lang="fa-IR" sz="2400" dirty="0" err="1">
                <a:latin typeface="B Roya" pitchFamily="2" charset="-78"/>
                <a:ea typeface="Source Sans Pro" panose="020B0503030403020204" pitchFamily="34" charset="0"/>
                <a:cs typeface="B Roya" pitchFamily="2" charset="-78"/>
              </a:rPr>
              <a:t>بی‌طرفانه</a:t>
            </a:r>
            <a:r>
              <a:rPr lang="fa-IR" sz="2400" dirty="0">
                <a:latin typeface="B Roya" pitchFamily="2" charset="-78"/>
                <a:ea typeface="Source Sans Pro" panose="020B0503030403020204" pitchFamily="34" charset="0"/>
                <a:cs typeface="B Roya" pitchFamily="2" charset="-78"/>
              </a:rPr>
              <a:t> با رعایت </a:t>
            </a:r>
            <a:r>
              <a:rPr lang="fa-IR" sz="2400" dirty="0" err="1">
                <a:latin typeface="B Roya" pitchFamily="2" charset="-78"/>
                <a:ea typeface="Source Sans Pro" panose="020B0503030403020204" pitchFamily="34" charset="0"/>
                <a:cs typeface="B Roya" pitchFamily="2" charset="-78"/>
              </a:rPr>
              <a:t>سیاست‌ها</a:t>
            </a:r>
            <a:r>
              <a:rPr lang="fa-IR" sz="2400" dirty="0">
                <a:latin typeface="B Roya" pitchFamily="2" charset="-78"/>
                <a:ea typeface="Source Sans Pro" panose="020B0503030403020204" pitchFamily="34" charset="0"/>
                <a:cs typeface="B Roya" pitchFamily="2" charset="-78"/>
              </a:rPr>
              <a:t> و مقررات.</a:t>
            </a:r>
          </a:p>
          <a:p>
            <a:pPr marL="380990" indent="-380990" algn="r" rtl="1">
              <a:lnSpc>
                <a:spcPct val="150000"/>
              </a:lnSpc>
              <a:spcAft>
                <a:spcPts val="800"/>
              </a:spcAft>
              <a:buClr>
                <a:srgbClr val="FF9300"/>
              </a:buClr>
              <a:buFont typeface="Wingdings" pitchFamily="2" charset="2"/>
              <a:buChar char="§"/>
            </a:pPr>
            <a:r>
              <a:rPr lang="fa-IR" sz="2400" dirty="0">
                <a:latin typeface="B Roya" pitchFamily="2" charset="-78"/>
                <a:ea typeface="Source Sans Pro" panose="020B0503030403020204" pitchFamily="34" charset="0"/>
                <a:cs typeface="B Roya" pitchFamily="2" charset="-78"/>
              </a:rPr>
              <a:t>در حالی که </a:t>
            </a:r>
            <a:r>
              <a:rPr lang="en-GB" sz="2400" dirty="0">
                <a:latin typeface="Source Sans Pro" panose="020B0503030403020204" pitchFamily="34" charset="0"/>
                <a:ea typeface="Source Sans Pro" panose="020B0503030403020204" pitchFamily="34" charset="0"/>
                <a:cs typeface="B Roya" pitchFamily="2" charset="-78"/>
              </a:rPr>
              <a:t>PI</a:t>
            </a:r>
            <a:r>
              <a:rPr lang="fa-IR" sz="2400" dirty="0">
                <a:latin typeface="B Roya" pitchFamily="2" charset="-78"/>
                <a:ea typeface="Source Sans Pro" panose="020B0503030403020204" pitchFamily="34" charset="0"/>
                <a:cs typeface="B Roya" pitchFamily="2" charset="-78"/>
              </a:rPr>
              <a:t> ممکن است مسؤولیت برخی از </a:t>
            </a:r>
            <a:r>
              <a:rPr lang="fa-IR" sz="2400" dirty="0" err="1">
                <a:latin typeface="B Roya" pitchFamily="2" charset="-78"/>
                <a:ea typeface="Source Sans Pro" panose="020B0503030403020204" pitchFamily="34" charset="0"/>
                <a:cs typeface="B Roya" pitchFamily="2" charset="-78"/>
              </a:rPr>
              <a:t>فعالیت‌های</a:t>
            </a:r>
            <a:r>
              <a:rPr lang="fa-IR" sz="2400" dirty="0">
                <a:latin typeface="B Roya" pitchFamily="2" charset="-78"/>
                <a:ea typeface="Source Sans Pro" panose="020B0503030403020204" pitchFamily="34" charset="0"/>
                <a:cs typeface="B Roya" pitchFamily="2" charset="-78"/>
              </a:rPr>
              <a:t> پروژه را به دیگران محول کند،  </a:t>
            </a:r>
            <a:r>
              <a:rPr lang="en-GB" sz="2400" dirty="0">
                <a:latin typeface="Source Sans Pro" panose="020B0503030403020204" pitchFamily="34" charset="0"/>
                <a:ea typeface="Source Sans Pro" panose="020B0503030403020204" pitchFamily="34" charset="0"/>
                <a:cs typeface="B Roya" pitchFamily="2" charset="-78"/>
              </a:rPr>
              <a:t>PI</a:t>
            </a:r>
            <a:r>
              <a:rPr lang="fa-IR" sz="2400" dirty="0">
                <a:latin typeface="B Roya" pitchFamily="2" charset="-78"/>
                <a:ea typeface="Source Sans Pro" panose="020B0503030403020204" pitchFamily="34" charset="0"/>
                <a:cs typeface="B Roya" pitchFamily="2" charset="-78"/>
              </a:rPr>
              <a:t> در نهایت مسؤول پیروی از کلیه مقررات و </a:t>
            </a:r>
            <a:r>
              <a:rPr lang="fa-IR" sz="2400" dirty="0" err="1">
                <a:latin typeface="B Roya" pitchFamily="2" charset="-78"/>
                <a:ea typeface="Source Sans Pro" panose="020B0503030403020204" pitchFamily="34" charset="0"/>
                <a:cs typeface="B Roya" pitchFamily="2" charset="-78"/>
              </a:rPr>
              <a:t>سیاست‌های</a:t>
            </a:r>
            <a:r>
              <a:rPr lang="fa-IR" sz="2400" dirty="0">
                <a:latin typeface="B Roya" pitchFamily="2" charset="-78"/>
                <a:ea typeface="Source Sans Pro" panose="020B0503030403020204" pitchFamily="34" charset="0"/>
                <a:cs typeface="B Roya" pitchFamily="2" charset="-78"/>
              </a:rPr>
              <a:t> قابل اجرا و تضمین یک محیط تحقیقاتی ایمن - عاری از هرگونه تبعیض یا آزار و اذیت- است.</a:t>
            </a:r>
          </a:p>
        </p:txBody>
      </p:sp>
    </p:spTree>
    <p:extLst>
      <p:ext uri="{BB962C8B-B14F-4D97-AF65-F5344CB8AC3E}">
        <p14:creationId xmlns:p14="http://schemas.microsoft.com/office/powerpoint/2010/main" val="167155879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F76B9-8FC0-A522-0C19-984EDE6A4F6B}"/>
              </a:ext>
            </a:extLst>
          </p:cNvPr>
          <p:cNvSpPr>
            <a:spLocks noGrp="1"/>
          </p:cNvSpPr>
          <p:nvPr>
            <p:ph type="title" idx="4294967295"/>
          </p:nvPr>
        </p:nvSpPr>
        <p:spPr>
          <a:xfrm>
            <a:off x="-692727" y="0"/>
            <a:ext cx="10058400" cy="1449387"/>
          </a:xfrm>
        </p:spPr>
        <p:txBody>
          <a:bodyPr>
            <a:normAutofit/>
          </a:bodyPr>
          <a:lstStyle/>
          <a:p>
            <a:pPr rtl="1"/>
            <a:r>
              <a:rPr lang="fa-IR" sz="3200" b="1" dirty="0">
                <a:solidFill>
                  <a:schemeClr val="bg1"/>
                </a:solidFill>
                <a:latin typeface="Source Sans Pro" panose="020B0503030403020204" pitchFamily="34" charset="0"/>
                <a:ea typeface="Source Sans Pro" panose="020B0503030403020204" pitchFamily="34" charset="0"/>
              </a:rPr>
              <a:t>چه کسی می‌تواند </a:t>
            </a:r>
            <a:r>
              <a:rPr lang="en-US" sz="3200" b="1" dirty="0">
                <a:solidFill>
                  <a:schemeClr val="bg1"/>
                </a:solidFill>
                <a:latin typeface="Source Sans Pro" panose="020B0503030403020204" pitchFamily="34" charset="0"/>
                <a:ea typeface="Source Sans Pro" panose="020B0503030403020204" pitchFamily="34" charset="0"/>
              </a:rPr>
              <a:t>PI</a:t>
            </a:r>
            <a:r>
              <a:rPr lang="fa-IR" sz="3200" b="1" dirty="0">
                <a:solidFill>
                  <a:schemeClr val="bg1"/>
                </a:solidFill>
                <a:latin typeface="Source Sans Pro" panose="020B0503030403020204" pitchFamily="34" charset="0"/>
                <a:ea typeface="Source Sans Pro" panose="020B0503030403020204" pitchFamily="34" charset="0"/>
              </a:rPr>
              <a:t> باشد؟</a:t>
            </a:r>
            <a:endParaRPr lang="x-none" sz="5400" b="1" dirty="0">
              <a:solidFill>
                <a:schemeClr val="bg1"/>
              </a:solidFill>
              <a:latin typeface="Source Sans Pro" panose="020B0503030403020204" pitchFamily="34" charset="0"/>
              <a:ea typeface="Source Sans Pro" panose="020B0503030403020204" pitchFamily="34" charset="0"/>
            </a:endParaRPr>
          </a:p>
        </p:txBody>
      </p:sp>
      <p:sp>
        <p:nvSpPr>
          <p:cNvPr id="3" name="Slide Number Placeholder 2">
            <a:extLst>
              <a:ext uri="{FF2B5EF4-FFF2-40B4-BE49-F238E27FC236}">
                <a16:creationId xmlns:a16="http://schemas.microsoft.com/office/drawing/2014/main" id="{233DBC11-C355-E90F-C08C-CF5339FC8F33}"/>
              </a:ext>
            </a:extLst>
          </p:cNvPr>
          <p:cNvSpPr>
            <a:spLocks noGrp="1"/>
          </p:cNvSpPr>
          <p:nvPr>
            <p:ph type="sldNum" idx="4294967295"/>
          </p:nvPr>
        </p:nvSpPr>
        <p:spPr>
          <a:xfrm>
            <a:off x="10880725" y="6459538"/>
            <a:ext cx="1311275" cy="365125"/>
          </a:xfrm>
        </p:spPr>
        <p:txBody>
          <a:bodyPr/>
          <a:lstStyle/>
          <a:p>
            <a:pPr algn="r"/>
            <a:fld id="{00000000-1234-1234-1234-123412341234}" type="slidenum">
              <a:rPr lang="en" smtClean="0"/>
              <a:pPr algn="r"/>
              <a:t>111</a:t>
            </a:fld>
            <a:endParaRPr lang="en"/>
          </a:p>
        </p:txBody>
      </p:sp>
      <p:sp>
        <p:nvSpPr>
          <p:cNvPr id="5" name="TextBox 4">
            <a:extLst>
              <a:ext uri="{FF2B5EF4-FFF2-40B4-BE49-F238E27FC236}">
                <a16:creationId xmlns:a16="http://schemas.microsoft.com/office/drawing/2014/main" id="{AA3A0D99-1A53-B81F-3898-7E619E6D771F}"/>
              </a:ext>
            </a:extLst>
          </p:cNvPr>
          <p:cNvSpPr txBox="1"/>
          <p:nvPr/>
        </p:nvSpPr>
        <p:spPr>
          <a:xfrm>
            <a:off x="1135625" y="1687556"/>
            <a:ext cx="8488843" cy="2400657"/>
          </a:xfrm>
          <a:prstGeom prst="rect">
            <a:avLst/>
          </a:prstGeom>
          <a:noFill/>
        </p:spPr>
        <p:txBody>
          <a:bodyPr wrap="square">
            <a:spAutoFit/>
          </a:bodyPr>
          <a:lstStyle/>
          <a:p>
            <a:pPr marL="342900" indent="-342900" algn="r" rtl="1">
              <a:spcAft>
                <a:spcPts val="1200"/>
              </a:spcAft>
              <a:buClr>
                <a:srgbClr val="F89421"/>
              </a:buClr>
              <a:buFont typeface="Wingdings" pitchFamily="2" charset="2"/>
              <a:buChar char="§"/>
            </a:pPr>
            <a:r>
              <a:rPr lang="fa-IR" sz="2400" b="1" dirty="0">
                <a:latin typeface="B Roya" pitchFamily="2" charset="-78"/>
                <a:cs typeface="B Roya" pitchFamily="2" charset="-78"/>
              </a:rPr>
              <a:t>افرادی که دارای </a:t>
            </a:r>
            <a:r>
              <a:rPr lang="fa-IR" sz="2400" b="1" dirty="0" err="1">
                <a:latin typeface="B Roya" pitchFamily="2" charset="-78"/>
                <a:cs typeface="B Roya" pitchFamily="2" charset="-78"/>
              </a:rPr>
              <a:t>سمت‌های</a:t>
            </a:r>
            <a:r>
              <a:rPr lang="fa-IR" sz="2400" b="1" dirty="0">
                <a:latin typeface="B Roya" pitchFamily="2" charset="-78"/>
                <a:cs typeface="B Roya" pitchFamily="2" charset="-78"/>
              </a:rPr>
              <a:t> علمی (آکادمیک) با حقوق در دانشگاه هستند</a:t>
            </a:r>
            <a:r>
              <a:rPr lang="fa-IR" sz="2400" dirty="0">
                <a:latin typeface="B Roya" pitchFamily="2" charset="-78"/>
                <a:cs typeface="B Roya" pitchFamily="2" charset="-78"/>
              </a:rPr>
              <a:t> و این </a:t>
            </a:r>
            <a:r>
              <a:rPr lang="fa-IR" sz="2400" dirty="0" err="1">
                <a:latin typeface="B Roya" pitchFamily="2" charset="-78"/>
                <a:cs typeface="B Roya" pitchFamily="2" charset="-78"/>
              </a:rPr>
              <a:t>سمت‌ها</a:t>
            </a:r>
            <a:r>
              <a:rPr lang="fa-IR" sz="2400" dirty="0">
                <a:latin typeface="B Roya" pitchFamily="2" charset="-78"/>
                <a:cs typeface="B Roya" pitchFamily="2" charset="-78"/>
              </a:rPr>
              <a:t> فراتر از دوره زمانی تأمین بودجه ادامه دارند،</a:t>
            </a:r>
          </a:p>
          <a:p>
            <a:pPr marL="342900" indent="-342900" algn="r" rtl="1">
              <a:spcAft>
                <a:spcPts val="1200"/>
              </a:spcAft>
              <a:buClr>
                <a:srgbClr val="F89421"/>
              </a:buClr>
              <a:buFont typeface="Wingdings" pitchFamily="2" charset="2"/>
              <a:buChar char="§"/>
            </a:pPr>
            <a:r>
              <a:rPr lang="fa-IR" sz="2400" b="1" dirty="0">
                <a:latin typeface="B Roya" pitchFamily="2" charset="-78"/>
                <a:cs typeface="B Roya" pitchFamily="2" charset="-78"/>
              </a:rPr>
              <a:t>اعضای </a:t>
            </a:r>
            <a:r>
              <a:rPr lang="fa-IR" sz="2400" b="1" dirty="0" err="1">
                <a:latin typeface="B Roya" pitchFamily="2" charset="-78"/>
                <a:cs typeface="B Roya" pitchFamily="2" charset="-78"/>
              </a:rPr>
              <a:t>هیئت‌علمی</a:t>
            </a:r>
            <a:r>
              <a:rPr lang="fa-IR" sz="2400" b="1" dirty="0">
                <a:latin typeface="B Roya" pitchFamily="2" charset="-78"/>
                <a:cs typeface="B Roya" pitchFamily="2" charset="-78"/>
              </a:rPr>
              <a:t> بازنشسته؟</a:t>
            </a:r>
            <a:r>
              <a:rPr lang="fa-IR" sz="2400" dirty="0">
                <a:latin typeface="B Roya" pitchFamily="2" charset="-78"/>
                <a:cs typeface="B Roya" pitchFamily="2" charset="-78"/>
              </a:rPr>
              <a:t> </a:t>
            </a:r>
          </a:p>
          <a:p>
            <a:pPr marL="342900" indent="-342900" algn="r" rtl="1">
              <a:spcAft>
                <a:spcPts val="1200"/>
              </a:spcAft>
              <a:buClr>
                <a:srgbClr val="F89421"/>
              </a:buClr>
              <a:buFont typeface="Wingdings" pitchFamily="2" charset="2"/>
              <a:buChar char="§"/>
            </a:pPr>
            <a:r>
              <a:rPr lang="fa-IR" sz="2400" b="1" dirty="0">
                <a:latin typeface="B Roya" pitchFamily="2" charset="-78"/>
                <a:cs typeface="B Roya" pitchFamily="2" charset="-78"/>
              </a:rPr>
              <a:t>دانشجوی دکتری؟</a:t>
            </a:r>
            <a:r>
              <a:rPr lang="fa-IR" sz="2400" dirty="0">
                <a:latin typeface="B Roya" pitchFamily="2" charset="-78"/>
                <a:cs typeface="B Roya" pitchFamily="2" charset="-78"/>
              </a:rPr>
              <a:t> </a:t>
            </a:r>
          </a:p>
          <a:p>
            <a:pPr marL="342900" indent="-342900" algn="r" rtl="1">
              <a:spcAft>
                <a:spcPts val="1200"/>
              </a:spcAft>
              <a:buClr>
                <a:srgbClr val="F89421"/>
              </a:buClr>
              <a:buFont typeface="Wingdings" pitchFamily="2" charset="2"/>
              <a:buChar char="§"/>
            </a:pPr>
            <a:r>
              <a:rPr lang="fa-IR" sz="2400" b="1" dirty="0">
                <a:latin typeface="B Roya" pitchFamily="2" charset="-78"/>
                <a:cs typeface="B Roya" pitchFamily="2" charset="-78"/>
              </a:rPr>
              <a:t>دانشجوی کارشناسی؟</a:t>
            </a:r>
            <a:r>
              <a:rPr lang="fa-IR" sz="2400" dirty="0">
                <a:latin typeface="B Roya" pitchFamily="2" charset="-78"/>
                <a:cs typeface="B Roya" pitchFamily="2" charset="-78"/>
              </a:rPr>
              <a:t> </a:t>
            </a:r>
          </a:p>
        </p:txBody>
      </p:sp>
      <p:sp>
        <p:nvSpPr>
          <p:cNvPr id="22" name="TextBox 21">
            <a:extLst>
              <a:ext uri="{FF2B5EF4-FFF2-40B4-BE49-F238E27FC236}">
                <a16:creationId xmlns:a16="http://schemas.microsoft.com/office/drawing/2014/main" id="{8E28DB20-A5B4-E347-888C-FAA728795AB1}"/>
              </a:ext>
            </a:extLst>
          </p:cNvPr>
          <p:cNvSpPr txBox="1"/>
          <p:nvPr/>
        </p:nvSpPr>
        <p:spPr>
          <a:xfrm>
            <a:off x="1135626" y="4787627"/>
            <a:ext cx="8488843" cy="1200329"/>
          </a:xfrm>
          <a:prstGeom prst="rect">
            <a:avLst/>
          </a:prstGeom>
          <a:noFill/>
        </p:spPr>
        <p:txBody>
          <a:bodyPr wrap="square">
            <a:spAutoFit/>
          </a:bodyPr>
          <a:lstStyle/>
          <a:p>
            <a:pPr algn="r" rtl="1">
              <a:spcAft>
                <a:spcPts val="1200"/>
              </a:spcAft>
              <a:buClr>
                <a:srgbClr val="F89421"/>
              </a:buClr>
            </a:pPr>
            <a:r>
              <a:rPr lang="fa-IR" sz="2400" dirty="0">
                <a:latin typeface="B Roya" pitchFamily="2" charset="-78"/>
                <a:cs typeface="B Roya" pitchFamily="2" charset="-78"/>
              </a:rPr>
              <a:t>در اغلب کشورها، فقط اعضای </a:t>
            </a:r>
            <a:r>
              <a:rPr lang="fa-IR" sz="2400" dirty="0" err="1">
                <a:latin typeface="B Roya" pitchFamily="2" charset="-78"/>
                <a:cs typeface="B Roya" pitchFamily="2" charset="-78"/>
              </a:rPr>
              <a:t>هیئت‌علمی</a:t>
            </a:r>
            <a:r>
              <a:rPr lang="fa-IR" sz="2400" dirty="0">
                <a:latin typeface="B Roya" pitchFamily="2" charset="-78"/>
                <a:cs typeface="B Roya" pitchFamily="2" charset="-78"/>
              </a:rPr>
              <a:t> رسمی </a:t>
            </a:r>
            <a:r>
              <a:rPr lang="fa-IR" sz="2400" dirty="0" err="1">
                <a:latin typeface="B Roya" pitchFamily="2" charset="-78"/>
                <a:cs typeface="B Roya" pitchFamily="2" charset="-78"/>
              </a:rPr>
              <a:t>می‌توانند</a:t>
            </a:r>
            <a:r>
              <a:rPr lang="fa-IR" sz="2400" dirty="0">
                <a:latin typeface="B Roya" pitchFamily="2" charset="-78"/>
                <a:cs typeface="B Roya" pitchFamily="2" charset="-78"/>
              </a:rPr>
              <a:t> </a:t>
            </a:r>
            <a:r>
              <a:rPr lang="fa-IR" sz="2400" dirty="0" err="1">
                <a:latin typeface="B Roya" pitchFamily="2" charset="-78"/>
                <a:cs typeface="B Roya" pitchFamily="2" charset="-78"/>
              </a:rPr>
              <a:t>به‌عنوان</a:t>
            </a:r>
            <a:r>
              <a:rPr lang="en-GB" sz="2400" dirty="0">
                <a:cs typeface="B Roya" pitchFamily="2" charset="-78"/>
              </a:rPr>
              <a:t>PI</a:t>
            </a:r>
            <a:r>
              <a:rPr lang="en-GB" sz="2400" dirty="0">
                <a:latin typeface="B Roya" pitchFamily="2" charset="-78"/>
                <a:cs typeface="B Roya" pitchFamily="2" charset="-78"/>
              </a:rPr>
              <a:t> </a:t>
            </a:r>
            <a:r>
              <a:rPr lang="fa-IR" sz="2400" dirty="0">
                <a:latin typeface="B Roya" pitchFamily="2" charset="-78"/>
                <a:cs typeface="B Roya" pitchFamily="2" charset="-78"/>
              </a:rPr>
              <a:t> فعالیت کنند، زیرا مدیریت پروژه تحقیقاتی نیازمند تجربه، </a:t>
            </a:r>
            <a:r>
              <a:rPr lang="fa-IR" sz="2400" dirty="0" err="1">
                <a:latin typeface="B Roya" pitchFamily="2" charset="-78"/>
                <a:cs typeface="B Roya" pitchFamily="2" charset="-78"/>
              </a:rPr>
              <a:t>مسئولیت‌پذیری</a:t>
            </a:r>
            <a:r>
              <a:rPr lang="fa-IR" sz="2400" dirty="0">
                <a:latin typeface="B Roya" pitchFamily="2" charset="-78"/>
                <a:cs typeface="B Roya" pitchFamily="2" charset="-78"/>
              </a:rPr>
              <a:t> مالی و علمی، و تعهدات قانونی است.</a:t>
            </a:r>
          </a:p>
        </p:txBody>
      </p:sp>
    </p:spTree>
    <p:extLst>
      <p:ext uri="{BB962C8B-B14F-4D97-AF65-F5344CB8AC3E}">
        <p14:creationId xmlns:p14="http://schemas.microsoft.com/office/powerpoint/2010/main" val="2943388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230582" y="243355"/>
            <a:ext cx="7607733" cy="1022350"/>
          </a:xfrm>
          <a:noFill/>
        </p:spPr>
        <p:txBody>
          <a:bodyPr>
            <a:noAutofit/>
          </a:bodyPr>
          <a:lstStyle/>
          <a:p>
            <a:pPr algn="r"/>
            <a:r>
              <a:rPr lang="fa-IR" sz="3200" b="1" dirty="0">
                <a:solidFill>
                  <a:schemeClr val="bg1"/>
                </a:solidFill>
                <a:cs typeface="B Roya" panose="00000400000000000000" pitchFamily="2" charset="-78"/>
              </a:rPr>
              <a:t>شرایط مؤسسه </a:t>
            </a:r>
            <a:r>
              <a:rPr lang="fa-IR" sz="3200" b="1" dirty="0" err="1">
                <a:solidFill>
                  <a:schemeClr val="bg1"/>
                </a:solidFill>
                <a:cs typeface="B Roya" panose="00000400000000000000" pitchFamily="2" charset="-78"/>
              </a:rPr>
              <a:t>نیماد</a:t>
            </a:r>
            <a:r>
              <a:rPr lang="fa-IR" sz="3200" b="1" dirty="0">
                <a:solidFill>
                  <a:schemeClr val="bg1"/>
                </a:solidFill>
                <a:cs typeface="B Roya" panose="00000400000000000000" pitchFamily="2" charset="-78"/>
              </a:rPr>
              <a:t> در مورد </a:t>
            </a:r>
            <a:r>
              <a:rPr lang="en-US" sz="3200" b="1" dirty="0">
                <a:solidFill>
                  <a:schemeClr val="bg1"/>
                </a:solidFill>
              </a:rPr>
              <a:t>PI</a:t>
            </a:r>
            <a:r>
              <a:rPr lang="fa-IR" sz="3200" b="1" dirty="0">
                <a:solidFill>
                  <a:schemeClr val="bg1"/>
                </a:solidFill>
              </a:rPr>
              <a:t> </a:t>
            </a:r>
            <a:r>
              <a:rPr lang="fa-IR" sz="3200" b="1" dirty="0">
                <a:solidFill>
                  <a:schemeClr val="bg1"/>
                </a:solidFill>
                <a:cs typeface="B Roya" panose="00000400000000000000" pitchFamily="2" charset="-78"/>
              </a:rPr>
              <a:t>گرنت اصلی</a:t>
            </a:r>
            <a:endParaRPr lang="en-US" sz="3200" b="1" dirty="0">
              <a:solidFill>
                <a:schemeClr val="bg1"/>
              </a:solidFill>
              <a:cs typeface="B Roya" panose="00000400000000000000" pitchFamily="2" charset="-78"/>
            </a:endParaRPr>
          </a:p>
        </p:txBody>
      </p:sp>
      <p:sp>
        <p:nvSpPr>
          <p:cNvPr id="3" name="Slide Number Placeholder 2"/>
          <p:cNvSpPr>
            <a:spLocks noGrp="1"/>
          </p:cNvSpPr>
          <p:nvPr>
            <p:ph type="sldNum" idx="4294967295"/>
          </p:nvPr>
        </p:nvSpPr>
        <p:spPr>
          <a:xfrm>
            <a:off x="10880725" y="6459538"/>
            <a:ext cx="1311275" cy="365125"/>
          </a:xfrm>
        </p:spPr>
        <p:txBody>
          <a:bodyPr/>
          <a:lstStyle/>
          <a:p>
            <a:pPr algn="r"/>
            <a:fld id="{00000000-1234-1234-1234-123412341234}" type="slidenum">
              <a:rPr lang="en" smtClean="0"/>
              <a:pPr algn="r"/>
              <a:t>112</a:t>
            </a:fld>
            <a:endParaRPr lang="en"/>
          </a:p>
        </p:txBody>
      </p:sp>
      <p:sp>
        <p:nvSpPr>
          <p:cNvPr id="4" name="Rectangle 3"/>
          <p:cNvSpPr/>
          <p:nvPr/>
        </p:nvSpPr>
        <p:spPr>
          <a:xfrm>
            <a:off x="260555" y="1441405"/>
            <a:ext cx="9577760" cy="5355312"/>
          </a:xfrm>
          <a:prstGeom prst="rect">
            <a:avLst/>
          </a:prstGeom>
        </p:spPr>
        <p:txBody>
          <a:bodyPr wrap="square">
            <a:spAutoFit/>
          </a:bodyPr>
          <a:lstStyle/>
          <a:p>
            <a:pPr marL="342900" indent="-342900" algn="r" rtl="1">
              <a:spcAft>
                <a:spcPts val="1200"/>
              </a:spcAft>
              <a:buClr>
                <a:srgbClr val="F89421"/>
              </a:buClr>
              <a:buFont typeface="Wingdings" pitchFamily="2" charset="2"/>
              <a:buChar char="§"/>
            </a:pPr>
            <a:r>
              <a:rPr lang="fa-IR" sz="2400" b="0" i="0" dirty="0">
                <a:solidFill>
                  <a:srgbClr val="333333"/>
                </a:solidFill>
                <a:effectLst/>
                <a:latin typeface="B Roya" pitchFamily="2" charset="-78"/>
                <a:cs typeface="B Roya" pitchFamily="2" charset="-78"/>
              </a:rPr>
              <a:t>متقاضی</a:t>
            </a:r>
            <a:r>
              <a:rPr lang="en-GB" sz="2400" b="0" i="0" dirty="0">
                <a:solidFill>
                  <a:srgbClr val="333333"/>
                </a:solidFill>
                <a:effectLst/>
                <a:latin typeface="Calibri" panose="020F0502020204030204" pitchFamily="34" charset="0"/>
                <a:cs typeface="Calibri" panose="020F0502020204030204" pitchFamily="34" charset="0"/>
              </a:rPr>
              <a:t>applicant</a:t>
            </a:r>
            <a:r>
              <a:rPr lang="en-GB" sz="2400" b="0" i="0" dirty="0">
                <a:solidFill>
                  <a:srgbClr val="333333"/>
                </a:solidFill>
                <a:effectLst/>
                <a:latin typeface="B Roya" pitchFamily="2" charset="-78"/>
                <a:cs typeface="B Roya" pitchFamily="2" charset="-78"/>
              </a:rPr>
              <a:t>) </a:t>
            </a:r>
            <a:r>
              <a:rPr lang="fa-IR" sz="2400" b="0" i="0" dirty="0">
                <a:solidFill>
                  <a:srgbClr val="333333"/>
                </a:solidFill>
                <a:effectLst/>
                <a:latin typeface="B Roya" pitchFamily="2" charset="-78"/>
                <a:cs typeface="B Roya" pitchFamily="2" charset="-78"/>
              </a:rPr>
              <a:t>) یا به عبارتی پژوهشگر اصلی (</a:t>
            </a:r>
            <a:r>
              <a:rPr lang="en-GB" sz="2400" b="0" i="0" dirty="0">
                <a:solidFill>
                  <a:srgbClr val="333333"/>
                </a:solidFill>
                <a:effectLst/>
                <a:latin typeface="Calibri" panose="020F0502020204030204" pitchFamily="34" charset="0"/>
                <a:cs typeface="Calibri" panose="020F0502020204030204" pitchFamily="34" charset="0"/>
              </a:rPr>
              <a:t>Principle Investigator; PI</a:t>
            </a:r>
            <a:r>
              <a:rPr lang="fa-IR" sz="2400" b="0" i="0" dirty="0">
                <a:solidFill>
                  <a:srgbClr val="333333"/>
                </a:solidFill>
                <a:effectLst/>
                <a:latin typeface="B Roya" pitchFamily="2" charset="-78"/>
                <a:cs typeface="B Roya" pitchFamily="2" charset="-78"/>
              </a:rPr>
              <a:t>)</a:t>
            </a:r>
            <a:r>
              <a:rPr lang="en-GB" sz="2400" b="0" i="0" dirty="0">
                <a:solidFill>
                  <a:srgbClr val="333333"/>
                </a:solidFill>
                <a:effectLst/>
                <a:latin typeface="B Roya" pitchFamily="2" charset="-78"/>
                <a:cs typeface="B Roya" pitchFamily="2" charset="-78"/>
              </a:rPr>
              <a:t> </a:t>
            </a:r>
            <a:r>
              <a:rPr lang="fa-IR" sz="2400" b="0" i="0" dirty="0" err="1">
                <a:solidFill>
                  <a:srgbClr val="333333"/>
                </a:solidFill>
                <a:effectLst/>
                <a:latin typeface="B Roya" pitchFamily="2" charset="-78"/>
                <a:cs typeface="B Roya" pitchFamily="2" charset="-78"/>
              </a:rPr>
              <a:t>می‌بایست</a:t>
            </a:r>
            <a:r>
              <a:rPr lang="fa-IR" sz="2400" b="0" i="0" dirty="0">
                <a:solidFill>
                  <a:srgbClr val="333333"/>
                </a:solidFill>
                <a:effectLst/>
                <a:latin typeface="B Roya" pitchFamily="2" charset="-78"/>
                <a:cs typeface="B Roya" pitchFamily="2" charset="-78"/>
              </a:rPr>
              <a:t> </a:t>
            </a:r>
            <a:r>
              <a:rPr lang="fa-IR" sz="2400" b="1" i="0" dirty="0">
                <a:solidFill>
                  <a:srgbClr val="333333"/>
                </a:solidFill>
                <a:effectLst/>
                <a:latin typeface="B Roya" pitchFamily="2" charset="-78"/>
                <a:cs typeface="B Roya" pitchFamily="2" charset="-78"/>
              </a:rPr>
              <a:t>سابقه انجام </a:t>
            </a:r>
            <a:r>
              <a:rPr lang="fa-IR" sz="2400" b="1" i="0" dirty="0" err="1">
                <a:solidFill>
                  <a:srgbClr val="333333"/>
                </a:solidFill>
                <a:effectLst/>
                <a:latin typeface="B Roya" pitchFamily="2" charset="-78"/>
                <a:cs typeface="B Roya" pitchFamily="2" charset="-78"/>
              </a:rPr>
              <a:t>طرح‌های</a:t>
            </a:r>
            <a:r>
              <a:rPr lang="fa-IR" sz="2400" b="1" i="0" dirty="0">
                <a:solidFill>
                  <a:srgbClr val="333333"/>
                </a:solidFill>
                <a:effectLst/>
                <a:latin typeface="B Roya" pitchFamily="2" charset="-78"/>
                <a:cs typeface="B Roya" pitchFamily="2" charset="-78"/>
              </a:rPr>
              <a:t> موفق با موضوع مرتبط و </a:t>
            </a:r>
            <a:r>
              <a:rPr lang="fa-IR" sz="2400" b="1" i="0" dirty="0" err="1">
                <a:solidFill>
                  <a:srgbClr val="333333"/>
                </a:solidFill>
                <a:effectLst/>
                <a:latin typeface="B Roya" pitchFamily="2" charset="-78"/>
                <a:cs typeface="B Roya" pitchFamily="2" charset="-78"/>
              </a:rPr>
              <a:t>متدولوژی</a:t>
            </a:r>
            <a:r>
              <a:rPr lang="fa-IR" sz="2400" b="0" i="0" dirty="0">
                <a:solidFill>
                  <a:srgbClr val="333333"/>
                </a:solidFill>
                <a:effectLst/>
                <a:latin typeface="B Roya" pitchFamily="2" charset="-78"/>
                <a:cs typeface="B Roya" pitchFamily="2" charset="-78"/>
              </a:rPr>
              <a:t> مشابه را داشته باشد.</a:t>
            </a:r>
          </a:p>
          <a:p>
            <a:pPr marL="342900" indent="-342900" algn="r" rtl="1">
              <a:spcAft>
                <a:spcPts val="1200"/>
              </a:spcAft>
              <a:buClr>
                <a:srgbClr val="F89421"/>
              </a:buClr>
              <a:buFont typeface="Wingdings" pitchFamily="2" charset="2"/>
              <a:buChar char="§"/>
            </a:pPr>
            <a:r>
              <a:rPr lang="fa-IR" sz="2400" b="0" i="0" dirty="0">
                <a:solidFill>
                  <a:srgbClr val="333333"/>
                </a:solidFill>
                <a:effectLst/>
                <a:latin typeface="B Roya" pitchFamily="2" charset="-78"/>
                <a:cs typeface="B Roya" pitchFamily="2" charset="-78"/>
              </a:rPr>
              <a:t>پژوهشگر اصلی (</a:t>
            </a:r>
            <a:r>
              <a:rPr lang="en-GB" sz="2400" b="0" i="0" dirty="0">
                <a:solidFill>
                  <a:srgbClr val="333333"/>
                </a:solidFill>
                <a:effectLst/>
                <a:cs typeface="B Roya" pitchFamily="2" charset="-78"/>
              </a:rPr>
              <a:t>PI</a:t>
            </a:r>
            <a:r>
              <a:rPr lang="fa-IR" sz="2400" b="0" i="0" dirty="0">
                <a:solidFill>
                  <a:srgbClr val="333333"/>
                </a:solidFill>
                <a:effectLst/>
                <a:latin typeface="B Roya" pitchFamily="2" charset="-78"/>
                <a:cs typeface="B Roya" pitchFamily="2" charset="-78"/>
              </a:rPr>
              <a:t>)</a:t>
            </a:r>
            <a:r>
              <a:rPr lang="en-GB" sz="2400" b="0" i="0" dirty="0">
                <a:solidFill>
                  <a:srgbClr val="333333"/>
                </a:solidFill>
                <a:effectLst/>
                <a:latin typeface="B Roya" pitchFamily="2" charset="-78"/>
                <a:cs typeface="B Roya" pitchFamily="2" charset="-78"/>
              </a:rPr>
              <a:t> </a:t>
            </a:r>
            <a:r>
              <a:rPr lang="fa-IR" sz="2400" b="0" i="0" dirty="0">
                <a:solidFill>
                  <a:srgbClr val="333333"/>
                </a:solidFill>
                <a:effectLst/>
                <a:latin typeface="B Roya" pitchFamily="2" charset="-78"/>
                <a:cs typeface="B Roya" pitchFamily="2" charset="-78"/>
              </a:rPr>
              <a:t>باید مقیم داخل (محل کار وی در داخل کشور) باشد یا محقق ایرانی </a:t>
            </a:r>
            <a:r>
              <a:rPr lang="fa-IR" sz="2400" b="0" i="0" dirty="0" err="1">
                <a:solidFill>
                  <a:srgbClr val="333333"/>
                </a:solidFill>
                <a:effectLst/>
                <a:latin typeface="B Roya" pitchFamily="2" charset="-78"/>
                <a:cs typeface="B Roya" pitchFamily="2" charset="-78"/>
              </a:rPr>
              <a:t>غیرمقیم</a:t>
            </a:r>
            <a:r>
              <a:rPr lang="fa-IR" sz="2400" b="0" i="0" dirty="0">
                <a:solidFill>
                  <a:srgbClr val="333333"/>
                </a:solidFill>
                <a:effectLst/>
                <a:latin typeface="B Roya" pitchFamily="2" charset="-78"/>
                <a:cs typeface="B Roya" pitchFamily="2" charset="-78"/>
              </a:rPr>
              <a:t> با وابستگی دانشگاهی به یکی از دانشگاه‌های علوم پزشکی در داخل کشور باشد.</a:t>
            </a:r>
          </a:p>
          <a:p>
            <a:pPr marL="342900" indent="-342900" algn="r" rtl="1">
              <a:spcAft>
                <a:spcPts val="1200"/>
              </a:spcAft>
              <a:buClr>
                <a:srgbClr val="F89421"/>
              </a:buClr>
              <a:buFont typeface="Wingdings" pitchFamily="2" charset="2"/>
              <a:buChar char="§"/>
            </a:pPr>
            <a:r>
              <a:rPr lang="fa-IR" sz="2400" b="0" i="0" dirty="0">
                <a:solidFill>
                  <a:srgbClr val="333333"/>
                </a:solidFill>
                <a:effectLst/>
                <a:latin typeface="B Roya" pitchFamily="2" charset="-78"/>
                <a:cs typeface="B Roya" pitchFamily="2" charset="-78"/>
              </a:rPr>
              <a:t>وابستگی دانشگاهی محقق اصلی در کلیه </a:t>
            </a:r>
            <a:r>
              <a:rPr lang="fa-IR" sz="2400" b="0" i="0" dirty="0" err="1">
                <a:solidFill>
                  <a:srgbClr val="333333"/>
                </a:solidFill>
                <a:effectLst/>
                <a:latin typeface="B Roya" pitchFamily="2" charset="-78"/>
                <a:cs typeface="B Roya" pitchFamily="2" charset="-78"/>
              </a:rPr>
              <a:t>طرح‌های</a:t>
            </a:r>
            <a:r>
              <a:rPr lang="fa-IR" sz="2400" b="0" i="0" dirty="0">
                <a:solidFill>
                  <a:srgbClr val="333333"/>
                </a:solidFill>
                <a:effectLst/>
                <a:latin typeface="B Roya" pitchFamily="2" charset="-78"/>
                <a:cs typeface="B Roya" pitchFamily="2" charset="-78"/>
              </a:rPr>
              <a:t> موسسه، </a:t>
            </a:r>
            <a:r>
              <a:rPr lang="fa-IR" sz="2400" b="0" i="0" dirty="0" err="1">
                <a:solidFill>
                  <a:srgbClr val="333333"/>
                </a:solidFill>
                <a:effectLst/>
                <a:latin typeface="B Roya" pitchFamily="2" charset="-78"/>
                <a:cs typeface="B Roya" pitchFamily="2" charset="-78"/>
              </a:rPr>
              <a:t>می‌بایست</a:t>
            </a:r>
            <a:r>
              <a:rPr lang="fa-IR" sz="2400" b="0" i="0" dirty="0">
                <a:solidFill>
                  <a:srgbClr val="333333"/>
                </a:solidFill>
                <a:effectLst/>
                <a:latin typeface="B Roya" pitchFamily="2" charset="-78"/>
                <a:cs typeface="B Roya" pitchFamily="2" charset="-78"/>
              </a:rPr>
              <a:t> دانشگاه‌های علوم پزشکی (</a:t>
            </a:r>
            <a:r>
              <a:rPr lang="fa-IR" sz="2400" b="0" i="0" u="none" strike="noStrike" dirty="0">
                <a:solidFill>
                  <a:srgbClr val="1A76D1"/>
                </a:solidFill>
                <a:effectLst/>
                <a:latin typeface="B Roya" pitchFamily="2" charset="-78"/>
                <a:cs typeface="B Roya" pitchFamily="2" charset="-78"/>
                <a:hlinkClick r:id="rId2"/>
              </a:rPr>
              <a:t>سامانه علم‌‌سنجی</a:t>
            </a:r>
            <a:r>
              <a:rPr lang="fa-IR" sz="2400" b="0" i="0" dirty="0">
                <a:solidFill>
                  <a:srgbClr val="333333"/>
                </a:solidFill>
                <a:effectLst/>
                <a:latin typeface="B Roya" pitchFamily="2" charset="-78"/>
                <a:cs typeface="B Roya" pitchFamily="2" charset="-78"/>
              </a:rPr>
              <a:t>) باشد. ولی با توجه به رسالت مؤسسه در حمایت از </a:t>
            </a:r>
            <a:r>
              <a:rPr lang="fa-IR" sz="2400" b="0" i="0" dirty="0" err="1">
                <a:solidFill>
                  <a:srgbClr val="333333"/>
                </a:solidFill>
                <a:effectLst/>
                <a:latin typeface="B Roya" pitchFamily="2" charset="-78"/>
                <a:cs typeface="B Roya" pitchFamily="2" charset="-78"/>
              </a:rPr>
              <a:t>طرح‌های</a:t>
            </a:r>
            <a:r>
              <a:rPr lang="fa-IR" sz="2400" b="0" i="0" dirty="0">
                <a:solidFill>
                  <a:srgbClr val="333333"/>
                </a:solidFill>
                <a:effectLst/>
                <a:latin typeface="B Roya" pitchFamily="2" charset="-78"/>
                <a:cs typeface="B Roya" pitchFamily="2" charset="-78"/>
              </a:rPr>
              <a:t> تحقیقاتی سلامت، </a:t>
            </a:r>
            <a:r>
              <a:rPr lang="fa-IR" sz="2400" b="1" i="0" dirty="0">
                <a:solidFill>
                  <a:srgbClr val="333333"/>
                </a:solidFill>
                <a:effectLst/>
                <a:latin typeface="B Roya" pitchFamily="2" charset="-78"/>
                <a:cs typeface="B Roya" pitchFamily="2" charset="-78"/>
              </a:rPr>
              <a:t>حداکثر بیست درصد از بودجه مؤسسه</a:t>
            </a:r>
            <a:r>
              <a:rPr lang="fa-IR" sz="2400" b="0" i="0" dirty="0">
                <a:solidFill>
                  <a:srgbClr val="333333"/>
                </a:solidFill>
                <a:effectLst/>
                <a:latin typeface="B Roya" pitchFamily="2" charset="-78"/>
                <a:cs typeface="B Roya" pitchFamily="2" charset="-78"/>
              </a:rPr>
              <a:t>- فقط در گرنت اصلی- </a:t>
            </a:r>
            <a:r>
              <a:rPr lang="fa-IR" sz="2400" b="1" i="0" dirty="0">
                <a:solidFill>
                  <a:srgbClr val="333333"/>
                </a:solidFill>
                <a:effectLst/>
                <a:latin typeface="B Roya" pitchFamily="2" charset="-78"/>
                <a:cs typeface="B Roya" pitchFamily="2" charset="-78"/>
              </a:rPr>
              <a:t>به </a:t>
            </a:r>
            <a:r>
              <a:rPr lang="fa-IR" sz="2400" b="1" i="0" dirty="0" err="1">
                <a:solidFill>
                  <a:srgbClr val="333333"/>
                </a:solidFill>
                <a:effectLst/>
                <a:latin typeface="B Roya" pitchFamily="2" charset="-78"/>
                <a:cs typeface="B Roya" pitchFamily="2" charset="-78"/>
              </a:rPr>
              <a:t>طرح‌هایی</a:t>
            </a:r>
            <a:r>
              <a:rPr lang="fa-IR" sz="2400" b="1" i="0" dirty="0">
                <a:solidFill>
                  <a:srgbClr val="333333"/>
                </a:solidFill>
                <a:effectLst/>
                <a:latin typeface="B Roya" pitchFamily="2" charset="-78"/>
                <a:cs typeface="B Roya" pitchFamily="2" charset="-78"/>
              </a:rPr>
              <a:t> که محقق اصلی در دانشگاه‌های </a:t>
            </a:r>
            <a:r>
              <a:rPr lang="fa-IR" sz="2400" b="1" i="0" dirty="0" err="1">
                <a:solidFill>
                  <a:srgbClr val="333333"/>
                </a:solidFill>
                <a:effectLst/>
                <a:latin typeface="B Roya" pitchFamily="2" charset="-78"/>
                <a:cs typeface="B Roya" pitchFamily="2" charset="-78"/>
              </a:rPr>
              <a:t>غیرعلوم</a:t>
            </a:r>
            <a:r>
              <a:rPr lang="fa-IR" sz="2400" b="1" i="0" dirty="0">
                <a:solidFill>
                  <a:srgbClr val="333333"/>
                </a:solidFill>
                <a:effectLst/>
                <a:latin typeface="B Roya" pitchFamily="2" charset="-78"/>
                <a:cs typeface="B Roya" pitchFamily="2" charset="-78"/>
              </a:rPr>
              <a:t> پزشکی شاغل است تخصیص </a:t>
            </a:r>
            <a:r>
              <a:rPr lang="fa-IR" sz="2400" b="1" i="0" dirty="0" err="1">
                <a:solidFill>
                  <a:srgbClr val="333333"/>
                </a:solidFill>
                <a:effectLst/>
                <a:latin typeface="B Roya" pitchFamily="2" charset="-78"/>
                <a:cs typeface="B Roya" pitchFamily="2" charset="-78"/>
              </a:rPr>
              <a:t>می‌یابد</a:t>
            </a:r>
            <a:r>
              <a:rPr lang="fa-IR" sz="2400" b="0" i="0" dirty="0">
                <a:solidFill>
                  <a:srgbClr val="333333"/>
                </a:solidFill>
                <a:effectLst/>
                <a:latin typeface="B Roya" pitchFamily="2" charset="-78"/>
                <a:cs typeface="B Roya" pitchFamily="2" charset="-78"/>
              </a:rPr>
              <a:t>. در چنین </a:t>
            </a:r>
            <a:r>
              <a:rPr lang="fa-IR" sz="2400" b="0" i="0" dirty="0" err="1">
                <a:solidFill>
                  <a:srgbClr val="333333"/>
                </a:solidFill>
                <a:effectLst/>
                <a:latin typeface="B Roya" pitchFamily="2" charset="-78"/>
                <a:cs typeface="B Roya" pitchFamily="2" charset="-78"/>
              </a:rPr>
              <a:t>طرح‌هایی</a:t>
            </a:r>
            <a:r>
              <a:rPr lang="fa-IR" sz="2400" b="0" i="0" dirty="0">
                <a:solidFill>
                  <a:srgbClr val="333333"/>
                </a:solidFill>
                <a:effectLst/>
                <a:latin typeface="B Roya" pitchFamily="2" charset="-78"/>
                <a:cs typeface="B Roya" pitchFamily="2" charset="-78"/>
              </a:rPr>
              <a:t> همکاری حداقل یک عضو هیأت علمی از دانشگاه‌های علوم پزشکی کشور به عنوان </a:t>
            </a:r>
            <a:r>
              <a:rPr lang="en-GB" sz="2400" b="0" i="0" dirty="0">
                <a:solidFill>
                  <a:srgbClr val="333333"/>
                </a:solidFill>
                <a:effectLst/>
                <a:latin typeface="B Roya" pitchFamily="2" charset="-78"/>
                <a:cs typeface="B Roya" pitchFamily="2" charset="-78"/>
              </a:rPr>
              <a:t>Co-PI </a:t>
            </a:r>
            <a:r>
              <a:rPr lang="fa-IR" sz="2400" b="0" i="0" dirty="0">
                <a:solidFill>
                  <a:srgbClr val="333333"/>
                </a:solidFill>
                <a:effectLst/>
                <a:latin typeface="B Roya" pitchFamily="2" charset="-78"/>
                <a:cs typeface="B Roya" pitchFamily="2" charset="-78"/>
              </a:rPr>
              <a:t>ضرورت دارد.</a:t>
            </a:r>
          </a:p>
          <a:p>
            <a:pPr marL="342900" indent="-342900" algn="r" rtl="1">
              <a:spcAft>
                <a:spcPts val="1200"/>
              </a:spcAft>
              <a:buClr>
                <a:srgbClr val="F89421"/>
              </a:buClr>
              <a:buFont typeface="Wingdings" pitchFamily="2" charset="2"/>
              <a:buChar char="§"/>
            </a:pPr>
            <a:r>
              <a:rPr lang="fa-IR" sz="2400" b="0" i="0" dirty="0">
                <a:solidFill>
                  <a:srgbClr val="333333"/>
                </a:solidFill>
                <a:effectLst/>
                <a:latin typeface="B Roya" pitchFamily="2" charset="-78"/>
                <a:cs typeface="B Roya" pitchFamily="2" charset="-78"/>
              </a:rPr>
              <a:t>رئیس مؤسسه، معاونین و اعضای </a:t>
            </a:r>
            <a:r>
              <a:rPr lang="fa-IR" sz="2400" b="0" i="0" dirty="0" err="1">
                <a:solidFill>
                  <a:srgbClr val="333333"/>
                </a:solidFill>
                <a:effectLst/>
                <a:latin typeface="B Roya" pitchFamily="2" charset="-78"/>
                <a:cs typeface="B Roya" pitchFamily="2" charset="-78"/>
              </a:rPr>
              <a:t>کمیته‌های</a:t>
            </a:r>
            <a:r>
              <a:rPr lang="fa-IR" sz="2400" b="0" i="0" dirty="0">
                <a:solidFill>
                  <a:srgbClr val="333333"/>
                </a:solidFill>
                <a:effectLst/>
                <a:latin typeface="B Roya" pitchFamily="2" charset="-78"/>
                <a:cs typeface="B Roya" pitchFamily="2" charset="-78"/>
              </a:rPr>
              <a:t> علمی مؤسسه </a:t>
            </a:r>
            <a:r>
              <a:rPr lang="fa-IR" sz="2400" b="0" i="0" dirty="0" err="1">
                <a:solidFill>
                  <a:srgbClr val="333333"/>
                </a:solidFill>
                <a:effectLst/>
                <a:latin typeface="B Roya" pitchFamily="2" charset="-78"/>
                <a:cs typeface="B Roya" pitchFamily="2" charset="-78"/>
              </a:rPr>
              <a:t>نمی‌توانند</a:t>
            </a:r>
            <a:r>
              <a:rPr lang="fa-IR" sz="2400" b="0" i="0" dirty="0">
                <a:solidFill>
                  <a:srgbClr val="333333"/>
                </a:solidFill>
                <a:effectLst/>
                <a:latin typeface="B Roya" pitchFamily="2" charset="-78"/>
                <a:cs typeface="B Roya" pitchFamily="2" charset="-78"/>
              </a:rPr>
              <a:t> به عنوان پژوهشگر اصلی و یا همکار </a:t>
            </a:r>
            <a:r>
              <a:rPr lang="fa-IR" sz="2400" b="0" i="0" dirty="0" err="1">
                <a:solidFill>
                  <a:srgbClr val="333333"/>
                </a:solidFill>
                <a:effectLst/>
                <a:latin typeface="B Roya" pitchFamily="2" charset="-78"/>
                <a:cs typeface="B Roya" pitchFamily="2" charset="-78"/>
              </a:rPr>
              <a:t>طرح‌های</a:t>
            </a:r>
            <a:r>
              <a:rPr lang="fa-IR" sz="2400" b="0" i="0" dirty="0">
                <a:solidFill>
                  <a:srgbClr val="333333"/>
                </a:solidFill>
                <a:effectLst/>
                <a:latin typeface="B Roya" pitchFamily="2" charset="-78"/>
                <a:cs typeface="B Roya" pitchFamily="2" charset="-78"/>
              </a:rPr>
              <a:t> ارایه شده به مؤسسه در این نوع گرنت باشند.</a:t>
            </a:r>
            <a:br>
              <a:rPr lang="fa-IR" sz="2400" dirty="0">
                <a:latin typeface="B Roya" pitchFamily="2" charset="-78"/>
                <a:cs typeface="B Roya" pitchFamily="2" charset="-78"/>
              </a:rPr>
            </a:br>
            <a:endParaRPr lang="en-US" sz="2400" b="1" dirty="0">
              <a:latin typeface="B Roya" pitchFamily="2" charset="-78"/>
              <a:cs typeface="B Roya" pitchFamily="2" charset="-78"/>
            </a:endParaRPr>
          </a:p>
        </p:txBody>
      </p:sp>
    </p:spTree>
    <p:extLst>
      <p:ext uri="{BB962C8B-B14F-4D97-AF65-F5344CB8AC3E}">
        <p14:creationId xmlns:p14="http://schemas.microsoft.com/office/powerpoint/2010/main" val="2107674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allAtOnce"/>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33DBC11-C355-E90F-C08C-CF5339FC8F33}"/>
              </a:ext>
            </a:extLst>
          </p:cNvPr>
          <p:cNvSpPr>
            <a:spLocks noGrp="1"/>
          </p:cNvSpPr>
          <p:nvPr>
            <p:ph type="sldNum" idx="4294967295"/>
          </p:nvPr>
        </p:nvSpPr>
        <p:spPr>
          <a:xfrm>
            <a:off x="10880725" y="6459538"/>
            <a:ext cx="1311275" cy="365125"/>
          </a:xfrm>
        </p:spPr>
        <p:txBody>
          <a:bodyPr/>
          <a:lstStyle/>
          <a:p>
            <a:pPr algn="r"/>
            <a:fld id="{00000000-1234-1234-1234-123412341234}" type="slidenum">
              <a:rPr lang="en" smtClean="0"/>
              <a:pPr algn="r"/>
              <a:t>113</a:t>
            </a:fld>
            <a:endParaRPr lang="en"/>
          </a:p>
        </p:txBody>
      </p:sp>
      <p:sp>
        <p:nvSpPr>
          <p:cNvPr id="5" name="TextBox 4">
            <a:extLst>
              <a:ext uri="{FF2B5EF4-FFF2-40B4-BE49-F238E27FC236}">
                <a16:creationId xmlns:a16="http://schemas.microsoft.com/office/drawing/2014/main" id="{AA3A0D99-1A53-B81F-3898-7E619E6D771F}"/>
              </a:ext>
            </a:extLst>
          </p:cNvPr>
          <p:cNvSpPr txBox="1"/>
          <p:nvPr/>
        </p:nvSpPr>
        <p:spPr>
          <a:xfrm>
            <a:off x="389836" y="1611247"/>
            <a:ext cx="9668604" cy="913199"/>
          </a:xfrm>
          <a:prstGeom prst="rect">
            <a:avLst/>
          </a:prstGeom>
          <a:noFill/>
        </p:spPr>
        <p:txBody>
          <a:bodyPr wrap="square">
            <a:spAutoFit/>
          </a:bodyPr>
          <a:lstStyle/>
          <a:p>
            <a:pPr>
              <a:spcAft>
                <a:spcPts val="800"/>
              </a:spcAft>
              <a:buClr>
                <a:srgbClr val="FF9300"/>
              </a:buClr>
            </a:pPr>
            <a:r>
              <a:rPr lang="en-GB" sz="2667" b="1" dirty="0">
                <a:solidFill>
                  <a:srgbClr val="FF9300"/>
                </a:solidFill>
                <a:latin typeface="Source Sans Pro" panose="020B0503030403020204" pitchFamily="34" charset="0"/>
                <a:ea typeface="Source Sans Pro" panose="020B0503030403020204" pitchFamily="34" charset="0"/>
              </a:rPr>
              <a:t>2- </a:t>
            </a:r>
            <a:r>
              <a:rPr lang="en-GB" sz="2667" b="1" dirty="0">
                <a:latin typeface="Source Sans Pro" panose="020B0503030403020204" pitchFamily="34" charset="0"/>
                <a:ea typeface="Source Sans Pro" panose="020B0503030403020204" pitchFamily="34" charset="0"/>
              </a:rPr>
              <a:t>List the name, title, affiliation, area of expertise for all members of the writing team. </a:t>
            </a:r>
          </a:p>
        </p:txBody>
      </p:sp>
      <p:sp>
        <p:nvSpPr>
          <p:cNvPr id="6" name="TextBox 5">
            <a:extLst>
              <a:ext uri="{FF2B5EF4-FFF2-40B4-BE49-F238E27FC236}">
                <a16:creationId xmlns:a16="http://schemas.microsoft.com/office/drawing/2014/main" id="{B5BA53C6-A258-C0EA-129C-0D5A4EEDEE55}"/>
              </a:ext>
            </a:extLst>
          </p:cNvPr>
          <p:cNvSpPr txBox="1"/>
          <p:nvPr/>
        </p:nvSpPr>
        <p:spPr>
          <a:xfrm>
            <a:off x="3042745" y="3076800"/>
            <a:ext cx="6106509" cy="3262432"/>
          </a:xfrm>
          <a:prstGeom prst="rect">
            <a:avLst/>
          </a:prstGeom>
          <a:noFill/>
        </p:spPr>
        <p:txBody>
          <a:bodyPr wrap="square">
            <a:spAutoFit/>
          </a:bodyPr>
          <a:lstStyle/>
          <a:p>
            <a:pPr algn="r" rtl="1">
              <a:lnSpc>
                <a:spcPct val="200000"/>
              </a:lnSpc>
              <a:spcAft>
                <a:spcPts val="800"/>
              </a:spcAft>
              <a:buClr>
                <a:srgbClr val="FF9300"/>
              </a:buClr>
            </a:pPr>
            <a:r>
              <a:rPr lang="fa-IR" sz="2400" b="1" dirty="0" err="1">
                <a:latin typeface="B Roya" pitchFamily="2" charset="-78"/>
                <a:ea typeface="Source Sans Pro" panose="020B0503030403020204" pitchFamily="34" charset="0"/>
                <a:cs typeface="B Roya" pitchFamily="2" charset="-78"/>
              </a:rPr>
              <a:t>مواردی</a:t>
            </a:r>
            <a:r>
              <a:rPr lang="fa-IR" sz="2400" b="1" dirty="0">
                <a:latin typeface="B Roya" pitchFamily="2" charset="-78"/>
                <a:ea typeface="Source Sans Pro" panose="020B0503030403020204" pitchFamily="34" charset="0"/>
                <a:cs typeface="B Roya" pitchFamily="2" charset="-78"/>
              </a:rPr>
              <a:t> که نیازمند توجه جدی است</a:t>
            </a:r>
          </a:p>
          <a:p>
            <a:pPr marL="380990" indent="-380990" algn="r" rtl="1">
              <a:lnSpc>
                <a:spcPct val="200000"/>
              </a:lnSpc>
              <a:spcAft>
                <a:spcPts val="800"/>
              </a:spcAft>
              <a:buClr>
                <a:srgbClr val="FF9300"/>
              </a:buClr>
              <a:buFont typeface="Wingdings" pitchFamily="2" charset="2"/>
              <a:buChar char="§"/>
            </a:pPr>
            <a:r>
              <a:rPr lang="fa-IR" sz="2400" dirty="0">
                <a:latin typeface="B Roya" pitchFamily="2" charset="-78"/>
                <a:ea typeface="Source Sans Pro" panose="020B0503030403020204" pitchFamily="34" charset="0"/>
                <a:cs typeface="B Roya" pitchFamily="2" charset="-78"/>
              </a:rPr>
              <a:t>ارتباط تحصیلات همکاران با موضوع طرح</a:t>
            </a:r>
          </a:p>
          <a:p>
            <a:pPr marL="380990" indent="-380990" algn="r" rtl="1">
              <a:lnSpc>
                <a:spcPct val="200000"/>
              </a:lnSpc>
              <a:spcAft>
                <a:spcPts val="800"/>
              </a:spcAft>
              <a:buClr>
                <a:srgbClr val="FF9300"/>
              </a:buClr>
              <a:buFont typeface="Wingdings" pitchFamily="2" charset="2"/>
              <a:buChar char="§"/>
            </a:pPr>
            <a:r>
              <a:rPr lang="fa-IR" sz="2400" dirty="0">
                <a:latin typeface="B Roya" pitchFamily="2" charset="-78"/>
                <a:ea typeface="Source Sans Pro" panose="020B0503030403020204" pitchFamily="34" charset="0"/>
                <a:cs typeface="B Roya" pitchFamily="2" charset="-78"/>
              </a:rPr>
              <a:t>ارتباط سوابق/ مهارت پژوهشی با موضوع طرح</a:t>
            </a:r>
          </a:p>
          <a:p>
            <a:pPr marL="380990" indent="-380990" algn="r" rtl="1">
              <a:lnSpc>
                <a:spcPct val="200000"/>
              </a:lnSpc>
              <a:spcAft>
                <a:spcPts val="800"/>
              </a:spcAft>
              <a:buClr>
                <a:srgbClr val="FF9300"/>
              </a:buClr>
              <a:buFont typeface="Wingdings" pitchFamily="2" charset="2"/>
              <a:buChar char="§"/>
            </a:pPr>
            <a:r>
              <a:rPr lang="fa-IR" sz="2400" dirty="0">
                <a:latin typeface="B Roya" pitchFamily="2" charset="-78"/>
                <a:ea typeface="Source Sans Pro" panose="020B0503030403020204" pitchFamily="34" charset="0"/>
                <a:cs typeface="B Roya" pitchFamily="2" charset="-78"/>
              </a:rPr>
              <a:t>درج صحیح </a:t>
            </a:r>
            <a:r>
              <a:rPr lang="fa-IR" sz="2400" dirty="0" err="1">
                <a:latin typeface="B Roya" pitchFamily="2" charset="-78"/>
                <a:ea typeface="Source Sans Pro" panose="020B0503030403020204" pitchFamily="34" charset="0"/>
                <a:cs typeface="B Roya" pitchFamily="2" charset="-78"/>
              </a:rPr>
              <a:t>ای‌میل</a:t>
            </a:r>
            <a:r>
              <a:rPr lang="fa-IR" sz="2400" dirty="0">
                <a:latin typeface="B Roya" pitchFamily="2" charset="-78"/>
                <a:ea typeface="Source Sans Pro" panose="020B0503030403020204" pitchFamily="34" charset="0"/>
                <a:cs typeface="B Roya" pitchFamily="2" charset="-78"/>
              </a:rPr>
              <a:t>/ شماره تماس</a:t>
            </a:r>
            <a:endParaRPr lang="en-US" sz="2400" dirty="0">
              <a:latin typeface="B Roya" pitchFamily="2" charset="-78"/>
              <a:ea typeface="Source Sans Pro" panose="020B0503030403020204" pitchFamily="34" charset="0"/>
              <a:cs typeface="B Roya" pitchFamily="2" charset="-78"/>
            </a:endParaRPr>
          </a:p>
        </p:txBody>
      </p:sp>
      <p:sp>
        <p:nvSpPr>
          <p:cNvPr id="13" name="Title 1">
            <a:extLst>
              <a:ext uri="{FF2B5EF4-FFF2-40B4-BE49-F238E27FC236}">
                <a16:creationId xmlns:a16="http://schemas.microsoft.com/office/drawing/2014/main" id="{20024779-4680-5F1B-1233-19B7BE7B53E8}"/>
              </a:ext>
            </a:extLst>
          </p:cNvPr>
          <p:cNvSpPr txBox="1">
            <a:spLocks/>
          </p:cNvSpPr>
          <p:nvPr/>
        </p:nvSpPr>
        <p:spPr>
          <a:xfrm>
            <a:off x="3131126" y="-13855"/>
            <a:ext cx="6562515" cy="1449387"/>
          </a:xfrm>
          <a:prstGeom prst="rect">
            <a:avLst/>
          </a:prstGeom>
        </p:spPr>
        <p:txBody>
          <a:bodyPr vert="horz" lIns="91440" tIns="45720" rIns="91440" bIns="45720" rtlCol="0" anchor="ctr">
            <a:normAutofit/>
          </a:bodyPr>
          <a:lstStyle>
            <a:lvl1pPr algn="r" defTabSz="914400" rtl="1" eaLnBrk="1" latinLnBrk="0" hangingPunct="1">
              <a:lnSpc>
                <a:spcPct val="90000"/>
              </a:lnSpc>
              <a:spcBef>
                <a:spcPct val="0"/>
              </a:spcBef>
              <a:buNone/>
              <a:defRPr sz="4400" kern="1200" baseline="0">
                <a:solidFill>
                  <a:schemeClr val="tx1"/>
                </a:solidFill>
                <a:latin typeface="Calibri" panose="020F0502020204030204" pitchFamily="34" charset="0"/>
                <a:ea typeface="+mj-ea"/>
                <a:cs typeface="B Roya" pitchFamily="2" charset="-78"/>
              </a:defRPr>
            </a:lvl1pPr>
          </a:lstStyle>
          <a:p>
            <a:pPr>
              <a:lnSpc>
                <a:spcPct val="100000"/>
              </a:lnSpc>
              <a:spcBef>
                <a:spcPts val="0"/>
              </a:spcBef>
              <a:buClr>
                <a:schemeClr val="lt1"/>
              </a:buClr>
              <a:buSzPts val="2000"/>
            </a:pPr>
            <a:r>
              <a:rPr lang="fa-IR" sz="3200" b="1" dirty="0">
                <a:solidFill>
                  <a:schemeClr val="bg1"/>
                </a:solidFill>
                <a:latin typeface="B Roya" pitchFamily="2" charset="-78"/>
                <a:ea typeface="Source Sans Pro" panose="020B0503030403020204" pitchFamily="34" charset="0"/>
              </a:rPr>
              <a:t>ترکیب تیم پژوهشی و نویسنده </a:t>
            </a:r>
            <a:r>
              <a:rPr lang="fa-IR" sz="3200" b="1" dirty="0" err="1">
                <a:solidFill>
                  <a:schemeClr val="bg1"/>
                </a:solidFill>
                <a:latin typeface="B Roya" pitchFamily="2" charset="-78"/>
                <a:ea typeface="Source Sans Pro" panose="020B0503030403020204" pitchFamily="34" charset="0"/>
              </a:rPr>
              <a:t>پروپوزال</a:t>
            </a:r>
            <a:endParaRPr lang="x-none" sz="5400" b="1" dirty="0">
              <a:solidFill>
                <a:schemeClr val="bg1"/>
              </a:solidFill>
            </a:endParaRPr>
          </a:p>
        </p:txBody>
      </p:sp>
    </p:spTree>
    <p:extLst>
      <p:ext uri="{BB962C8B-B14F-4D97-AF65-F5344CB8AC3E}">
        <p14:creationId xmlns:p14="http://schemas.microsoft.com/office/powerpoint/2010/main" val="332768405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33DBC11-C355-E90F-C08C-CF5339FC8F33}"/>
              </a:ext>
            </a:extLst>
          </p:cNvPr>
          <p:cNvSpPr>
            <a:spLocks noGrp="1"/>
          </p:cNvSpPr>
          <p:nvPr>
            <p:ph type="sldNum" idx="4294967295"/>
          </p:nvPr>
        </p:nvSpPr>
        <p:spPr>
          <a:xfrm>
            <a:off x="10880725" y="6459538"/>
            <a:ext cx="1311275" cy="365125"/>
          </a:xfrm>
        </p:spPr>
        <p:txBody>
          <a:bodyPr/>
          <a:lstStyle/>
          <a:p>
            <a:pPr algn="r"/>
            <a:fld id="{00000000-1234-1234-1234-123412341234}" type="slidenum">
              <a:rPr lang="en" smtClean="0"/>
              <a:pPr algn="r"/>
              <a:t>114</a:t>
            </a:fld>
            <a:endParaRPr lang="en"/>
          </a:p>
        </p:txBody>
      </p:sp>
      <p:sp>
        <p:nvSpPr>
          <p:cNvPr id="5" name="TextBox 4">
            <a:extLst>
              <a:ext uri="{FF2B5EF4-FFF2-40B4-BE49-F238E27FC236}">
                <a16:creationId xmlns:a16="http://schemas.microsoft.com/office/drawing/2014/main" id="{AA3A0D99-1A53-B81F-3898-7E619E6D771F}"/>
              </a:ext>
            </a:extLst>
          </p:cNvPr>
          <p:cNvSpPr txBox="1"/>
          <p:nvPr/>
        </p:nvSpPr>
        <p:spPr>
          <a:xfrm>
            <a:off x="410379" y="1741553"/>
            <a:ext cx="9176966" cy="3323987"/>
          </a:xfrm>
          <a:prstGeom prst="rect">
            <a:avLst/>
          </a:prstGeom>
          <a:noFill/>
        </p:spPr>
        <p:txBody>
          <a:bodyPr wrap="square">
            <a:spAutoFit/>
          </a:bodyPr>
          <a:lstStyle/>
          <a:p>
            <a:pPr algn="r" rtl="1">
              <a:lnSpc>
                <a:spcPct val="125000"/>
              </a:lnSpc>
              <a:spcAft>
                <a:spcPts val="1600"/>
              </a:spcAft>
              <a:buClr>
                <a:srgbClr val="FF9300"/>
              </a:buClr>
            </a:pPr>
            <a:r>
              <a:rPr lang="fa-IR" sz="2800" dirty="0">
                <a:latin typeface="B Roya" pitchFamily="2" charset="-78"/>
                <a:cs typeface="B Roya" pitchFamily="2" charset="-78"/>
              </a:rPr>
              <a:t>۳- پژوهشگر اصلی (</a:t>
            </a:r>
            <a:r>
              <a:rPr lang="en-GB" sz="2800" dirty="0">
                <a:cs typeface="B Roya" pitchFamily="2" charset="-78"/>
              </a:rPr>
              <a:t>PI</a:t>
            </a:r>
            <a:r>
              <a:rPr lang="fa-IR" sz="2800" dirty="0">
                <a:latin typeface="B Roya" pitchFamily="2" charset="-78"/>
                <a:cs typeface="B Roya" pitchFamily="2" charset="-78"/>
              </a:rPr>
              <a:t>) و اعضای تیم نگارش مقاله باید اعضای فعلی ... باشند؛ بدون استثنا.</a:t>
            </a:r>
            <a:br>
              <a:rPr lang="fa-IR" sz="2800" dirty="0">
                <a:latin typeface="B Roya" pitchFamily="2" charset="-78"/>
                <a:cs typeface="B Roya" pitchFamily="2" charset="-78"/>
              </a:rPr>
            </a:br>
            <a:r>
              <a:rPr lang="fa-IR" sz="2800" dirty="0">
                <a:latin typeface="B Roya" pitchFamily="2" charset="-78"/>
                <a:cs typeface="B Roya" pitchFamily="2" charset="-78"/>
              </a:rPr>
              <a:t>۴- ترکیب تیم، تا حد امکان، باید تنوع </a:t>
            </a:r>
            <a:r>
              <a:rPr lang="fa-IR" sz="2800" dirty="0" err="1">
                <a:latin typeface="B Roya" pitchFamily="2" charset="-78"/>
                <a:cs typeface="B Roya" pitchFamily="2" charset="-78"/>
              </a:rPr>
              <a:t>عضویتی</a:t>
            </a:r>
            <a:r>
              <a:rPr lang="fa-IR" sz="2800" dirty="0">
                <a:latin typeface="B Roya" pitchFamily="2" charset="-78"/>
                <a:cs typeface="B Roya" pitchFamily="2" charset="-78"/>
              </a:rPr>
              <a:t> از نظر منطقه جغرافیایی، بخش کاری و نوع سازمان را دربر گیرد.</a:t>
            </a:r>
            <a:br>
              <a:rPr lang="fa-IR" sz="2800" dirty="0">
                <a:latin typeface="B Roya" pitchFamily="2" charset="-78"/>
                <a:cs typeface="B Roya" pitchFamily="2" charset="-78"/>
              </a:rPr>
            </a:br>
            <a:r>
              <a:rPr lang="fa-IR" sz="2800" dirty="0">
                <a:latin typeface="B Roya" pitchFamily="2" charset="-78"/>
                <a:cs typeface="B Roya" pitchFamily="2" charset="-78"/>
              </a:rPr>
              <a:t>۵- </a:t>
            </a:r>
            <a:r>
              <a:rPr lang="fa-IR" sz="2800" dirty="0" err="1">
                <a:latin typeface="B Roya" pitchFamily="2" charset="-78"/>
                <a:cs typeface="B Roya" pitchFamily="2" charset="-78"/>
              </a:rPr>
              <a:t>پیشنهادهایی</a:t>
            </a:r>
            <a:r>
              <a:rPr lang="fa-IR" sz="2800" dirty="0">
                <a:latin typeface="B Roya" pitchFamily="2" charset="-78"/>
                <a:cs typeface="B Roya" pitchFamily="2" charset="-78"/>
              </a:rPr>
              <a:t> که تیم نگارش مقاله </a:t>
            </a:r>
            <a:r>
              <a:rPr lang="fa-IR" sz="2800" dirty="0" err="1">
                <a:latin typeface="B Roya" pitchFamily="2" charset="-78"/>
                <a:cs typeface="B Roya" pitchFamily="2" charset="-78"/>
              </a:rPr>
              <a:t>آن‌ها</a:t>
            </a:r>
            <a:r>
              <a:rPr lang="fa-IR" sz="2800" dirty="0">
                <a:latin typeface="B Roya" pitchFamily="2" charset="-78"/>
                <a:cs typeface="B Roya" pitchFamily="2" charset="-78"/>
              </a:rPr>
              <a:t> </a:t>
            </a:r>
            <a:r>
              <a:rPr lang="fa-IR" sz="2800" dirty="0" err="1">
                <a:latin typeface="B Roya" pitchFamily="2" charset="-78"/>
                <a:cs typeface="B Roya" pitchFamily="2" charset="-78"/>
              </a:rPr>
              <a:t>منحصراً</a:t>
            </a:r>
            <a:r>
              <a:rPr lang="fa-IR" sz="2800" dirty="0">
                <a:latin typeface="B Roya" pitchFamily="2" charset="-78"/>
                <a:cs typeface="B Roya" pitchFamily="2" charset="-78"/>
              </a:rPr>
              <a:t> از یک سازمان یا مؤسسه تشکیل شده باشد، </a:t>
            </a:r>
            <a:r>
              <a:rPr lang="fa-IR" sz="2800" dirty="0" err="1">
                <a:latin typeface="B Roya" pitchFamily="2" charset="-78"/>
                <a:cs typeface="B Roya" pitchFamily="2" charset="-78"/>
              </a:rPr>
              <a:t>به‌عنوان</a:t>
            </a:r>
            <a:r>
              <a:rPr lang="fa-IR" sz="2800" dirty="0">
                <a:latin typeface="B Roya" pitchFamily="2" charset="-78"/>
                <a:cs typeface="B Roya" pitchFamily="2" charset="-78"/>
              </a:rPr>
              <a:t> پاسخ مناسب به فراخوان در نظر گرفته نخواهند شد.</a:t>
            </a:r>
            <a:endParaRPr lang="x-none" sz="2667" dirty="0">
              <a:latin typeface="Source Sans Pro" panose="020B0503030403020204" pitchFamily="34" charset="0"/>
              <a:ea typeface="Source Sans Pro" panose="020B0503030403020204" pitchFamily="34" charset="0"/>
              <a:cs typeface="B Roya" pitchFamily="2" charset="-78"/>
            </a:endParaRPr>
          </a:p>
        </p:txBody>
      </p:sp>
      <p:sp>
        <p:nvSpPr>
          <p:cNvPr id="12" name="Title 1">
            <a:extLst>
              <a:ext uri="{FF2B5EF4-FFF2-40B4-BE49-F238E27FC236}">
                <a16:creationId xmlns:a16="http://schemas.microsoft.com/office/drawing/2014/main" id="{1490B75D-EFC1-ABFC-5DC4-7E2F650AA0E0}"/>
              </a:ext>
            </a:extLst>
          </p:cNvPr>
          <p:cNvSpPr txBox="1">
            <a:spLocks/>
          </p:cNvSpPr>
          <p:nvPr/>
        </p:nvSpPr>
        <p:spPr>
          <a:xfrm>
            <a:off x="3131126" y="-13855"/>
            <a:ext cx="6562515" cy="1449387"/>
          </a:xfrm>
          <a:prstGeom prst="rect">
            <a:avLst/>
          </a:prstGeom>
        </p:spPr>
        <p:txBody>
          <a:bodyPr vert="horz" lIns="91440" tIns="45720" rIns="91440" bIns="45720" rtlCol="0" anchor="ctr">
            <a:normAutofit/>
          </a:bodyPr>
          <a:lstStyle>
            <a:lvl1pPr algn="r" defTabSz="914400" rtl="1" eaLnBrk="1" latinLnBrk="0" hangingPunct="1">
              <a:lnSpc>
                <a:spcPct val="90000"/>
              </a:lnSpc>
              <a:spcBef>
                <a:spcPct val="0"/>
              </a:spcBef>
              <a:buNone/>
              <a:defRPr sz="4400" kern="1200" baseline="0">
                <a:solidFill>
                  <a:schemeClr val="tx1"/>
                </a:solidFill>
                <a:latin typeface="Calibri" panose="020F0502020204030204" pitchFamily="34" charset="0"/>
                <a:ea typeface="+mj-ea"/>
                <a:cs typeface="B Roya" pitchFamily="2" charset="-78"/>
              </a:defRPr>
            </a:lvl1pPr>
          </a:lstStyle>
          <a:p>
            <a:pPr>
              <a:lnSpc>
                <a:spcPct val="100000"/>
              </a:lnSpc>
              <a:spcBef>
                <a:spcPts val="0"/>
              </a:spcBef>
              <a:buClr>
                <a:schemeClr val="lt1"/>
              </a:buClr>
              <a:buSzPts val="2000"/>
            </a:pPr>
            <a:r>
              <a:rPr lang="fa-IR" sz="3200" b="1" dirty="0">
                <a:solidFill>
                  <a:schemeClr val="bg1"/>
                </a:solidFill>
                <a:latin typeface="B Roya" pitchFamily="2" charset="-78"/>
                <a:ea typeface="Source Sans Pro" panose="020B0503030403020204" pitchFamily="34" charset="0"/>
              </a:rPr>
              <a:t>ترکیب تیم پژوهشی و نویسنده </a:t>
            </a:r>
            <a:r>
              <a:rPr lang="fa-IR" sz="3200" b="1" dirty="0" err="1">
                <a:solidFill>
                  <a:schemeClr val="bg1"/>
                </a:solidFill>
                <a:latin typeface="B Roya" pitchFamily="2" charset="-78"/>
                <a:ea typeface="Source Sans Pro" panose="020B0503030403020204" pitchFamily="34" charset="0"/>
              </a:rPr>
              <a:t>پروپوزال</a:t>
            </a:r>
            <a:endParaRPr lang="x-none" sz="5400" b="1" dirty="0">
              <a:solidFill>
                <a:schemeClr val="bg1"/>
              </a:solidFill>
            </a:endParaRPr>
          </a:p>
        </p:txBody>
      </p:sp>
    </p:spTree>
    <p:extLst>
      <p:ext uri="{BB962C8B-B14F-4D97-AF65-F5344CB8AC3E}">
        <p14:creationId xmlns:p14="http://schemas.microsoft.com/office/powerpoint/2010/main" val="397726076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33DBC11-C355-E90F-C08C-CF5339FC8F33}"/>
              </a:ext>
            </a:extLst>
          </p:cNvPr>
          <p:cNvSpPr>
            <a:spLocks noGrp="1"/>
          </p:cNvSpPr>
          <p:nvPr>
            <p:ph type="sldNum" idx="4294967295"/>
          </p:nvPr>
        </p:nvSpPr>
        <p:spPr>
          <a:xfrm>
            <a:off x="10880725" y="6459538"/>
            <a:ext cx="1311275" cy="365125"/>
          </a:xfrm>
        </p:spPr>
        <p:txBody>
          <a:bodyPr/>
          <a:lstStyle/>
          <a:p>
            <a:pPr algn="r"/>
            <a:fld id="{00000000-1234-1234-1234-123412341234}" type="slidenum">
              <a:rPr lang="en" smtClean="0"/>
              <a:pPr algn="r"/>
              <a:t>115</a:t>
            </a:fld>
            <a:endParaRPr lang="en"/>
          </a:p>
        </p:txBody>
      </p:sp>
      <p:pic>
        <p:nvPicPr>
          <p:cNvPr id="7170" name="Picture 2">
            <a:extLst>
              <a:ext uri="{FF2B5EF4-FFF2-40B4-BE49-F238E27FC236}">
                <a16:creationId xmlns:a16="http://schemas.microsoft.com/office/drawing/2014/main" id="{906FB3C7-D74C-9115-B015-0D3FB9480DB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1200" t="2989" r="28600" b="30959"/>
          <a:stretch/>
        </p:blipFill>
        <p:spPr bwMode="auto">
          <a:xfrm>
            <a:off x="9158085" y="2055645"/>
            <a:ext cx="2289982" cy="274670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A3A0D99-1A53-B81F-3898-7E619E6D771F}"/>
              </a:ext>
            </a:extLst>
          </p:cNvPr>
          <p:cNvSpPr txBox="1"/>
          <p:nvPr/>
        </p:nvSpPr>
        <p:spPr>
          <a:xfrm>
            <a:off x="235975" y="1194455"/>
            <a:ext cx="9040763" cy="5447645"/>
          </a:xfrm>
          <a:prstGeom prst="rect">
            <a:avLst/>
          </a:prstGeom>
          <a:noFill/>
        </p:spPr>
        <p:txBody>
          <a:bodyPr wrap="square">
            <a:spAutoFit/>
          </a:bodyPr>
          <a:lstStyle/>
          <a:p>
            <a:pPr algn="r" rtl="1">
              <a:spcAft>
                <a:spcPts val="1200"/>
              </a:spcAft>
            </a:pPr>
            <a:r>
              <a:rPr lang="fa-IR" sz="2400" dirty="0">
                <a:latin typeface="B Roya" pitchFamily="2" charset="-78"/>
                <a:cs typeface="B Roya" pitchFamily="2" charset="-78"/>
              </a:rPr>
              <a:t>۱- </a:t>
            </a:r>
            <a:r>
              <a:rPr lang="fa-IR" sz="2400" b="1" dirty="0">
                <a:latin typeface="B Roya" pitchFamily="2" charset="-78"/>
                <a:cs typeface="B Roya" pitchFamily="2" charset="-78"/>
              </a:rPr>
              <a:t>ارسال پیشنهاد پژوهشی </a:t>
            </a:r>
            <a:r>
              <a:rPr lang="en-US" sz="2400" b="1" dirty="0">
                <a:latin typeface="B Roya" pitchFamily="2" charset="-78"/>
                <a:cs typeface="B Roya" pitchFamily="2" charset="-78"/>
              </a:rPr>
              <a:t>(</a:t>
            </a:r>
            <a:r>
              <a:rPr lang="en-GB" sz="2400" b="1" dirty="0">
                <a:latin typeface="Calibri" panose="020F0502020204030204" pitchFamily="34" charset="0"/>
                <a:cs typeface="Calibri" panose="020F0502020204030204" pitchFamily="34" charset="0"/>
              </a:rPr>
              <a:t>Proposal Submission</a:t>
            </a:r>
            <a:r>
              <a:rPr lang="en-GB" sz="2400" b="1" dirty="0">
                <a:latin typeface="B Roya" pitchFamily="2" charset="-78"/>
                <a:cs typeface="B Roya" pitchFamily="2" charset="-78"/>
              </a:rPr>
              <a:t>)</a:t>
            </a:r>
            <a:br>
              <a:rPr lang="en-GB" sz="2400" dirty="0">
                <a:latin typeface="B Roya" pitchFamily="2" charset="-78"/>
                <a:cs typeface="B Roya" pitchFamily="2" charset="-78"/>
              </a:rPr>
            </a:br>
            <a:r>
              <a:rPr lang="fa-IR" sz="2400" dirty="0">
                <a:latin typeface="B Roya" pitchFamily="2" charset="-78"/>
                <a:cs typeface="B Roya" pitchFamily="2" charset="-78"/>
              </a:rPr>
              <a:t>۲- </a:t>
            </a:r>
            <a:r>
              <a:rPr lang="fa-IR" sz="2400" b="1" dirty="0">
                <a:latin typeface="B Roya" pitchFamily="2" charset="-78"/>
                <a:cs typeface="B Roya" pitchFamily="2" charset="-78"/>
              </a:rPr>
              <a:t>مراحل پیش از تصویب</a:t>
            </a:r>
            <a:br>
              <a:rPr lang="en-GB" sz="2400" dirty="0">
                <a:latin typeface="B Roya" pitchFamily="2" charset="-78"/>
                <a:cs typeface="B Roya" pitchFamily="2" charset="-78"/>
              </a:rPr>
            </a:br>
            <a:r>
              <a:rPr lang="fa-IR" sz="2400" dirty="0">
                <a:latin typeface="B Roya" pitchFamily="2" charset="-78"/>
                <a:cs typeface="B Roya" pitchFamily="2" charset="-78"/>
              </a:rPr>
              <a:t>۳- </a:t>
            </a:r>
            <a:r>
              <a:rPr lang="fa-IR" sz="2400" b="1" dirty="0">
                <a:latin typeface="B Roya" pitchFamily="2" charset="-78"/>
                <a:cs typeface="B Roya" pitchFamily="2" charset="-78"/>
              </a:rPr>
              <a:t>مراحل پس از اعطای بودجه</a:t>
            </a:r>
            <a:endParaRPr lang="en-GB" sz="2400" dirty="0">
              <a:latin typeface="B Roya" pitchFamily="2" charset="-78"/>
              <a:cs typeface="B Roya" pitchFamily="2" charset="-78"/>
            </a:endParaRPr>
          </a:p>
          <a:p>
            <a:pPr marL="773113" indent="-336550" algn="r" rtl="1">
              <a:spcAft>
                <a:spcPts val="1200"/>
              </a:spcAft>
              <a:buClr>
                <a:srgbClr val="F89421"/>
              </a:buClr>
              <a:buFont typeface="Wingdings" pitchFamily="2" charset="2"/>
              <a:buChar char="§"/>
            </a:pPr>
            <a:r>
              <a:rPr lang="fa-IR" sz="2400" dirty="0">
                <a:latin typeface="B Roya" pitchFamily="2" charset="-78"/>
                <a:cs typeface="B Roya" pitchFamily="2" charset="-78"/>
              </a:rPr>
              <a:t>هدایت کلیه فعالیت‌های فنی و اداری</a:t>
            </a:r>
          </a:p>
          <a:p>
            <a:pPr marL="773113" indent="-336550" algn="r" rtl="1">
              <a:spcAft>
                <a:spcPts val="1200"/>
              </a:spcAft>
              <a:buClr>
                <a:srgbClr val="F89421"/>
              </a:buClr>
              <a:buFont typeface="Wingdings" pitchFamily="2" charset="2"/>
              <a:buChar char="§"/>
            </a:pPr>
            <a:r>
              <a:rPr lang="fa-IR" sz="2400" dirty="0">
                <a:latin typeface="B Roya" pitchFamily="2" charset="-78"/>
                <a:cs typeface="B Roya" pitchFamily="2" charset="-78"/>
              </a:rPr>
              <a:t>بازبینی و تأیید هرگونه اصلاح در دامنه پروژه، بودجه، میزان مشارکت یا سایر </a:t>
            </a:r>
            <a:r>
              <a:rPr lang="fa-IR" sz="2400" dirty="0" err="1">
                <a:latin typeface="B Roya" pitchFamily="2" charset="-78"/>
                <a:cs typeface="B Roya" pitchFamily="2" charset="-78"/>
              </a:rPr>
              <a:t>فعالیت‌ها</a:t>
            </a:r>
            <a:endParaRPr lang="fa-IR" sz="2400" dirty="0">
              <a:latin typeface="B Roya" pitchFamily="2" charset="-78"/>
              <a:cs typeface="B Roya" pitchFamily="2" charset="-78"/>
            </a:endParaRPr>
          </a:p>
          <a:p>
            <a:pPr marL="773113" indent="-336550" algn="r" rtl="1">
              <a:spcAft>
                <a:spcPts val="1200"/>
              </a:spcAft>
              <a:buClr>
                <a:srgbClr val="F89421"/>
              </a:buClr>
              <a:buFont typeface="Wingdings" pitchFamily="2" charset="2"/>
              <a:buChar char="§"/>
            </a:pPr>
            <a:r>
              <a:rPr lang="fa-IR" sz="2400" dirty="0">
                <a:latin typeface="B Roya" pitchFamily="2" charset="-78"/>
                <a:cs typeface="B Roya" pitchFamily="2" charset="-78"/>
              </a:rPr>
              <a:t>نظارت منظم بر </a:t>
            </a:r>
            <a:r>
              <a:rPr lang="fa-IR" sz="2400" dirty="0" err="1">
                <a:latin typeface="B Roya" pitchFamily="2" charset="-78"/>
                <a:cs typeface="B Roya" pitchFamily="2" charset="-78"/>
              </a:rPr>
              <a:t>هزینه‌ها</a:t>
            </a:r>
            <a:r>
              <a:rPr lang="fa-IR" sz="2400" dirty="0">
                <a:latin typeface="B Roya" pitchFamily="2" charset="-78"/>
                <a:cs typeface="B Roya" pitchFamily="2" charset="-78"/>
              </a:rPr>
              <a:t> برای اطمینان از مدیریت صحیح منابع مالی مطابق با شرایط و ضوابط </a:t>
            </a:r>
            <a:r>
              <a:rPr lang="fa-IR" sz="2400" dirty="0" err="1">
                <a:latin typeface="B Roya" pitchFamily="2" charset="-78"/>
                <a:cs typeface="B Roya" pitchFamily="2" charset="-78"/>
              </a:rPr>
              <a:t>تأمین‌کننده</a:t>
            </a:r>
            <a:r>
              <a:rPr lang="fa-IR" sz="2400" dirty="0">
                <a:latin typeface="B Roya" pitchFamily="2" charset="-78"/>
                <a:cs typeface="B Roya" pitchFamily="2" charset="-78"/>
              </a:rPr>
              <a:t> بودجه</a:t>
            </a:r>
          </a:p>
          <a:p>
            <a:pPr marL="773113" indent="-336550" algn="r" rtl="1">
              <a:spcAft>
                <a:spcPts val="1200"/>
              </a:spcAft>
              <a:buClr>
                <a:srgbClr val="F89421"/>
              </a:buClr>
              <a:buFont typeface="Wingdings" pitchFamily="2" charset="2"/>
              <a:buChar char="§"/>
            </a:pPr>
            <a:r>
              <a:rPr lang="fa-IR" sz="2400" dirty="0">
                <a:latin typeface="B Roya" pitchFamily="2" charset="-78"/>
                <a:cs typeface="B Roya" pitchFamily="2" charset="-78"/>
              </a:rPr>
              <a:t>اطمینان از ارسال دقیق و </a:t>
            </a:r>
            <a:r>
              <a:rPr lang="fa-IR" sz="2400" dirty="0" err="1">
                <a:latin typeface="B Roya" pitchFamily="2" charset="-78"/>
                <a:cs typeface="B Roya" pitchFamily="2" charset="-78"/>
              </a:rPr>
              <a:t>به‌موقع</a:t>
            </a:r>
            <a:r>
              <a:rPr lang="fa-IR" sz="2400" dirty="0">
                <a:latin typeface="B Roya" pitchFamily="2" charset="-78"/>
                <a:cs typeface="B Roya" pitchFamily="2" charset="-78"/>
              </a:rPr>
              <a:t> تمامی </a:t>
            </a:r>
            <a:r>
              <a:rPr lang="fa-IR" sz="2400" dirty="0" err="1">
                <a:latin typeface="B Roya" pitchFamily="2" charset="-78"/>
                <a:cs typeface="B Roya" pitchFamily="2" charset="-78"/>
              </a:rPr>
              <a:t>گزارش‌های</a:t>
            </a:r>
            <a:r>
              <a:rPr lang="fa-IR" sz="2400" dirty="0">
                <a:latin typeface="B Roya" pitchFamily="2" charset="-78"/>
                <a:cs typeface="B Roya" pitchFamily="2" charset="-78"/>
              </a:rPr>
              <a:t> </a:t>
            </a:r>
            <a:r>
              <a:rPr lang="fa-IR" sz="2400" dirty="0" err="1">
                <a:latin typeface="B Roya" pitchFamily="2" charset="-78"/>
                <a:cs typeface="B Roya" pitchFamily="2" charset="-78"/>
              </a:rPr>
              <a:t>الزامی</a:t>
            </a:r>
            <a:r>
              <a:rPr lang="fa-IR" sz="2400" dirty="0">
                <a:latin typeface="B Roya" pitchFamily="2" charset="-78"/>
                <a:cs typeface="B Roya" pitchFamily="2" charset="-78"/>
              </a:rPr>
              <a:t> در طول دوره اجرای طرح</a:t>
            </a:r>
          </a:p>
          <a:p>
            <a:pPr marL="773113" indent="-336550" algn="r" rtl="1">
              <a:spcAft>
                <a:spcPts val="1200"/>
              </a:spcAft>
              <a:buClr>
                <a:srgbClr val="F89421"/>
              </a:buClr>
              <a:buFont typeface="Wingdings" pitchFamily="2" charset="2"/>
              <a:buChar char="§"/>
            </a:pPr>
            <a:r>
              <a:rPr lang="fa-IR" sz="2400" dirty="0">
                <a:latin typeface="B Roya" pitchFamily="2" charset="-78"/>
                <a:cs typeface="B Roya" pitchFamily="2" charset="-78"/>
              </a:rPr>
              <a:t>حفظ دقیق و منسجم تمام سوابق و </a:t>
            </a:r>
            <a:r>
              <a:rPr lang="fa-IR" sz="2400" dirty="0" err="1">
                <a:latin typeface="B Roya" pitchFamily="2" charset="-78"/>
                <a:cs typeface="B Roya" pitchFamily="2" charset="-78"/>
              </a:rPr>
              <a:t>داده‌های</a:t>
            </a:r>
            <a:r>
              <a:rPr lang="fa-IR" sz="2400" dirty="0">
                <a:latin typeface="B Roya" pitchFamily="2" charset="-78"/>
                <a:cs typeface="B Roya" pitchFamily="2" charset="-78"/>
              </a:rPr>
              <a:t> مرتبط با جایزه پژوهشی در طول چرخه عمر آن</a:t>
            </a:r>
          </a:p>
          <a:p>
            <a:pPr marL="773113" indent="-336550" algn="r" rtl="1">
              <a:spcAft>
                <a:spcPts val="1200"/>
              </a:spcAft>
              <a:buClr>
                <a:srgbClr val="F89421"/>
              </a:buClr>
              <a:buFont typeface="Wingdings" pitchFamily="2" charset="2"/>
              <a:buChar char="§"/>
            </a:pPr>
            <a:r>
              <a:rPr lang="fa-IR" sz="2400" dirty="0">
                <a:latin typeface="B Roya" pitchFamily="2" charset="-78"/>
                <a:cs typeface="B Roya" pitchFamily="2" charset="-78"/>
              </a:rPr>
              <a:t>مدیریت هرگونه </a:t>
            </a:r>
            <a:r>
              <a:rPr lang="fa-IR" sz="2400" dirty="0" err="1">
                <a:latin typeface="B Roya" pitchFamily="2" charset="-78"/>
                <a:cs typeface="B Roya" pitchFamily="2" charset="-78"/>
              </a:rPr>
              <a:t>توافق‌نامه</a:t>
            </a:r>
            <a:r>
              <a:rPr lang="fa-IR" sz="2400" dirty="0">
                <a:latin typeface="B Roya" pitchFamily="2" charset="-78"/>
                <a:cs typeface="B Roya" pitchFamily="2" charset="-78"/>
              </a:rPr>
              <a:t> (قرارداد) مورد نیاز</a:t>
            </a:r>
          </a:p>
        </p:txBody>
      </p:sp>
      <p:sp>
        <p:nvSpPr>
          <p:cNvPr id="20" name="Title 1">
            <a:extLst>
              <a:ext uri="{FF2B5EF4-FFF2-40B4-BE49-F238E27FC236}">
                <a16:creationId xmlns:a16="http://schemas.microsoft.com/office/drawing/2014/main" id="{C481755A-43B5-CB23-619F-248FCCE8CFFD}"/>
              </a:ext>
            </a:extLst>
          </p:cNvPr>
          <p:cNvSpPr txBox="1">
            <a:spLocks/>
          </p:cNvSpPr>
          <p:nvPr/>
        </p:nvSpPr>
        <p:spPr>
          <a:xfrm>
            <a:off x="3131126" y="-13855"/>
            <a:ext cx="6562515" cy="1449387"/>
          </a:xfrm>
          <a:prstGeom prst="rect">
            <a:avLst/>
          </a:prstGeom>
        </p:spPr>
        <p:txBody>
          <a:bodyPr vert="horz" lIns="91440" tIns="45720" rIns="91440" bIns="45720" rtlCol="0" anchor="ctr">
            <a:normAutofit/>
          </a:bodyPr>
          <a:lstStyle>
            <a:lvl1pPr algn="r" defTabSz="914400" rtl="1" eaLnBrk="1" latinLnBrk="0" hangingPunct="1">
              <a:lnSpc>
                <a:spcPct val="90000"/>
              </a:lnSpc>
              <a:spcBef>
                <a:spcPct val="0"/>
              </a:spcBef>
              <a:buNone/>
              <a:defRPr sz="4400" kern="1200" baseline="0">
                <a:solidFill>
                  <a:schemeClr val="tx1"/>
                </a:solidFill>
                <a:latin typeface="Calibri" panose="020F0502020204030204" pitchFamily="34" charset="0"/>
                <a:ea typeface="+mj-ea"/>
                <a:cs typeface="B Roya" pitchFamily="2" charset="-78"/>
              </a:defRPr>
            </a:lvl1pPr>
          </a:lstStyle>
          <a:p>
            <a:pPr>
              <a:lnSpc>
                <a:spcPct val="100000"/>
              </a:lnSpc>
              <a:spcBef>
                <a:spcPts val="0"/>
              </a:spcBef>
              <a:buClr>
                <a:schemeClr val="lt1"/>
              </a:buClr>
              <a:buSzPts val="2000"/>
            </a:pPr>
            <a:r>
              <a:rPr lang="fa-IR" sz="3200" b="1" dirty="0">
                <a:solidFill>
                  <a:schemeClr val="bg1"/>
                </a:solidFill>
                <a:latin typeface="B Roya" pitchFamily="2" charset="-78"/>
                <a:ea typeface="Source Sans Pro" panose="020B0503030403020204" pitchFamily="34" charset="0"/>
              </a:rPr>
              <a:t>وظایف </a:t>
            </a:r>
            <a:r>
              <a:rPr lang="en-US" sz="3200" b="1" dirty="0">
                <a:solidFill>
                  <a:schemeClr val="bg1"/>
                </a:solidFill>
                <a:ea typeface="Source Sans Pro" panose="020B0503030403020204" pitchFamily="34" charset="0"/>
                <a:cs typeface="Calibri" panose="020F0502020204030204" pitchFamily="34" charset="0"/>
              </a:rPr>
              <a:t>PI</a:t>
            </a:r>
            <a:endParaRPr lang="x-none" sz="5400" b="1" dirty="0">
              <a:solidFill>
                <a:schemeClr val="bg1"/>
              </a:solidFill>
              <a:cs typeface="Calibri" panose="020F0502020204030204" pitchFamily="34" charset="0"/>
            </a:endParaRPr>
          </a:p>
        </p:txBody>
      </p:sp>
    </p:spTree>
    <p:extLst>
      <p:ext uri="{BB962C8B-B14F-4D97-AF65-F5344CB8AC3E}">
        <p14:creationId xmlns:p14="http://schemas.microsoft.com/office/powerpoint/2010/main" val="270435460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F76B9-8FC0-A522-0C19-984EDE6A4F6B}"/>
              </a:ext>
            </a:extLst>
          </p:cNvPr>
          <p:cNvSpPr>
            <a:spLocks noGrp="1"/>
          </p:cNvSpPr>
          <p:nvPr>
            <p:ph type="title" idx="4294967295"/>
          </p:nvPr>
        </p:nvSpPr>
        <p:spPr>
          <a:xfrm>
            <a:off x="-338329" y="-13855"/>
            <a:ext cx="10058400" cy="1449387"/>
          </a:xfrm>
        </p:spPr>
        <p:txBody>
          <a:bodyPr>
            <a:normAutofit/>
          </a:bodyPr>
          <a:lstStyle/>
          <a:p>
            <a:pPr defTabSz="914400" eaLnBrk="1" latinLnBrk="0" hangingPunct="1">
              <a:lnSpc>
                <a:spcPct val="90000"/>
              </a:lnSpc>
              <a:spcBef>
                <a:spcPct val="0"/>
              </a:spcBef>
              <a:buNone/>
            </a:pPr>
            <a:r>
              <a:rPr lang="fa-IR" sz="3200" b="1" dirty="0" err="1">
                <a:solidFill>
                  <a:schemeClr val="bg1"/>
                </a:solidFill>
                <a:latin typeface="Source Sans Pro" panose="020B0503030403020204" pitchFamily="34" charset="0"/>
                <a:ea typeface="Source Sans Pro" panose="020B0503030403020204" pitchFamily="34" charset="0"/>
              </a:rPr>
              <a:t>نقش‌ها</a:t>
            </a:r>
            <a:r>
              <a:rPr lang="fa-IR" sz="3200" b="1" dirty="0">
                <a:solidFill>
                  <a:schemeClr val="bg1"/>
                </a:solidFill>
                <a:latin typeface="Source Sans Pro" panose="020B0503030403020204" pitchFamily="34" charset="0"/>
                <a:ea typeface="Source Sans Pro" panose="020B0503030403020204" pitchFamily="34" charset="0"/>
              </a:rPr>
              <a:t>/ </a:t>
            </a:r>
            <a:r>
              <a:rPr lang="fa-IR" sz="3200" b="1" dirty="0" err="1">
                <a:solidFill>
                  <a:schemeClr val="bg1"/>
                </a:solidFill>
                <a:latin typeface="Source Sans Pro" panose="020B0503030403020204" pitchFamily="34" charset="0"/>
                <a:ea typeface="Source Sans Pro" panose="020B0503030403020204" pitchFamily="34" charset="0"/>
              </a:rPr>
              <a:t>مسؤولیت‌های</a:t>
            </a:r>
            <a:r>
              <a:rPr lang="fa-IR" sz="3200" b="1" dirty="0">
                <a:solidFill>
                  <a:schemeClr val="bg1"/>
                </a:solidFill>
                <a:latin typeface="Source Sans Pro" panose="020B0503030403020204" pitchFamily="34" charset="0"/>
                <a:ea typeface="Source Sans Pro" panose="020B0503030403020204" pitchFamily="34" charset="0"/>
              </a:rPr>
              <a:t> </a:t>
            </a:r>
            <a:r>
              <a:rPr lang="en-US" sz="3200" b="1" dirty="0">
                <a:solidFill>
                  <a:schemeClr val="bg1"/>
                </a:solidFill>
                <a:latin typeface="Source Sans Pro" panose="020B0503030403020204" pitchFamily="34" charset="0"/>
                <a:ea typeface="Source Sans Pro" panose="020B0503030403020204" pitchFamily="34" charset="0"/>
              </a:rPr>
              <a:t>PI</a:t>
            </a:r>
            <a:endParaRPr lang="x-none" sz="5400" b="1" dirty="0">
              <a:solidFill>
                <a:schemeClr val="bg1"/>
              </a:solidFill>
              <a:latin typeface="Source Sans Pro" panose="020B0503030403020204" pitchFamily="34" charset="0"/>
              <a:ea typeface="Source Sans Pro" panose="020B0503030403020204" pitchFamily="34" charset="0"/>
            </a:endParaRPr>
          </a:p>
        </p:txBody>
      </p:sp>
      <p:sp>
        <p:nvSpPr>
          <p:cNvPr id="3" name="Slide Number Placeholder 2">
            <a:extLst>
              <a:ext uri="{FF2B5EF4-FFF2-40B4-BE49-F238E27FC236}">
                <a16:creationId xmlns:a16="http://schemas.microsoft.com/office/drawing/2014/main" id="{233DBC11-C355-E90F-C08C-CF5339FC8F33}"/>
              </a:ext>
            </a:extLst>
          </p:cNvPr>
          <p:cNvSpPr>
            <a:spLocks noGrp="1"/>
          </p:cNvSpPr>
          <p:nvPr>
            <p:ph type="sldNum" idx="4294967295"/>
          </p:nvPr>
        </p:nvSpPr>
        <p:spPr>
          <a:xfrm>
            <a:off x="10880725" y="6459538"/>
            <a:ext cx="1311275" cy="365125"/>
          </a:xfrm>
        </p:spPr>
        <p:txBody>
          <a:bodyPr/>
          <a:lstStyle/>
          <a:p>
            <a:pPr algn="r"/>
            <a:fld id="{00000000-1234-1234-1234-123412341234}" type="slidenum">
              <a:rPr lang="en" smtClean="0"/>
              <a:pPr algn="r"/>
              <a:t>116</a:t>
            </a:fld>
            <a:endParaRPr lang="en"/>
          </a:p>
        </p:txBody>
      </p:sp>
      <p:pic>
        <p:nvPicPr>
          <p:cNvPr id="7170" name="Picture 2">
            <a:extLst>
              <a:ext uri="{FF2B5EF4-FFF2-40B4-BE49-F238E27FC236}">
                <a16:creationId xmlns:a16="http://schemas.microsoft.com/office/drawing/2014/main" id="{906FB3C7-D74C-9115-B015-0D3FB9480DB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0686" t="4376" r="-2377" b="29572"/>
          <a:stretch/>
        </p:blipFill>
        <p:spPr bwMode="auto">
          <a:xfrm>
            <a:off x="9459030" y="1923924"/>
            <a:ext cx="2299396" cy="349854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A3A0D99-1A53-B81F-3898-7E619E6D771F}"/>
              </a:ext>
            </a:extLst>
          </p:cNvPr>
          <p:cNvSpPr txBox="1"/>
          <p:nvPr/>
        </p:nvSpPr>
        <p:spPr>
          <a:xfrm>
            <a:off x="172533" y="1209844"/>
            <a:ext cx="9286497" cy="5432256"/>
          </a:xfrm>
          <a:prstGeom prst="rect">
            <a:avLst/>
          </a:prstGeom>
          <a:noFill/>
        </p:spPr>
        <p:txBody>
          <a:bodyPr wrap="square">
            <a:spAutoFit/>
          </a:bodyPr>
          <a:lstStyle/>
          <a:p>
            <a:pPr algn="l" fontAlgn="base">
              <a:spcAft>
                <a:spcPts val="600"/>
              </a:spcAft>
            </a:pPr>
            <a:r>
              <a:rPr lang="en-GB" sz="2400" b="1" dirty="0">
                <a:solidFill>
                  <a:srgbClr val="FF9300"/>
                </a:solidFill>
                <a:latin typeface="Source Sans Pro" panose="020B0503030403020204" pitchFamily="34" charset="0"/>
                <a:ea typeface="Source Sans Pro" panose="020B0503030403020204" pitchFamily="34" charset="0"/>
              </a:rPr>
              <a:t>4- </a:t>
            </a:r>
            <a:r>
              <a:rPr lang="en-GB" sz="2400" b="1" dirty="0">
                <a:solidFill>
                  <a:srgbClr val="342F2E"/>
                </a:solidFill>
                <a:latin typeface="Source Sans Pro" panose="020B0503030403020204" pitchFamily="34" charset="0"/>
                <a:ea typeface="Source Sans Pro" panose="020B0503030403020204" pitchFamily="34" charset="0"/>
              </a:rPr>
              <a:t>Research conduct</a:t>
            </a:r>
          </a:p>
          <a:p>
            <a:pPr marL="643451" indent="-372524">
              <a:spcAft>
                <a:spcPts val="600"/>
              </a:spcAft>
              <a:buClr>
                <a:srgbClr val="FF9300"/>
              </a:buClr>
              <a:buFont typeface="Wingdings" pitchFamily="2" charset="2"/>
              <a:buChar char="§"/>
            </a:pPr>
            <a:r>
              <a:rPr lang="en-GB" sz="2400" dirty="0">
                <a:solidFill>
                  <a:srgbClr val="342F2E"/>
                </a:solidFill>
                <a:latin typeface="Source Sans Pro" panose="020B0503030403020204" pitchFamily="34" charset="0"/>
                <a:ea typeface="Source Sans Pro" panose="020B0503030403020204" pitchFamily="34" charset="0"/>
              </a:rPr>
              <a:t>Ensure the protection of the </a:t>
            </a:r>
            <a:r>
              <a:rPr lang="en-GB" sz="2400" b="1" dirty="0">
                <a:solidFill>
                  <a:srgbClr val="342F2E"/>
                </a:solidFill>
                <a:latin typeface="Source Sans Pro" panose="020B0503030403020204" pitchFamily="34" charset="0"/>
                <a:ea typeface="Source Sans Pro" panose="020B0503030403020204" pitchFamily="34" charset="0"/>
              </a:rPr>
              <a:t>rights and welfare </a:t>
            </a:r>
            <a:r>
              <a:rPr lang="en-GB" sz="2400" dirty="0">
                <a:solidFill>
                  <a:srgbClr val="342F2E"/>
                </a:solidFill>
                <a:latin typeface="Source Sans Pro" panose="020B0503030403020204" pitchFamily="34" charset="0"/>
                <a:ea typeface="Source Sans Pro" panose="020B0503030403020204" pitchFamily="34" charset="0"/>
              </a:rPr>
              <a:t>of human research participants</a:t>
            </a:r>
          </a:p>
          <a:p>
            <a:pPr marL="643451" indent="-372524">
              <a:spcAft>
                <a:spcPts val="600"/>
              </a:spcAft>
              <a:buClr>
                <a:srgbClr val="FF9300"/>
              </a:buClr>
              <a:buFont typeface="Wingdings" pitchFamily="2" charset="2"/>
              <a:buChar char="§"/>
            </a:pPr>
            <a:r>
              <a:rPr lang="en-GB" sz="2400" dirty="0">
                <a:solidFill>
                  <a:srgbClr val="342F2E"/>
                </a:solidFill>
                <a:latin typeface="Source Sans Pro" panose="020B0503030403020204" pitchFamily="34" charset="0"/>
                <a:ea typeface="Source Sans Pro" panose="020B0503030403020204" pitchFamily="34" charset="0"/>
              </a:rPr>
              <a:t>Obtain the </a:t>
            </a:r>
            <a:r>
              <a:rPr lang="en-GB" sz="2400" b="1" dirty="0">
                <a:solidFill>
                  <a:srgbClr val="342F2E"/>
                </a:solidFill>
                <a:latin typeface="Source Sans Pro" panose="020B0503030403020204" pitchFamily="34" charset="0"/>
                <a:ea typeface="Source Sans Pro" panose="020B0503030403020204" pitchFamily="34" charset="0"/>
              </a:rPr>
              <a:t>IRB</a:t>
            </a:r>
            <a:r>
              <a:rPr lang="en-GB" sz="2400" dirty="0">
                <a:solidFill>
                  <a:srgbClr val="342F2E"/>
                </a:solidFill>
                <a:latin typeface="Source Sans Pro" panose="020B0503030403020204" pitchFamily="34" charset="0"/>
                <a:ea typeface="Source Sans Pro" panose="020B0503030403020204" pitchFamily="34" charset="0"/>
              </a:rPr>
              <a:t> approval prior to initiation (trial, animal study, …)</a:t>
            </a:r>
          </a:p>
          <a:p>
            <a:pPr marL="643451" indent="-372524">
              <a:spcAft>
                <a:spcPts val="600"/>
              </a:spcAft>
              <a:buClr>
                <a:srgbClr val="FF9300"/>
              </a:buClr>
              <a:buFont typeface="Wingdings" pitchFamily="2" charset="2"/>
              <a:buChar char="§"/>
            </a:pPr>
            <a:r>
              <a:rPr lang="en-GB" sz="2400" dirty="0">
                <a:solidFill>
                  <a:srgbClr val="342F2E"/>
                </a:solidFill>
                <a:latin typeface="Source Sans Pro" panose="020B0503030403020204" pitchFamily="34" charset="0"/>
                <a:ea typeface="Source Sans Pro" panose="020B0503030403020204" pitchFamily="34" charset="0"/>
              </a:rPr>
              <a:t>Confirm and monitor that the research team is </a:t>
            </a:r>
            <a:r>
              <a:rPr lang="en-GB" sz="2400" b="1" dirty="0">
                <a:solidFill>
                  <a:srgbClr val="342F2E"/>
                </a:solidFill>
                <a:latin typeface="Source Sans Pro" panose="020B0503030403020204" pitchFamily="34" charset="0"/>
                <a:ea typeface="Source Sans Pro" panose="020B0503030403020204" pitchFamily="34" charset="0"/>
              </a:rPr>
              <a:t>trained</a:t>
            </a:r>
          </a:p>
          <a:p>
            <a:pPr marL="643451" indent="-372524">
              <a:spcAft>
                <a:spcPts val="600"/>
              </a:spcAft>
              <a:buClr>
                <a:srgbClr val="FF9300"/>
              </a:buClr>
              <a:buFont typeface="Wingdings" pitchFamily="2" charset="2"/>
              <a:buChar char="§"/>
            </a:pPr>
            <a:r>
              <a:rPr lang="en-GB" sz="2400" dirty="0">
                <a:solidFill>
                  <a:srgbClr val="342F2E"/>
                </a:solidFill>
                <a:latin typeface="Source Sans Pro" panose="020B0503030403020204" pitchFamily="34" charset="0"/>
                <a:ea typeface="Source Sans Pro" panose="020B0503030403020204" pitchFamily="34" charset="0"/>
              </a:rPr>
              <a:t>Ensure </a:t>
            </a:r>
            <a:r>
              <a:rPr lang="en-GB" sz="2400" b="1" dirty="0">
                <a:solidFill>
                  <a:srgbClr val="342F2E"/>
                </a:solidFill>
                <a:latin typeface="Source Sans Pro" panose="020B0503030403020204" pitchFamily="34" charset="0"/>
                <a:ea typeface="Source Sans Pro" panose="020B0503030403020204" pitchFamily="34" charset="0"/>
              </a:rPr>
              <a:t>clinical trials </a:t>
            </a:r>
            <a:r>
              <a:rPr lang="en-GB" sz="2400" dirty="0">
                <a:solidFill>
                  <a:srgbClr val="342F2E"/>
                </a:solidFill>
                <a:latin typeface="Source Sans Pro" panose="020B0503030403020204" pitchFamily="34" charset="0"/>
                <a:ea typeface="Source Sans Pro" panose="020B0503030403020204" pitchFamily="34" charset="0"/>
              </a:rPr>
              <a:t>are conducted in accordance with Good Clinical Practice (GCP)</a:t>
            </a:r>
          </a:p>
          <a:p>
            <a:pPr marL="643451" indent="-372524">
              <a:spcAft>
                <a:spcPts val="600"/>
              </a:spcAft>
              <a:buClr>
                <a:srgbClr val="FF9300"/>
              </a:buClr>
              <a:buFont typeface="Wingdings" pitchFamily="2" charset="2"/>
              <a:buChar char="§"/>
            </a:pPr>
            <a:r>
              <a:rPr lang="en-GB" sz="2400" dirty="0">
                <a:solidFill>
                  <a:srgbClr val="342F2E"/>
                </a:solidFill>
                <a:latin typeface="Source Sans Pro" panose="020B0503030403020204" pitchFamily="34" charset="0"/>
                <a:ea typeface="Source Sans Pro" panose="020B0503030403020204" pitchFamily="34" charset="0"/>
              </a:rPr>
              <a:t>Mentor trainees and lab staff in relation to </a:t>
            </a:r>
            <a:r>
              <a:rPr lang="en-GB" sz="2400" b="1" dirty="0">
                <a:solidFill>
                  <a:srgbClr val="342F2E"/>
                </a:solidFill>
                <a:latin typeface="Source Sans Pro" panose="020B0503030403020204" pitchFamily="34" charset="0"/>
                <a:ea typeface="Source Sans Pro" panose="020B0503030403020204" pitchFamily="34" charset="0"/>
              </a:rPr>
              <a:t>safety issues</a:t>
            </a:r>
          </a:p>
          <a:p>
            <a:pPr marL="643451" indent="-372524">
              <a:spcAft>
                <a:spcPts val="600"/>
              </a:spcAft>
              <a:buClr>
                <a:srgbClr val="FF9300"/>
              </a:buClr>
              <a:buFont typeface="Wingdings" pitchFamily="2" charset="2"/>
              <a:buChar char="§"/>
            </a:pPr>
            <a:r>
              <a:rPr lang="en-GB" sz="2400" dirty="0">
                <a:solidFill>
                  <a:srgbClr val="342F2E"/>
                </a:solidFill>
                <a:latin typeface="Source Sans Pro" panose="020B0503030403020204" pitchFamily="34" charset="0"/>
                <a:ea typeface="Source Sans Pro" panose="020B0503030403020204" pitchFamily="34" charset="0"/>
              </a:rPr>
              <a:t>Conduct research in an ethical and compliant manner (</a:t>
            </a:r>
            <a:r>
              <a:rPr lang="en-GB" sz="2400" b="1" dirty="0">
                <a:solidFill>
                  <a:srgbClr val="342F2E"/>
                </a:solidFill>
                <a:latin typeface="Source Sans Pro" panose="020B0503030403020204" pitchFamily="34" charset="0"/>
                <a:ea typeface="Source Sans Pro" panose="020B0503030403020204" pitchFamily="34" charset="0"/>
              </a:rPr>
              <a:t>research integrity</a:t>
            </a:r>
            <a:r>
              <a:rPr lang="en-GB" sz="2400" dirty="0">
                <a:solidFill>
                  <a:srgbClr val="342F2E"/>
                </a:solidFill>
                <a:latin typeface="Source Sans Pro" panose="020B0503030403020204" pitchFamily="34" charset="0"/>
                <a:ea typeface="Source Sans Pro" panose="020B0503030403020204" pitchFamily="34" charset="0"/>
              </a:rPr>
              <a:t>)</a:t>
            </a:r>
          </a:p>
          <a:p>
            <a:pPr marL="643451" indent="-372524">
              <a:spcAft>
                <a:spcPts val="600"/>
              </a:spcAft>
              <a:buClr>
                <a:srgbClr val="FF9300"/>
              </a:buClr>
              <a:buFont typeface="Wingdings" pitchFamily="2" charset="2"/>
              <a:buChar char="§"/>
            </a:pPr>
            <a:r>
              <a:rPr lang="en-GB" sz="2400" dirty="0">
                <a:solidFill>
                  <a:srgbClr val="342F2E"/>
                </a:solidFill>
                <a:latin typeface="Source Sans Pro" panose="020B0503030403020204" pitchFamily="34" charset="0"/>
                <a:ea typeface="Source Sans Pro" panose="020B0503030403020204" pitchFamily="34" charset="0"/>
              </a:rPr>
              <a:t>Identify which individuals on the study team meet the definition of "investigator" and are subject to the conflict of interest (COI) requirements</a:t>
            </a:r>
          </a:p>
        </p:txBody>
      </p:sp>
    </p:spTree>
    <p:extLst>
      <p:ext uri="{BB962C8B-B14F-4D97-AF65-F5344CB8AC3E}">
        <p14:creationId xmlns:p14="http://schemas.microsoft.com/office/powerpoint/2010/main" val="150823238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754C3-C730-FF10-E0CE-762BCD07B2A6}"/>
              </a:ext>
            </a:extLst>
          </p:cNvPr>
          <p:cNvSpPr>
            <a:spLocks noGrp="1"/>
          </p:cNvSpPr>
          <p:nvPr>
            <p:ph type="title" idx="4294967295"/>
          </p:nvPr>
        </p:nvSpPr>
        <p:spPr>
          <a:xfrm>
            <a:off x="3236118" y="217694"/>
            <a:ext cx="5719763" cy="1022350"/>
          </a:xfrm>
          <a:noFill/>
        </p:spPr>
        <p:txBody>
          <a:bodyPr/>
          <a:lstStyle/>
          <a:p>
            <a:pPr algn="ctr"/>
            <a:r>
              <a:rPr lang="fa-IR" sz="3200" b="1" dirty="0">
                <a:solidFill>
                  <a:schemeClr val="bg1"/>
                </a:solidFill>
                <a:latin typeface="B Roya" pitchFamily="2" charset="-78"/>
                <a:cs typeface="B Roya" pitchFamily="2" charset="-78"/>
              </a:rPr>
              <a:t>خواندن و تحلیل راهنمای ارسال </a:t>
            </a:r>
            <a:r>
              <a:rPr lang="fa-IR" sz="3200" b="1" dirty="0" err="1">
                <a:solidFill>
                  <a:schemeClr val="bg1"/>
                </a:solidFill>
                <a:latin typeface="B Roya" pitchFamily="2" charset="-78"/>
                <a:cs typeface="B Roya" pitchFamily="2" charset="-78"/>
              </a:rPr>
              <a:t>پروپوزال</a:t>
            </a:r>
            <a:endParaRPr lang="x-none" sz="3200" b="1" dirty="0">
              <a:solidFill>
                <a:schemeClr val="bg1"/>
              </a:solidFill>
              <a:latin typeface="B Roya" pitchFamily="2" charset="-78"/>
              <a:cs typeface="B Roya" pitchFamily="2" charset="-78"/>
            </a:endParaRPr>
          </a:p>
        </p:txBody>
      </p:sp>
      <p:sp>
        <p:nvSpPr>
          <p:cNvPr id="3" name="Slide Number Placeholder 2">
            <a:extLst>
              <a:ext uri="{FF2B5EF4-FFF2-40B4-BE49-F238E27FC236}">
                <a16:creationId xmlns:a16="http://schemas.microsoft.com/office/drawing/2014/main" id="{78EE2ED3-B43D-4DDE-D32A-2022180F5809}"/>
              </a:ext>
            </a:extLst>
          </p:cNvPr>
          <p:cNvSpPr>
            <a:spLocks noGrp="1"/>
          </p:cNvSpPr>
          <p:nvPr>
            <p:ph type="sldNum" idx="4294967295"/>
          </p:nvPr>
        </p:nvSpPr>
        <p:spPr>
          <a:xfrm>
            <a:off x="10880725" y="6459538"/>
            <a:ext cx="1311275" cy="365125"/>
          </a:xfrm>
        </p:spPr>
        <p:txBody>
          <a:bodyPr/>
          <a:lstStyle/>
          <a:p>
            <a:pPr algn="r"/>
            <a:fld id="{00000000-1234-1234-1234-123412341234}" type="slidenum">
              <a:rPr lang="en" smtClean="0"/>
              <a:pPr algn="r"/>
              <a:t>117</a:t>
            </a:fld>
            <a:endParaRPr lang="en"/>
          </a:p>
        </p:txBody>
      </p:sp>
      <p:sp>
        <p:nvSpPr>
          <p:cNvPr id="5" name="TextBox 4">
            <a:extLst>
              <a:ext uri="{FF2B5EF4-FFF2-40B4-BE49-F238E27FC236}">
                <a16:creationId xmlns:a16="http://schemas.microsoft.com/office/drawing/2014/main" id="{96DE4688-652C-DEB8-4668-B00B5C848509}"/>
              </a:ext>
            </a:extLst>
          </p:cNvPr>
          <p:cNvSpPr txBox="1"/>
          <p:nvPr/>
        </p:nvSpPr>
        <p:spPr>
          <a:xfrm>
            <a:off x="347452" y="1489928"/>
            <a:ext cx="9097296" cy="4401782"/>
          </a:xfrm>
          <a:prstGeom prst="rect">
            <a:avLst/>
          </a:prstGeom>
          <a:noFill/>
        </p:spPr>
        <p:txBody>
          <a:bodyPr wrap="square">
            <a:spAutoFit/>
          </a:bodyPr>
          <a:lstStyle/>
          <a:p>
            <a:pPr marL="380990" indent="-380990" algn="r" rtl="1">
              <a:spcAft>
                <a:spcPts val="1600"/>
              </a:spcAft>
              <a:buClr>
                <a:srgbClr val="FF9300"/>
              </a:buClr>
              <a:buFont typeface="Wingdings" pitchFamily="2" charset="2"/>
              <a:buChar char="§"/>
            </a:pPr>
            <a:r>
              <a:rPr lang="fa-IR" sz="2667" b="1" dirty="0" err="1">
                <a:latin typeface="B Roya" pitchFamily="2" charset="-78"/>
                <a:cs typeface="B Roya" pitchFamily="2" charset="-78"/>
              </a:rPr>
              <a:t>اولویت‌های</a:t>
            </a:r>
            <a:r>
              <a:rPr lang="fa-IR" sz="2667" b="1" dirty="0">
                <a:latin typeface="B Roya" pitchFamily="2" charset="-78"/>
                <a:cs typeface="B Roya" pitchFamily="2" charset="-78"/>
              </a:rPr>
              <a:t> موضوعی، </a:t>
            </a:r>
            <a:r>
              <a:rPr lang="x-none" sz="2667" b="1" dirty="0">
                <a:latin typeface="B Roya" pitchFamily="2" charset="-78"/>
                <a:cs typeface="B Roya" pitchFamily="2" charset="-78"/>
              </a:rPr>
              <a:t>معیارهای واجد شرایط بودن، معیارهای ارزیابی</a:t>
            </a:r>
            <a:r>
              <a:rPr lang="x-none" sz="2667" dirty="0">
                <a:latin typeface="B Roya" pitchFamily="2" charset="-78"/>
                <a:cs typeface="B Roya" pitchFamily="2" charset="-78"/>
              </a:rPr>
              <a:t>، و هرگونه الزامات خاص، به دقت توجه کنید</a:t>
            </a:r>
            <a:r>
              <a:rPr lang="fa-IR" sz="2667" dirty="0">
                <a:latin typeface="B Roya" pitchFamily="2" charset="-78"/>
                <a:cs typeface="B Roya" pitchFamily="2" charset="-78"/>
              </a:rPr>
              <a:t>.</a:t>
            </a:r>
          </a:p>
          <a:p>
            <a:pPr marL="380990" indent="-380990" algn="r" rtl="1">
              <a:spcAft>
                <a:spcPts val="1600"/>
              </a:spcAft>
              <a:buClr>
                <a:srgbClr val="FF9300"/>
              </a:buClr>
              <a:buFont typeface="Wingdings" pitchFamily="2" charset="2"/>
              <a:buChar char="§"/>
            </a:pPr>
            <a:r>
              <a:rPr lang="x-none" sz="2667" dirty="0">
                <a:latin typeface="B Roya" pitchFamily="2" charset="-78"/>
                <a:cs typeface="B Roya" pitchFamily="2" charset="-78"/>
              </a:rPr>
              <a:t>دستورالعمل</a:t>
            </a:r>
            <a:r>
              <a:rPr lang="fa-IR" sz="2667" dirty="0">
                <a:latin typeface="B Roya" pitchFamily="2" charset="-78"/>
                <a:cs typeface="B Roya" pitchFamily="2" charset="-78"/>
              </a:rPr>
              <a:t>‌</a:t>
            </a:r>
            <a:r>
              <a:rPr lang="x-none" sz="2667" dirty="0">
                <a:latin typeface="B Roya" pitchFamily="2" charset="-78"/>
                <a:cs typeface="B Roya" pitchFamily="2" charset="-78"/>
              </a:rPr>
              <a:t>های کمک هزینه </a:t>
            </a:r>
            <a:r>
              <a:rPr lang="fa-IR" sz="2667" dirty="0">
                <a:latin typeface="B Roya" pitchFamily="2" charset="-78"/>
                <a:cs typeface="B Roya" pitchFamily="2" charset="-78"/>
              </a:rPr>
              <a:t>را به دقت مطالعه کنید. </a:t>
            </a:r>
          </a:p>
          <a:p>
            <a:pPr marL="380990" indent="-380990" algn="r" rtl="1">
              <a:spcAft>
                <a:spcPts val="1600"/>
              </a:spcAft>
              <a:buClr>
                <a:srgbClr val="FF9300"/>
              </a:buClr>
              <a:buFont typeface="Wingdings" pitchFamily="2" charset="2"/>
              <a:buChar char="§"/>
            </a:pPr>
            <a:r>
              <a:rPr lang="x-none" sz="2667" dirty="0">
                <a:latin typeface="B Roya" pitchFamily="2" charset="-78"/>
                <a:cs typeface="B Roya" pitchFamily="2" charset="-78"/>
              </a:rPr>
              <a:t>برای شناسایی و تاکید بر الزامات کلیدی، ضرب‌الاجل‌ها و معیارهای مشخص‌شده در دستورالعمل‌ها، از </a:t>
            </a:r>
            <a:r>
              <a:rPr lang="fa-IR" sz="2667" dirty="0" err="1">
                <a:latin typeface="B Roya" pitchFamily="2" charset="-78"/>
                <a:cs typeface="B Roya" pitchFamily="2" charset="-78"/>
              </a:rPr>
              <a:t>هایلایت</a:t>
            </a:r>
            <a:r>
              <a:rPr lang="x-none" sz="2667" dirty="0">
                <a:latin typeface="B Roya" pitchFamily="2" charset="-78"/>
                <a:cs typeface="B Roya" pitchFamily="2" charset="-78"/>
              </a:rPr>
              <a:t> استفاده کنید</a:t>
            </a:r>
            <a:r>
              <a:rPr lang="fa-IR" sz="2667" dirty="0">
                <a:latin typeface="B Roya" pitchFamily="2" charset="-78"/>
                <a:cs typeface="B Roya" pitchFamily="2" charset="-78"/>
              </a:rPr>
              <a:t>، </a:t>
            </a:r>
            <a:r>
              <a:rPr lang="x-none" sz="2667" dirty="0">
                <a:latin typeface="B Roya" pitchFamily="2" charset="-78"/>
                <a:cs typeface="B Roya" pitchFamily="2" charset="-78"/>
              </a:rPr>
              <a:t>یادداشت</a:t>
            </a:r>
            <a:r>
              <a:rPr lang="fa-IR" sz="2667" dirty="0">
                <a:latin typeface="B Roya" pitchFamily="2" charset="-78"/>
                <a:cs typeface="B Roya" pitchFamily="2" charset="-78"/>
              </a:rPr>
              <a:t>‌</a:t>
            </a:r>
            <a:r>
              <a:rPr lang="x-none" sz="2667" dirty="0">
                <a:latin typeface="B Roya" pitchFamily="2" charset="-78"/>
                <a:cs typeface="B Roya" pitchFamily="2" charset="-78"/>
              </a:rPr>
              <a:t>برداری کنید</a:t>
            </a:r>
            <a:r>
              <a:rPr lang="fa-IR" sz="2667" dirty="0">
                <a:latin typeface="B Roya" pitchFamily="2" charset="-78"/>
                <a:cs typeface="B Roya" pitchFamily="2" charset="-78"/>
              </a:rPr>
              <a:t> یا در تقویم روزانه خود ثبت کنید</a:t>
            </a:r>
            <a:r>
              <a:rPr lang="x-none" sz="2667" dirty="0">
                <a:latin typeface="B Roya" pitchFamily="2" charset="-78"/>
                <a:cs typeface="B Roya" pitchFamily="2" charset="-78"/>
              </a:rPr>
              <a:t>.</a:t>
            </a:r>
            <a:endParaRPr lang="fa-IR" sz="2667" dirty="0">
              <a:latin typeface="B Roya" pitchFamily="2" charset="-78"/>
              <a:cs typeface="B Roya" pitchFamily="2" charset="-78"/>
            </a:endParaRPr>
          </a:p>
          <a:p>
            <a:pPr marL="380990" indent="-380990" algn="r" rtl="1">
              <a:spcAft>
                <a:spcPts val="1600"/>
              </a:spcAft>
              <a:buClr>
                <a:srgbClr val="FF9300"/>
              </a:buClr>
              <a:buFont typeface="Wingdings" pitchFamily="2" charset="2"/>
              <a:buChar char="§"/>
            </a:pPr>
            <a:r>
              <a:rPr lang="x-none" sz="2667" dirty="0">
                <a:latin typeface="B Roya" pitchFamily="2" charset="-78"/>
                <a:cs typeface="B Roya" pitchFamily="2" charset="-78"/>
              </a:rPr>
              <a:t>معیارهایی را که </a:t>
            </a:r>
            <a:r>
              <a:rPr lang="fa-IR" sz="2667" dirty="0" err="1">
                <a:latin typeface="B Roya" pitchFamily="2" charset="-78"/>
                <a:cs typeface="B Roya" pitchFamily="2" charset="-78"/>
              </a:rPr>
              <a:t>مرورگران</a:t>
            </a:r>
            <a:r>
              <a:rPr lang="x-none" sz="2667" dirty="0">
                <a:latin typeface="B Roya" pitchFamily="2" charset="-78"/>
                <a:cs typeface="B Roya" pitchFamily="2" charset="-78"/>
              </a:rPr>
              <a:t> برای ارزیابی </a:t>
            </a:r>
            <a:r>
              <a:rPr lang="fa-IR" sz="2667" dirty="0" err="1">
                <a:latin typeface="B Roya" pitchFamily="2" charset="-78"/>
                <a:cs typeface="B Roya" pitchFamily="2" charset="-78"/>
              </a:rPr>
              <a:t>پروپوزال‌ها</a:t>
            </a:r>
            <a:r>
              <a:rPr lang="x-none" sz="2667" dirty="0">
                <a:latin typeface="B Roya" pitchFamily="2" charset="-78"/>
                <a:cs typeface="B Roya" pitchFamily="2" charset="-78"/>
              </a:rPr>
              <a:t> استفاده خواهند کرد، </a:t>
            </a:r>
            <a:r>
              <a:rPr lang="x-none" sz="2667">
                <a:latin typeface="B Roya" pitchFamily="2" charset="-78"/>
                <a:cs typeface="B Roya" pitchFamily="2" charset="-78"/>
              </a:rPr>
              <a:t>مشخص کنید</a:t>
            </a:r>
            <a:r>
              <a:rPr lang="fa-IR" sz="2667" dirty="0">
                <a:latin typeface="B Roya" pitchFamily="2" charset="-78"/>
                <a:cs typeface="B Roya" pitchFamily="2" charset="-78"/>
              </a:rPr>
              <a:t>. </a:t>
            </a:r>
            <a:r>
              <a:rPr lang="fa-IR" sz="2667" dirty="0" err="1">
                <a:latin typeface="B Roya" pitchFamily="2" charset="-78"/>
                <a:cs typeface="B Roya" pitchFamily="2" charset="-78"/>
              </a:rPr>
              <a:t>پروپوزال</a:t>
            </a:r>
            <a:r>
              <a:rPr lang="x-none" sz="2667">
                <a:latin typeface="B Roya" pitchFamily="2" charset="-78"/>
                <a:cs typeface="B Roya" pitchFamily="2" charset="-78"/>
              </a:rPr>
              <a:t> </a:t>
            </a:r>
            <a:r>
              <a:rPr lang="x-none" sz="2667" dirty="0">
                <a:latin typeface="B Roya" pitchFamily="2" charset="-78"/>
                <a:cs typeface="B Roya" pitchFamily="2" charset="-78"/>
              </a:rPr>
              <a:t>خود را برای رسیدگی به این معیارها تنظیم کنید و نشان دهید که چگونه پروژه شما با انتظارات</a:t>
            </a:r>
            <a:r>
              <a:rPr lang="fa-IR" sz="2667" dirty="0">
                <a:latin typeface="B Roya" pitchFamily="2" charset="-78"/>
                <a:cs typeface="B Roya" pitchFamily="2" charset="-78"/>
              </a:rPr>
              <a:t> </a:t>
            </a:r>
            <a:r>
              <a:rPr lang="x-none" sz="2667" dirty="0">
                <a:latin typeface="B Roya" pitchFamily="2" charset="-78"/>
                <a:cs typeface="B Roya" pitchFamily="2" charset="-78"/>
              </a:rPr>
              <a:t> </a:t>
            </a:r>
            <a:r>
              <a:rPr lang="x-none" sz="2667" dirty="0">
                <a:latin typeface="Source Sans Pro" panose="020B0503030403020204" pitchFamily="34" charset="0"/>
                <a:ea typeface="Source Sans Pro" panose="020B0503030403020204" pitchFamily="34" charset="0"/>
                <a:cs typeface="B Roya" pitchFamily="2" charset="-78"/>
              </a:rPr>
              <a:t>granting body</a:t>
            </a:r>
            <a:r>
              <a:rPr lang="x-none" sz="2667" dirty="0">
                <a:latin typeface="B Roya" pitchFamily="2" charset="-78"/>
                <a:cs typeface="B Roya" pitchFamily="2" charset="-78"/>
              </a:rPr>
              <a:t>مطابقت دارد.</a:t>
            </a:r>
          </a:p>
        </p:txBody>
      </p:sp>
      <p:pic>
        <p:nvPicPr>
          <p:cNvPr id="6" name="Picture 2" descr="grant proposal">
            <a:extLst>
              <a:ext uri="{FF2B5EF4-FFF2-40B4-BE49-F238E27FC236}">
                <a16:creationId xmlns:a16="http://schemas.microsoft.com/office/drawing/2014/main" id="{E5D3CA0B-DC65-93DE-6050-D6964E70A66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3200" r="26000"/>
          <a:stretch/>
        </p:blipFill>
        <p:spPr bwMode="auto">
          <a:xfrm>
            <a:off x="9817100" y="2725206"/>
            <a:ext cx="1311275" cy="1407587"/>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oogle Shape;900;p46"/>
          <p:cNvGrpSpPr/>
          <p:nvPr/>
        </p:nvGrpSpPr>
        <p:grpSpPr>
          <a:xfrm>
            <a:off x="9025295" y="510788"/>
            <a:ext cx="419453" cy="359156"/>
            <a:chOff x="1934025" y="1001650"/>
            <a:chExt cx="415300" cy="355600"/>
          </a:xfrm>
        </p:grpSpPr>
        <p:sp>
          <p:nvSpPr>
            <p:cNvPr id="8" name="Google Shape;901;p46"/>
            <p:cNvSpPr/>
            <p:nvPr/>
          </p:nvSpPr>
          <p:spPr>
            <a:xfrm>
              <a:off x="1934025" y="1303650"/>
              <a:ext cx="207650" cy="53600"/>
            </a:xfrm>
            <a:custGeom>
              <a:avLst/>
              <a:gdLst/>
              <a:ahLst/>
              <a:cxnLst/>
              <a:rect l="l" t="t" r="r" b="b"/>
              <a:pathLst>
                <a:path w="8306" h="2144" fill="none" extrusionOk="0">
                  <a:moveTo>
                    <a:pt x="1" y="0"/>
                  </a:moveTo>
                  <a:lnTo>
                    <a:pt x="1" y="487"/>
                  </a:lnTo>
                  <a:lnTo>
                    <a:pt x="1" y="487"/>
                  </a:lnTo>
                  <a:lnTo>
                    <a:pt x="25" y="633"/>
                  </a:lnTo>
                  <a:lnTo>
                    <a:pt x="74" y="755"/>
                  </a:lnTo>
                  <a:lnTo>
                    <a:pt x="147" y="853"/>
                  </a:lnTo>
                  <a:lnTo>
                    <a:pt x="245" y="950"/>
                  </a:lnTo>
                  <a:lnTo>
                    <a:pt x="245" y="950"/>
                  </a:lnTo>
                  <a:lnTo>
                    <a:pt x="391" y="1023"/>
                  </a:lnTo>
                  <a:lnTo>
                    <a:pt x="561" y="1047"/>
                  </a:lnTo>
                  <a:lnTo>
                    <a:pt x="561" y="1047"/>
                  </a:lnTo>
                  <a:lnTo>
                    <a:pt x="732" y="1023"/>
                  </a:lnTo>
                  <a:lnTo>
                    <a:pt x="732" y="1023"/>
                  </a:lnTo>
                  <a:lnTo>
                    <a:pt x="1292" y="853"/>
                  </a:lnTo>
                  <a:lnTo>
                    <a:pt x="1657" y="780"/>
                  </a:lnTo>
                  <a:lnTo>
                    <a:pt x="2071" y="682"/>
                  </a:lnTo>
                  <a:lnTo>
                    <a:pt x="2534" y="609"/>
                  </a:lnTo>
                  <a:lnTo>
                    <a:pt x="3021" y="560"/>
                  </a:lnTo>
                  <a:lnTo>
                    <a:pt x="3581" y="512"/>
                  </a:lnTo>
                  <a:lnTo>
                    <a:pt x="4166" y="487"/>
                  </a:lnTo>
                  <a:lnTo>
                    <a:pt x="4166" y="487"/>
                  </a:lnTo>
                  <a:lnTo>
                    <a:pt x="4604" y="512"/>
                  </a:lnTo>
                  <a:lnTo>
                    <a:pt x="5018" y="536"/>
                  </a:lnTo>
                  <a:lnTo>
                    <a:pt x="5408" y="609"/>
                  </a:lnTo>
                  <a:lnTo>
                    <a:pt x="5773" y="682"/>
                  </a:lnTo>
                  <a:lnTo>
                    <a:pt x="6114" y="780"/>
                  </a:lnTo>
                  <a:lnTo>
                    <a:pt x="6431" y="877"/>
                  </a:lnTo>
                  <a:lnTo>
                    <a:pt x="6699" y="999"/>
                  </a:lnTo>
                  <a:lnTo>
                    <a:pt x="6966" y="1120"/>
                  </a:lnTo>
                  <a:lnTo>
                    <a:pt x="7186" y="1242"/>
                  </a:lnTo>
                  <a:lnTo>
                    <a:pt x="7405" y="1388"/>
                  </a:lnTo>
                  <a:lnTo>
                    <a:pt x="7770" y="1656"/>
                  </a:lnTo>
                  <a:lnTo>
                    <a:pt x="8062" y="1924"/>
                  </a:lnTo>
                  <a:lnTo>
                    <a:pt x="8306" y="2143"/>
                  </a:lnTo>
                </a:path>
              </a:pathLst>
            </a:custGeom>
            <a:noFill/>
            <a:ln w="12175" cap="rnd" cmpd="sng">
              <a:solidFill>
                <a:schemeClr val="bg1"/>
              </a:solidFill>
              <a:prstDash val="solid"/>
              <a:round/>
              <a:headEnd type="none" w="sm" len="sm"/>
              <a:tailEnd type="none" w="sm" len="sm"/>
            </a:ln>
          </p:spPr>
          <p:txBody>
            <a:bodyPr spcFirstLastPara="1" wrap="square" lIns="121900" tIns="121900" rIns="121900" bIns="121900" anchor="ctr" anchorCtr="0">
              <a:noAutofit/>
            </a:bodyPr>
            <a:lstStyle/>
            <a:p>
              <a:endParaRPr sz="2400">
                <a:latin typeface="Source Sans Pro" panose="020B0503030403020204" pitchFamily="34" charset="0"/>
                <a:ea typeface="Source Sans Pro" panose="020B0503030403020204" pitchFamily="34" charset="0"/>
              </a:endParaRPr>
            </a:p>
          </p:txBody>
        </p:sp>
        <p:sp>
          <p:nvSpPr>
            <p:cNvPr id="9" name="Google Shape;902;p46"/>
            <p:cNvSpPr/>
            <p:nvPr/>
          </p:nvSpPr>
          <p:spPr>
            <a:xfrm>
              <a:off x="2141650" y="1303650"/>
              <a:ext cx="207675" cy="53600"/>
            </a:xfrm>
            <a:custGeom>
              <a:avLst/>
              <a:gdLst/>
              <a:ahLst/>
              <a:cxnLst/>
              <a:rect l="l" t="t" r="r" b="b"/>
              <a:pathLst>
                <a:path w="8307" h="2144" fill="none" extrusionOk="0">
                  <a:moveTo>
                    <a:pt x="1" y="2143"/>
                  </a:moveTo>
                  <a:lnTo>
                    <a:pt x="1" y="2143"/>
                  </a:lnTo>
                  <a:lnTo>
                    <a:pt x="245" y="1924"/>
                  </a:lnTo>
                  <a:lnTo>
                    <a:pt x="537" y="1656"/>
                  </a:lnTo>
                  <a:lnTo>
                    <a:pt x="902" y="1388"/>
                  </a:lnTo>
                  <a:lnTo>
                    <a:pt x="1121" y="1242"/>
                  </a:lnTo>
                  <a:lnTo>
                    <a:pt x="1341" y="1120"/>
                  </a:lnTo>
                  <a:lnTo>
                    <a:pt x="1608" y="999"/>
                  </a:lnTo>
                  <a:lnTo>
                    <a:pt x="1876" y="877"/>
                  </a:lnTo>
                  <a:lnTo>
                    <a:pt x="2193" y="780"/>
                  </a:lnTo>
                  <a:lnTo>
                    <a:pt x="2534" y="682"/>
                  </a:lnTo>
                  <a:lnTo>
                    <a:pt x="2899" y="609"/>
                  </a:lnTo>
                  <a:lnTo>
                    <a:pt x="3289" y="536"/>
                  </a:lnTo>
                  <a:lnTo>
                    <a:pt x="3703" y="512"/>
                  </a:lnTo>
                  <a:lnTo>
                    <a:pt x="4141" y="487"/>
                  </a:lnTo>
                  <a:lnTo>
                    <a:pt x="4141" y="487"/>
                  </a:lnTo>
                  <a:lnTo>
                    <a:pt x="4726" y="512"/>
                  </a:lnTo>
                  <a:lnTo>
                    <a:pt x="5286" y="560"/>
                  </a:lnTo>
                  <a:lnTo>
                    <a:pt x="5773" y="609"/>
                  </a:lnTo>
                  <a:lnTo>
                    <a:pt x="6236" y="682"/>
                  </a:lnTo>
                  <a:lnTo>
                    <a:pt x="6650" y="780"/>
                  </a:lnTo>
                  <a:lnTo>
                    <a:pt x="7015" y="853"/>
                  </a:lnTo>
                  <a:lnTo>
                    <a:pt x="7575" y="1023"/>
                  </a:lnTo>
                  <a:lnTo>
                    <a:pt x="7575" y="1023"/>
                  </a:lnTo>
                  <a:lnTo>
                    <a:pt x="7746" y="1047"/>
                  </a:lnTo>
                  <a:lnTo>
                    <a:pt x="7746" y="1047"/>
                  </a:lnTo>
                  <a:lnTo>
                    <a:pt x="7916" y="1023"/>
                  </a:lnTo>
                  <a:lnTo>
                    <a:pt x="8062" y="950"/>
                  </a:lnTo>
                  <a:lnTo>
                    <a:pt x="8062" y="950"/>
                  </a:lnTo>
                  <a:lnTo>
                    <a:pt x="8160" y="853"/>
                  </a:lnTo>
                  <a:lnTo>
                    <a:pt x="8233" y="755"/>
                  </a:lnTo>
                  <a:lnTo>
                    <a:pt x="8282" y="633"/>
                  </a:lnTo>
                  <a:lnTo>
                    <a:pt x="8306" y="487"/>
                  </a:lnTo>
                  <a:lnTo>
                    <a:pt x="8306" y="0"/>
                  </a:lnTo>
                </a:path>
              </a:pathLst>
            </a:custGeom>
            <a:noFill/>
            <a:ln w="12175" cap="rnd" cmpd="sng">
              <a:solidFill>
                <a:schemeClr val="bg1"/>
              </a:solidFill>
              <a:prstDash val="solid"/>
              <a:round/>
              <a:headEnd type="none" w="sm" len="sm"/>
              <a:tailEnd type="none" w="sm" len="sm"/>
            </a:ln>
          </p:spPr>
          <p:txBody>
            <a:bodyPr spcFirstLastPara="1" wrap="square" lIns="121900" tIns="121900" rIns="121900" bIns="121900" anchor="ctr" anchorCtr="0">
              <a:noAutofit/>
            </a:bodyPr>
            <a:lstStyle/>
            <a:p>
              <a:endParaRPr sz="2400">
                <a:latin typeface="Source Sans Pro" panose="020B0503030403020204" pitchFamily="34" charset="0"/>
                <a:ea typeface="Source Sans Pro" panose="020B0503030403020204" pitchFamily="34" charset="0"/>
              </a:endParaRPr>
            </a:p>
          </p:txBody>
        </p:sp>
        <p:sp>
          <p:nvSpPr>
            <p:cNvPr id="10" name="Google Shape;903;p46"/>
            <p:cNvSpPr/>
            <p:nvPr/>
          </p:nvSpPr>
          <p:spPr>
            <a:xfrm>
              <a:off x="1934025" y="1001650"/>
              <a:ext cx="207650" cy="331250"/>
            </a:xfrm>
            <a:custGeom>
              <a:avLst/>
              <a:gdLst/>
              <a:ahLst/>
              <a:cxnLst/>
              <a:rect l="l" t="t" r="r" b="b"/>
              <a:pathLst>
                <a:path w="8306" h="13250" fill="none" extrusionOk="0">
                  <a:moveTo>
                    <a:pt x="8306" y="2192"/>
                  </a:moveTo>
                  <a:lnTo>
                    <a:pt x="8306" y="13249"/>
                  </a:lnTo>
                  <a:lnTo>
                    <a:pt x="8306" y="13249"/>
                  </a:lnTo>
                  <a:lnTo>
                    <a:pt x="8062" y="13030"/>
                  </a:lnTo>
                  <a:lnTo>
                    <a:pt x="7770" y="12762"/>
                  </a:lnTo>
                  <a:lnTo>
                    <a:pt x="7405" y="12494"/>
                  </a:lnTo>
                  <a:lnTo>
                    <a:pt x="7186" y="12348"/>
                  </a:lnTo>
                  <a:lnTo>
                    <a:pt x="6966" y="12226"/>
                  </a:lnTo>
                  <a:lnTo>
                    <a:pt x="6699" y="12105"/>
                  </a:lnTo>
                  <a:lnTo>
                    <a:pt x="6431" y="11983"/>
                  </a:lnTo>
                  <a:lnTo>
                    <a:pt x="6114" y="11885"/>
                  </a:lnTo>
                  <a:lnTo>
                    <a:pt x="5773" y="11788"/>
                  </a:lnTo>
                  <a:lnTo>
                    <a:pt x="5408" y="11715"/>
                  </a:lnTo>
                  <a:lnTo>
                    <a:pt x="5018" y="11642"/>
                  </a:lnTo>
                  <a:lnTo>
                    <a:pt x="4604" y="11617"/>
                  </a:lnTo>
                  <a:lnTo>
                    <a:pt x="4166" y="11593"/>
                  </a:lnTo>
                  <a:lnTo>
                    <a:pt x="4166" y="11593"/>
                  </a:lnTo>
                  <a:lnTo>
                    <a:pt x="3581" y="11617"/>
                  </a:lnTo>
                  <a:lnTo>
                    <a:pt x="3021" y="11666"/>
                  </a:lnTo>
                  <a:lnTo>
                    <a:pt x="2534" y="11715"/>
                  </a:lnTo>
                  <a:lnTo>
                    <a:pt x="2071" y="11788"/>
                  </a:lnTo>
                  <a:lnTo>
                    <a:pt x="1657" y="11885"/>
                  </a:lnTo>
                  <a:lnTo>
                    <a:pt x="1292" y="11958"/>
                  </a:lnTo>
                  <a:lnTo>
                    <a:pt x="732" y="12129"/>
                  </a:lnTo>
                  <a:lnTo>
                    <a:pt x="732" y="12129"/>
                  </a:lnTo>
                  <a:lnTo>
                    <a:pt x="561" y="12153"/>
                  </a:lnTo>
                  <a:lnTo>
                    <a:pt x="561" y="12153"/>
                  </a:lnTo>
                  <a:lnTo>
                    <a:pt x="391" y="12129"/>
                  </a:lnTo>
                  <a:lnTo>
                    <a:pt x="245" y="12056"/>
                  </a:lnTo>
                  <a:lnTo>
                    <a:pt x="245" y="12056"/>
                  </a:lnTo>
                  <a:lnTo>
                    <a:pt x="147" y="11958"/>
                  </a:lnTo>
                  <a:lnTo>
                    <a:pt x="74" y="11861"/>
                  </a:lnTo>
                  <a:lnTo>
                    <a:pt x="25" y="11739"/>
                  </a:lnTo>
                  <a:lnTo>
                    <a:pt x="1" y="11593"/>
                  </a:lnTo>
                  <a:lnTo>
                    <a:pt x="1" y="1656"/>
                  </a:lnTo>
                  <a:lnTo>
                    <a:pt x="1" y="1656"/>
                  </a:lnTo>
                  <a:lnTo>
                    <a:pt x="25" y="1534"/>
                  </a:lnTo>
                  <a:lnTo>
                    <a:pt x="50" y="1437"/>
                  </a:lnTo>
                  <a:lnTo>
                    <a:pt x="123" y="1315"/>
                  </a:lnTo>
                  <a:lnTo>
                    <a:pt x="196" y="1242"/>
                  </a:lnTo>
                  <a:lnTo>
                    <a:pt x="196" y="1242"/>
                  </a:lnTo>
                  <a:lnTo>
                    <a:pt x="342" y="1120"/>
                  </a:lnTo>
                  <a:lnTo>
                    <a:pt x="512" y="974"/>
                  </a:lnTo>
                  <a:lnTo>
                    <a:pt x="926" y="755"/>
                  </a:lnTo>
                  <a:lnTo>
                    <a:pt x="1389" y="536"/>
                  </a:lnTo>
                  <a:lnTo>
                    <a:pt x="1901" y="341"/>
                  </a:lnTo>
                  <a:lnTo>
                    <a:pt x="2461" y="195"/>
                  </a:lnTo>
                  <a:lnTo>
                    <a:pt x="3021" y="73"/>
                  </a:lnTo>
                  <a:lnTo>
                    <a:pt x="3581" y="24"/>
                  </a:lnTo>
                  <a:lnTo>
                    <a:pt x="4166" y="0"/>
                  </a:lnTo>
                  <a:lnTo>
                    <a:pt x="4166" y="0"/>
                  </a:lnTo>
                  <a:lnTo>
                    <a:pt x="4531" y="0"/>
                  </a:lnTo>
                  <a:lnTo>
                    <a:pt x="4872" y="49"/>
                  </a:lnTo>
                  <a:lnTo>
                    <a:pt x="5213" y="98"/>
                  </a:lnTo>
                  <a:lnTo>
                    <a:pt x="5530" y="171"/>
                  </a:lnTo>
                  <a:lnTo>
                    <a:pt x="5822" y="268"/>
                  </a:lnTo>
                  <a:lnTo>
                    <a:pt x="6114" y="365"/>
                  </a:lnTo>
                  <a:lnTo>
                    <a:pt x="6358" y="487"/>
                  </a:lnTo>
                  <a:lnTo>
                    <a:pt x="6626" y="609"/>
                  </a:lnTo>
                  <a:lnTo>
                    <a:pt x="7064" y="901"/>
                  </a:lnTo>
                  <a:lnTo>
                    <a:pt x="7429" y="1169"/>
                  </a:lnTo>
                  <a:lnTo>
                    <a:pt x="7746" y="1437"/>
                  </a:lnTo>
                  <a:lnTo>
                    <a:pt x="8014" y="1681"/>
                  </a:lnTo>
                  <a:lnTo>
                    <a:pt x="8014" y="1681"/>
                  </a:lnTo>
                  <a:lnTo>
                    <a:pt x="8136" y="1802"/>
                  </a:lnTo>
                  <a:lnTo>
                    <a:pt x="8136" y="1802"/>
                  </a:lnTo>
                  <a:lnTo>
                    <a:pt x="8209" y="1875"/>
                  </a:lnTo>
                  <a:lnTo>
                    <a:pt x="8257" y="1973"/>
                  </a:lnTo>
                  <a:lnTo>
                    <a:pt x="8306" y="2095"/>
                  </a:lnTo>
                  <a:lnTo>
                    <a:pt x="8306" y="2192"/>
                  </a:lnTo>
                  <a:lnTo>
                    <a:pt x="8306" y="2192"/>
                  </a:lnTo>
                  <a:close/>
                </a:path>
              </a:pathLst>
            </a:custGeom>
            <a:noFill/>
            <a:ln w="12175" cap="rnd" cmpd="sng">
              <a:solidFill>
                <a:schemeClr val="bg1"/>
              </a:solidFill>
              <a:prstDash val="solid"/>
              <a:round/>
              <a:headEnd type="none" w="sm" len="sm"/>
              <a:tailEnd type="none" w="sm" len="sm"/>
            </a:ln>
          </p:spPr>
          <p:txBody>
            <a:bodyPr spcFirstLastPara="1" wrap="square" lIns="121900" tIns="121900" rIns="121900" bIns="121900" anchor="ctr" anchorCtr="0">
              <a:noAutofit/>
            </a:bodyPr>
            <a:lstStyle/>
            <a:p>
              <a:endParaRPr sz="2400">
                <a:latin typeface="Source Sans Pro" panose="020B0503030403020204" pitchFamily="34" charset="0"/>
                <a:ea typeface="Source Sans Pro" panose="020B0503030403020204" pitchFamily="34" charset="0"/>
              </a:endParaRPr>
            </a:p>
          </p:txBody>
        </p:sp>
        <p:sp>
          <p:nvSpPr>
            <p:cNvPr id="11" name="Google Shape;904;p46"/>
            <p:cNvSpPr/>
            <p:nvPr/>
          </p:nvSpPr>
          <p:spPr>
            <a:xfrm>
              <a:off x="2141650" y="1001650"/>
              <a:ext cx="207675" cy="331250"/>
            </a:xfrm>
            <a:custGeom>
              <a:avLst/>
              <a:gdLst/>
              <a:ahLst/>
              <a:cxnLst/>
              <a:rect l="l" t="t" r="r" b="b"/>
              <a:pathLst>
                <a:path w="8307" h="13250" fill="none" extrusionOk="0">
                  <a:moveTo>
                    <a:pt x="1" y="2192"/>
                  </a:moveTo>
                  <a:lnTo>
                    <a:pt x="1" y="13249"/>
                  </a:lnTo>
                  <a:lnTo>
                    <a:pt x="1" y="13249"/>
                  </a:lnTo>
                  <a:lnTo>
                    <a:pt x="245" y="13030"/>
                  </a:lnTo>
                  <a:lnTo>
                    <a:pt x="537" y="12762"/>
                  </a:lnTo>
                  <a:lnTo>
                    <a:pt x="902" y="12494"/>
                  </a:lnTo>
                  <a:lnTo>
                    <a:pt x="1121" y="12348"/>
                  </a:lnTo>
                  <a:lnTo>
                    <a:pt x="1341" y="12226"/>
                  </a:lnTo>
                  <a:lnTo>
                    <a:pt x="1608" y="12105"/>
                  </a:lnTo>
                  <a:lnTo>
                    <a:pt x="1876" y="11983"/>
                  </a:lnTo>
                  <a:lnTo>
                    <a:pt x="2193" y="11885"/>
                  </a:lnTo>
                  <a:lnTo>
                    <a:pt x="2534" y="11788"/>
                  </a:lnTo>
                  <a:lnTo>
                    <a:pt x="2899" y="11715"/>
                  </a:lnTo>
                  <a:lnTo>
                    <a:pt x="3289" y="11642"/>
                  </a:lnTo>
                  <a:lnTo>
                    <a:pt x="3703" y="11617"/>
                  </a:lnTo>
                  <a:lnTo>
                    <a:pt x="4141" y="11593"/>
                  </a:lnTo>
                  <a:lnTo>
                    <a:pt x="4141" y="11593"/>
                  </a:lnTo>
                  <a:lnTo>
                    <a:pt x="4726" y="11617"/>
                  </a:lnTo>
                  <a:lnTo>
                    <a:pt x="5286" y="11666"/>
                  </a:lnTo>
                  <a:lnTo>
                    <a:pt x="5773" y="11715"/>
                  </a:lnTo>
                  <a:lnTo>
                    <a:pt x="6236" y="11788"/>
                  </a:lnTo>
                  <a:lnTo>
                    <a:pt x="6650" y="11885"/>
                  </a:lnTo>
                  <a:lnTo>
                    <a:pt x="7015" y="11958"/>
                  </a:lnTo>
                  <a:lnTo>
                    <a:pt x="7575" y="12129"/>
                  </a:lnTo>
                  <a:lnTo>
                    <a:pt x="7575" y="12129"/>
                  </a:lnTo>
                  <a:lnTo>
                    <a:pt x="7746" y="12153"/>
                  </a:lnTo>
                  <a:lnTo>
                    <a:pt x="7746" y="12153"/>
                  </a:lnTo>
                  <a:lnTo>
                    <a:pt x="7916" y="12129"/>
                  </a:lnTo>
                  <a:lnTo>
                    <a:pt x="8062" y="12056"/>
                  </a:lnTo>
                  <a:lnTo>
                    <a:pt x="8062" y="12056"/>
                  </a:lnTo>
                  <a:lnTo>
                    <a:pt x="8160" y="11958"/>
                  </a:lnTo>
                  <a:lnTo>
                    <a:pt x="8233" y="11861"/>
                  </a:lnTo>
                  <a:lnTo>
                    <a:pt x="8282" y="11739"/>
                  </a:lnTo>
                  <a:lnTo>
                    <a:pt x="8306" y="11593"/>
                  </a:lnTo>
                  <a:lnTo>
                    <a:pt x="8306" y="1656"/>
                  </a:lnTo>
                  <a:lnTo>
                    <a:pt x="8306" y="1656"/>
                  </a:lnTo>
                  <a:lnTo>
                    <a:pt x="8282" y="1534"/>
                  </a:lnTo>
                  <a:lnTo>
                    <a:pt x="8257" y="1437"/>
                  </a:lnTo>
                  <a:lnTo>
                    <a:pt x="8184" y="1315"/>
                  </a:lnTo>
                  <a:lnTo>
                    <a:pt x="8111" y="1242"/>
                  </a:lnTo>
                  <a:lnTo>
                    <a:pt x="8111" y="1242"/>
                  </a:lnTo>
                  <a:lnTo>
                    <a:pt x="7965" y="1120"/>
                  </a:lnTo>
                  <a:lnTo>
                    <a:pt x="7795" y="974"/>
                  </a:lnTo>
                  <a:lnTo>
                    <a:pt x="7381" y="755"/>
                  </a:lnTo>
                  <a:lnTo>
                    <a:pt x="6918" y="536"/>
                  </a:lnTo>
                  <a:lnTo>
                    <a:pt x="6406" y="341"/>
                  </a:lnTo>
                  <a:lnTo>
                    <a:pt x="5846" y="195"/>
                  </a:lnTo>
                  <a:lnTo>
                    <a:pt x="5286" y="73"/>
                  </a:lnTo>
                  <a:lnTo>
                    <a:pt x="4726" y="24"/>
                  </a:lnTo>
                  <a:lnTo>
                    <a:pt x="4141" y="0"/>
                  </a:lnTo>
                  <a:lnTo>
                    <a:pt x="4141" y="0"/>
                  </a:lnTo>
                  <a:lnTo>
                    <a:pt x="3776" y="0"/>
                  </a:lnTo>
                  <a:lnTo>
                    <a:pt x="3435" y="49"/>
                  </a:lnTo>
                  <a:lnTo>
                    <a:pt x="3094" y="98"/>
                  </a:lnTo>
                  <a:lnTo>
                    <a:pt x="2777" y="171"/>
                  </a:lnTo>
                  <a:lnTo>
                    <a:pt x="2485" y="268"/>
                  </a:lnTo>
                  <a:lnTo>
                    <a:pt x="2193" y="365"/>
                  </a:lnTo>
                  <a:lnTo>
                    <a:pt x="1949" y="487"/>
                  </a:lnTo>
                  <a:lnTo>
                    <a:pt x="1681" y="609"/>
                  </a:lnTo>
                  <a:lnTo>
                    <a:pt x="1243" y="901"/>
                  </a:lnTo>
                  <a:lnTo>
                    <a:pt x="878" y="1169"/>
                  </a:lnTo>
                  <a:lnTo>
                    <a:pt x="561" y="1437"/>
                  </a:lnTo>
                  <a:lnTo>
                    <a:pt x="293" y="1681"/>
                  </a:lnTo>
                  <a:lnTo>
                    <a:pt x="293" y="1681"/>
                  </a:lnTo>
                  <a:lnTo>
                    <a:pt x="171" y="1802"/>
                  </a:lnTo>
                  <a:lnTo>
                    <a:pt x="171" y="1802"/>
                  </a:lnTo>
                  <a:lnTo>
                    <a:pt x="98" y="1875"/>
                  </a:lnTo>
                  <a:lnTo>
                    <a:pt x="50" y="1973"/>
                  </a:lnTo>
                  <a:lnTo>
                    <a:pt x="1" y="2095"/>
                  </a:lnTo>
                  <a:lnTo>
                    <a:pt x="1" y="2192"/>
                  </a:lnTo>
                  <a:lnTo>
                    <a:pt x="1" y="2192"/>
                  </a:lnTo>
                  <a:close/>
                </a:path>
              </a:pathLst>
            </a:custGeom>
            <a:noFill/>
            <a:ln w="12175" cap="rnd" cmpd="sng">
              <a:solidFill>
                <a:schemeClr val="bg1"/>
              </a:solidFill>
              <a:prstDash val="solid"/>
              <a:round/>
              <a:headEnd type="none" w="sm" len="sm"/>
              <a:tailEnd type="none" w="sm" len="sm"/>
            </a:ln>
          </p:spPr>
          <p:txBody>
            <a:bodyPr spcFirstLastPara="1" wrap="square" lIns="121900" tIns="121900" rIns="121900" bIns="121900" anchor="ctr" anchorCtr="0">
              <a:noAutofit/>
            </a:bodyPr>
            <a:lstStyle/>
            <a:p>
              <a:endParaRPr sz="2400">
                <a:latin typeface="Source Sans Pro" panose="020B0503030403020204" pitchFamily="34" charset="0"/>
                <a:ea typeface="Source Sans Pro" panose="020B0503030403020204" pitchFamily="34" charset="0"/>
              </a:endParaRPr>
            </a:p>
          </p:txBody>
        </p:sp>
      </p:grpSp>
    </p:spTree>
    <p:extLst>
      <p:ext uri="{BB962C8B-B14F-4D97-AF65-F5344CB8AC3E}">
        <p14:creationId xmlns:p14="http://schemas.microsoft.com/office/powerpoint/2010/main" val="4157412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allAtOnce"/>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41741A-6D9F-6F29-EB7E-3B122B43D3A1}"/>
              </a:ext>
            </a:extLst>
          </p:cNvPr>
          <p:cNvSpPr>
            <a:spLocks noGrp="1"/>
          </p:cNvSpPr>
          <p:nvPr>
            <p:ph type="title" idx="4294967295"/>
          </p:nvPr>
        </p:nvSpPr>
        <p:spPr>
          <a:xfrm>
            <a:off x="3604096" y="215594"/>
            <a:ext cx="6018213" cy="1020763"/>
          </a:xfrm>
          <a:noFill/>
        </p:spPr>
        <p:txBody>
          <a:bodyPr/>
          <a:lstStyle/>
          <a:p>
            <a:pPr algn="ctr"/>
            <a:r>
              <a:rPr lang="fa-IR" sz="3200" b="1" dirty="0">
                <a:solidFill>
                  <a:schemeClr val="bg1"/>
                </a:solidFill>
                <a:latin typeface="B Roya" pitchFamily="2" charset="-78"/>
                <a:cs typeface="B Roya" pitchFamily="2" charset="-78"/>
              </a:rPr>
              <a:t>درک درست </a:t>
            </a:r>
            <a:r>
              <a:rPr lang="fa-IR" sz="3200" b="1" dirty="0" err="1">
                <a:solidFill>
                  <a:schemeClr val="bg1"/>
                </a:solidFill>
                <a:latin typeface="B Roya" pitchFamily="2" charset="-78"/>
                <a:cs typeface="B Roya" pitchFamily="2" charset="-78"/>
              </a:rPr>
              <a:t>فرایندهای</a:t>
            </a:r>
            <a:r>
              <a:rPr lang="fa-IR" sz="3200" b="1" dirty="0">
                <a:solidFill>
                  <a:schemeClr val="bg1"/>
                </a:solidFill>
                <a:latin typeface="B Roya" pitchFamily="2" charset="-78"/>
                <a:cs typeface="B Roya" pitchFamily="2" charset="-78"/>
              </a:rPr>
              <a:t> مدیریت </a:t>
            </a:r>
            <a:r>
              <a:rPr lang="fa-IR" sz="3200" b="1" dirty="0" err="1">
                <a:solidFill>
                  <a:schemeClr val="bg1"/>
                </a:solidFill>
                <a:latin typeface="B Roya" pitchFamily="2" charset="-78"/>
                <a:cs typeface="B Roya" pitchFamily="2" charset="-78"/>
              </a:rPr>
              <a:t>پروپوزال</a:t>
            </a:r>
            <a:endParaRPr lang="x-none" sz="3200" b="1" dirty="0">
              <a:solidFill>
                <a:schemeClr val="bg1"/>
              </a:solidFill>
              <a:latin typeface="B Roya" pitchFamily="2" charset="-78"/>
              <a:cs typeface="B Roya" pitchFamily="2" charset="-78"/>
            </a:endParaRPr>
          </a:p>
        </p:txBody>
      </p:sp>
      <p:sp>
        <p:nvSpPr>
          <p:cNvPr id="3" name="Slide Number Placeholder 2">
            <a:extLst>
              <a:ext uri="{FF2B5EF4-FFF2-40B4-BE49-F238E27FC236}">
                <a16:creationId xmlns:a16="http://schemas.microsoft.com/office/drawing/2014/main" id="{09C0C908-4906-2F54-89A0-2FDCEF9E4C12}"/>
              </a:ext>
            </a:extLst>
          </p:cNvPr>
          <p:cNvSpPr>
            <a:spLocks noGrp="1"/>
          </p:cNvSpPr>
          <p:nvPr>
            <p:ph type="sldNum" idx="4294967295"/>
          </p:nvPr>
        </p:nvSpPr>
        <p:spPr>
          <a:xfrm>
            <a:off x="10880725" y="6459538"/>
            <a:ext cx="1311275" cy="365125"/>
          </a:xfrm>
        </p:spPr>
        <p:txBody>
          <a:bodyPr/>
          <a:lstStyle/>
          <a:p>
            <a:pPr algn="r"/>
            <a:fld id="{00000000-1234-1234-1234-123412341234}" type="slidenum">
              <a:rPr lang="en" smtClean="0"/>
              <a:pPr algn="r"/>
              <a:t>118</a:t>
            </a:fld>
            <a:endParaRPr lang="en"/>
          </a:p>
        </p:txBody>
      </p:sp>
      <p:sp>
        <p:nvSpPr>
          <p:cNvPr id="5" name="TextBox 4">
            <a:extLst>
              <a:ext uri="{FF2B5EF4-FFF2-40B4-BE49-F238E27FC236}">
                <a16:creationId xmlns:a16="http://schemas.microsoft.com/office/drawing/2014/main" id="{77D241C1-9F03-65F8-80E4-D6692C215FBD}"/>
              </a:ext>
            </a:extLst>
          </p:cNvPr>
          <p:cNvSpPr txBox="1"/>
          <p:nvPr/>
        </p:nvSpPr>
        <p:spPr>
          <a:xfrm>
            <a:off x="6901100" y="2965417"/>
            <a:ext cx="2721209" cy="2816156"/>
          </a:xfrm>
          <a:prstGeom prst="rect">
            <a:avLst/>
          </a:prstGeom>
          <a:noFill/>
        </p:spPr>
        <p:txBody>
          <a:bodyPr wrap="square">
            <a:spAutoFit/>
          </a:bodyPr>
          <a:lstStyle/>
          <a:p>
            <a:pPr algn="r" rtl="1">
              <a:lnSpc>
                <a:spcPct val="150000"/>
              </a:lnSpc>
            </a:pPr>
            <a:r>
              <a:rPr lang="fa-IR" sz="2400" dirty="0">
                <a:latin typeface="B Roya" pitchFamily="2" charset="-78"/>
                <a:ea typeface="Source Sans Pro" panose="020B0503030403020204" pitchFamily="34" charset="0"/>
                <a:cs typeface="B Roya" pitchFamily="2" charset="-78"/>
              </a:rPr>
              <a:t>رصد </a:t>
            </a:r>
            <a:r>
              <a:rPr lang="x-none" sz="2400">
                <a:latin typeface="B Roya" pitchFamily="2" charset="-78"/>
                <a:ea typeface="Source Sans Pro" panose="020B0503030403020204" pitchFamily="34" charset="0"/>
                <a:cs typeface="B Roya" pitchFamily="2" charset="-78"/>
              </a:rPr>
              <a:t>وب‌سایت‌ها</a:t>
            </a:r>
            <a:r>
              <a:rPr lang="fa-IR" sz="2400" dirty="0">
                <a:latin typeface="B Roya" pitchFamily="2" charset="-78"/>
                <a:ea typeface="Source Sans Pro" panose="020B0503030403020204" pitchFamily="34" charset="0"/>
                <a:cs typeface="B Roya" pitchFamily="2" charset="-78"/>
              </a:rPr>
              <a:t> </a:t>
            </a:r>
            <a:r>
              <a:rPr lang="x-none" sz="2400">
                <a:latin typeface="B Roya" pitchFamily="2" charset="-78"/>
                <a:ea typeface="Source Sans Pro" panose="020B0503030403020204" pitchFamily="34" charset="0"/>
                <a:cs typeface="B Roya" pitchFamily="2" charset="-78"/>
              </a:rPr>
              <a:t>یا </a:t>
            </a:r>
            <a:r>
              <a:rPr lang="fa-IR" sz="2400" dirty="0" err="1">
                <a:latin typeface="B Roya" pitchFamily="2" charset="-78"/>
                <a:ea typeface="Source Sans Pro" panose="020B0503030403020204" pitchFamily="34" charset="0"/>
                <a:cs typeface="B Roya" pitchFamily="2" charset="-78"/>
              </a:rPr>
              <a:t>کانال‌های</a:t>
            </a:r>
            <a:r>
              <a:rPr lang="fa-IR" sz="2400" dirty="0">
                <a:latin typeface="B Roya" pitchFamily="2" charset="-78"/>
                <a:ea typeface="Source Sans Pro" panose="020B0503030403020204" pitchFamily="34" charset="0"/>
                <a:cs typeface="B Roya" pitchFamily="2" charset="-78"/>
              </a:rPr>
              <a:t> </a:t>
            </a:r>
            <a:r>
              <a:rPr lang="fa-IR" sz="2400" dirty="0" err="1">
                <a:latin typeface="B Roya" pitchFamily="2" charset="-78"/>
                <a:ea typeface="Source Sans Pro" panose="020B0503030403020204" pitchFamily="34" charset="0"/>
                <a:cs typeface="B Roya" pitchFamily="2" charset="-78"/>
              </a:rPr>
              <a:t>سازمان‌های</a:t>
            </a:r>
            <a:r>
              <a:rPr lang="fa-IR" sz="2400" dirty="0">
                <a:latin typeface="B Roya" pitchFamily="2" charset="-78"/>
                <a:ea typeface="Source Sans Pro" panose="020B0503030403020204" pitchFamily="34" charset="0"/>
                <a:cs typeface="B Roya" pitchFamily="2" charset="-78"/>
              </a:rPr>
              <a:t> حمایت کننده از </a:t>
            </a:r>
            <a:r>
              <a:rPr lang="fa-IR" sz="2400" dirty="0" err="1">
                <a:latin typeface="B Roya" pitchFamily="2" charset="-78"/>
                <a:ea typeface="Source Sans Pro" panose="020B0503030403020204" pitchFamily="34" charset="0"/>
                <a:cs typeface="B Roya" pitchFamily="2" charset="-78"/>
              </a:rPr>
              <a:t>طرح‌های</a:t>
            </a:r>
            <a:r>
              <a:rPr lang="fa-IR" sz="2400" dirty="0">
                <a:latin typeface="B Roya" pitchFamily="2" charset="-78"/>
                <a:ea typeface="Source Sans Pro" panose="020B0503030403020204" pitchFamily="34" charset="0"/>
                <a:cs typeface="B Roya" pitchFamily="2" charset="-78"/>
              </a:rPr>
              <a:t> پژوهشی در </a:t>
            </a:r>
            <a:r>
              <a:rPr lang="fa-IR" sz="2400" dirty="0" err="1">
                <a:latin typeface="B Roya" pitchFamily="2" charset="-78"/>
                <a:ea typeface="Source Sans Pro" panose="020B0503030403020204" pitchFamily="34" charset="0"/>
                <a:cs typeface="B Roya" pitchFamily="2" charset="-78"/>
              </a:rPr>
              <a:t>شبکه‌های</a:t>
            </a:r>
            <a:r>
              <a:rPr lang="fa-IR" sz="2400" dirty="0">
                <a:latin typeface="B Roya" pitchFamily="2" charset="-78"/>
                <a:ea typeface="Source Sans Pro" panose="020B0503030403020204" pitchFamily="34" charset="0"/>
                <a:cs typeface="B Roya" pitchFamily="2" charset="-78"/>
              </a:rPr>
              <a:t> اجتماعی</a:t>
            </a:r>
            <a:endParaRPr lang="x-none" sz="2400" dirty="0">
              <a:latin typeface="B Roya" pitchFamily="2" charset="-78"/>
              <a:ea typeface="Source Sans Pro" panose="020B0503030403020204" pitchFamily="34" charset="0"/>
              <a:cs typeface="B Roya" pitchFamily="2" charset="-78"/>
            </a:endParaRPr>
          </a:p>
        </p:txBody>
      </p:sp>
      <p:pic>
        <p:nvPicPr>
          <p:cNvPr id="22" name="Picture 21">
            <a:extLst>
              <a:ext uri="{FF2B5EF4-FFF2-40B4-BE49-F238E27FC236}">
                <a16:creationId xmlns:a16="http://schemas.microsoft.com/office/drawing/2014/main" id="{753ED498-D168-B5A1-2D16-188330D3F745}"/>
              </a:ext>
            </a:extLst>
          </p:cNvPr>
          <p:cNvPicPr>
            <a:picLocks noChangeAspect="1"/>
          </p:cNvPicPr>
          <p:nvPr/>
        </p:nvPicPr>
        <p:blipFill>
          <a:blip r:embed="rId2"/>
          <a:stretch>
            <a:fillRect/>
          </a:stretch>
        </p:blipFill>
        <p:spPr>
          <a:xfrm>
            <a:off x="72576" y="1614299"/>
            <a:ext cx="6828524" cy="5028107"/>
          </a:xfrm>
          <a:prstGeom prst="rect">
            <a:avLst/>
          </a:prstGeom>
          <a:ln>
            <a:noFill/>
          </a:ln>
          <a:effectLst>
            <a:outerShdw blurRad="292100" dist="139700" dir="2700000" algn="tl" rotWithShape="0">
              <a:srgbClr val="333333">
                <a:alpha val="65000"/>
              </a:srgbClr>
            </a:outerShdw>
          </a:effectLst>
        </p:spPr>
      </p:pic>
      <p:sp>
        <p:nvSpPr>
          <p:cNvPr id="4" name="Google Shape;1089;p46">
            <a:extLst>
              <a:ext uri="{FF2B5EF4-FFF2-40B4-BE49-F238E27FC236}">
                <a16:creationId xmlns:a16="http://schemas.microsoft.com/office/drawing/2014/main" id="{81C4620A-E40A-4679-05DF-1045E6788B79}"/>
              </a:ext>
            </a:extLst>
          </p:cNvPr>
          <p:cNvSpPr/>
          <p:nvPr/>
        </p:nvSpPr>
        <p:spPr>
          <a:xfrm>
            <a:off x="8261704" y="1923125"/>
            <a:ext cx="846495" cy="832776"/>
          </a:xfrm>
          <a:custGeom>
            <a:avLst/>
            <a:gdLst/>
            <a:ahLst/>
            <a:cxnLst/>
            <a:rect l="l" t="t" r="r" b="b"/>
            <a:pathLst>
              <a:path w="16221" h="16222" fill="none" extrusionOk="0">
                <a:moveTo>
                  <a:pt x="0" y="8111"/>
                </a:moveTo>
                <a:lnTo>
                  <a:pt x="0" y="8111"/>
                </a:lnTo>
                <a:lnTo>
                  <a:pt x="0" y="7697"/>
                </a:lnTo>
                <a:lnTo>
                  <a:pt x="49" y="7283"/>
                </a:lnTo>
                <a:lnTo>
                  <a:pt x="98" y="6869"/>
                </a:lnTo>
                <a:lnTo>
                  <a:pt x="171" y="6479"/>
                </a:lnTo>
                <a:lnTo>
                  <a:pt x="244" y="6090"/>
                </a:lnTo>
                <a:lnTo>
                  <a:pt x="366" y="5700"/>
                </a:lnTo>
                <a:lnTo>
                  <a:pt x="487" y="5335"/>
                </a:lnTo>
                <a:lnTo>
                  <a:pt x="634" y="4945"/>
                </a:lnTo>
                <a:lnTo>
                  <a:pt x="804" y="4604"/>
                </a:lnTo>
                <a:lnTo>
                  <a:pt x="975" y="4239"/>
                </a:lnTo>
                <a:lnTo>
                  <a:pt x="1169" y="3898"/>
                </a:lnTo>
                <a:lnTo>
                  <a:pt x="1389" y="3581"/>
                </a:lnTo>
                <a:lnTo>
                  <a:pt x="1608" y="3264"/>
                </a:lnTo>
                <a:lnTo>
                  <a:pt x="1851" y="2948"/>
                </a:lnTo>
                <a:lnTo>
                  <a:pt x="2119" y="2656"/>
                </a:lnTo>
                <a:lnTo>
                  <a:pt x="2387" y="2388"/>
                </a:lnTo>
                <a:lnTo>
                  <a:pt x="2655" y="2120"/>
                </a:lnTo>
                <a:lnTo>
                  <a:pt x="2947" y="1852"/>
                </a:lnTo>
                <a:lnTo>
                  <a:pt x="3264" y="1608"/>
                </a:lnTo>
                <a:lnTo>
                  <a:pt x="3581" y="1389"/>
                </a:lnTo>
                <a:lnTo>
                  <a:pt x="3897" y="1170"/>
                </a:lnTo>
                <a:lnTo>
                  <a:pt x="4238" y="975"/>
                </a:lnTo>
                <a:lnTo>
                  <a:pt x="4603" y="805"/>
                </a:lnTo>
                <a:lnTo>
                  <a:pt x="4944" y="634"/>
                </a:lnTo>
                <a:lnTo>
                  <a:pt x="5334" y="488"/>
                </a:lnTo>
                <a:lnTo>
                  <a:pt x="5699" y="366"/>
                </a:lnTo>
                <a:lnTo>
                  <a:pt x="6089" y="244"/>
                </a:lnTo>
                <a:lnTo>
                  <a:pt x="6479" y="171"/>
                </a:lnTo>
                <a:lnTo>
                  <a:pt x="6868" y="98"/>
                </a:lnTo>
                <a:lnTo>
                  <a:pt x="7282" y="50"/>
                </a:lnTo>
                <a:lnTo>
                  <a:pt x="7696" y="1"/>
                </a:lnTo>
                <a:lnTo>
                  <a:pt x="8111" y="1"/>
                </a:lnTo>
                <a:lnTo>
                  <a:pt x="8111" y="1"/>
                </a:lnTo>
                <a:lnTo>
                  <a:pt x="8525" y="1"/>
                </a:lnTo>
                <a:lnTo>
                  <a:pt x="8939" y="50"/>
                </a:lnTo>
                <a:lnTo>
                  <a:pt x="9353" y="98"/>
                </a:lnTo>
                <a:lnTo>
                  <a:pt x="9742" y="171"/>
                </a:lnTo>
                <a:lnTo>
                  <a:pt x="10132" y="244"/>
                </a:lnTo>
                <a:lnTo>
                  <a:pt x="10522" y="366"/>
                </a:lnTo>
                <a:lnTo>
                  <a:pt x="10911" y="488"/>
                </a:lnTo>
                <a:lnTo>
                  <a:pt x="11277" y="634"/>
                </a:lnTo>
                <a:lnTo>
                  <a:pt x="11618" y="805"/>
                </a:lnTo>
                <a:lnTo>
                  <a:pt x="11983" y="975"/>
                </a:lnTo>
                <a:lnTo>
                  <a:pt x="12324" y="1170"/>
                </a:lnTo>
                <a:lnTo>
                  <a:pt x="12641" y="1389"/>
                </a:lnTo>
                <a:lnTo>
                  <a:pt x="12957" y="1608"/>
                </a:lnTo>
                <a:lnTo>
                  <a:pt x="13274" y="1852"/>
                </a:lnTo>
                <a:lnTo>
                  <a:pt x="13566" y="2120"/>
                </a:lnTo>
                <a:lnTo>
                  <a:pt x="13834" y="2388"/>
                </a:lnTo>
                <a:lnTo>
                  <a:pt x="14126" y="2656"/>
                </a:lnTo>
                <a:lnTo>
                  <a:pt x="14370" y="2948"/>
                </a:lnTo>
                <a:lnTo>
                  <a:pt x="14613" y="3264"/>
                </a:lnTo>
                <a:lnTo>
                  <a:pt x="14832" y="3581"/>
                </a:lnTo>
                <a:lnTo>
                  <a:pt x="15052" y="3898"/>
                </a:lnTo>
                <a:lnTo>
                  <a:pt x="15247" y="4239"/>
                </a:lnTo>
                <a:lnTo>
                  <a:pt x="15417" y="4604"/>
                </a:lnTo>
                <a:lnTo>
                  <a:pt x="15587" y="4945"/>
                </a:lnTo>
                <a:lnTo>
                  <a:pt x="15734" y="5335"/>
                </a:lnTo>
                <a:lnTo>
                  <a:pt x="15855" y="5700"/>
                </a:lnTo>
                <a:lnTo>
                  <a:pt x="15977" y="6090"/>
                </a:lnTo>
                <a:lnTo>
                  <a:pt x="16050" y="6479"/>
                </a:lnTo>
                <a:lnTo>
                  <a:pt x="16123" y="6869"/>
                </a:lnTo>
                <a:lnTo>
                  <a:pt x="16172" y="7283"/>
                </a:lnTo>
                <a:lnTo>
                  <a:pt x="16221" y="7697"/>
                </a:lnTo>
                <a:lnTo>
                  <a:pt x="16221" y="8111"/>
                </a:lnTo>
                <a:lnTo>
                  <a:pt x="16221" y="8111"/>
                </a:lnTo>
                <a:lnTo>
                  <a:pt x="16221" y="8525"/>
                </a:lnTo>
                <a:lnTo>
                  <a:pt x="16172" y="8939"/>
                </a:lnTo>
                <a:lnTo>
                  <a:pt x="16123" y="9353"/>
                </a:lnTo>
                <a:lnTo>
                  <a:pt x="16050" y="9743"/>
                </a:lnTo>
                <a:lnTo>
                  <a:pt x="15977" y="10133"/>
                </a:lnTo>
                <a:lnTo>
                  <a:pt x="15855" y="10522"/>
                </a:lnTo>
                <a:lnTo>
                  <a:pt x="15734" y="10888"/>
                </a:lnTo>
                <a:lnTo>
                  <a:pt x="15587" y="11277"/>
                </a:lnTo>
                <a:lnTo>
                  <a:pt x="15417" y="11618"/>
                </a:lnTo>
                <a:lnTo>
                  <a:pt x="15247" y="11984"/>
                </a:lnTo>
                <a:lnTo>
                  <a:pt x="15052" y="12324"/>
                </a:lnTo>
                <a:lnTo>
                  <a:pt x="14832" y="12641"/>
                </a:lnTo>
                <a:lnTo>
                  <a:pt x="14613" y="12958"/>
                </a:lnTo>
                <a:lnTo>
                  <a:pt x="14370" y="13274"/>
                </a:lnTo>
                <a:lnTo>
                  <a:pt x="14126" y="13567"/>
                </a:lnTo>
                <a:lnTo>
                  <a:pt x="13834" y="13835"/>
                </a:lnTo>
                <a:lnTo>
                  <a:pt x="13566" y="14102"/>
                </a:lnTo>
                <a:lnTo>
                  <a:pt x="13274" y="14370"/>
                </a:lnTo>
                <a:lnTo>
                  <a:pt x="12957" y="14614"/>
                </a:lnTo>
                <a:lnTo>
                  <a:pt x="12641" y="14833"/>
                </a:lnTo>
                <a:lnTo>
                  <a:pt x="12324" y="15052"/>
                </a:lnTo>
                <a:lnTo>
                  <a:pt x="11983" y="15247"/>
                </a:lnTo>
                <a:lnTo>
                  <a:pt x="11618" y="15418"/>
                </a:lnTo>
                <a:lnTo>
                  <a:pt x="11277" y="15588"/>
                </a:lnTo>
                <a:lnTo>
                  <a:pt x="10911" y="15734"/>
                </a:lnTo>
                <a:lnTo>
                  <a:pt x="10522" y="15856"/>
                </a:lnTo>
                <a:lnTo>
                  <a:pt x="10132" y="15978"/>
                </a:lnTo>
                <a:lnTo>
                  <a:pt x="9742" y="16051"/>
                </a:lnTo>
                <a:lnTo>
                  <a:pt x="9353" y="16124"/>
                </a:lnTo>
                <a:lnTo>
                  <a:pt x="8939" y="16173"/>
                </a:lnTo>
                <a:lnTo>
                  <a:pt x="8525" y="16221"/>
                </a:lnTo>
                <a:lnTo>
                  <a:pt x="8111" y="16221"/>
                </a:lnTo>
                <a:lnTo>
                  <a:pt x="8111" y="16221"/>
                </a:lnTo>
                <a:lnTo>
                  <a:pt x="7696" y="16221"/>
                </a:lnTo>
                <a:lnTo>
                  <a:pt x="7282" y="16173"/>
                </a:lnTo>
                <a:lnTo>
                  <a:pt x="6868" y="16124"/>
                </a:lnTo>
                <a:lnTo>
                  <a:pt x="6479" y="16051"/>
                </a:lnTo>
                <a:lnTo>
                  <a:pt x="6089" y="15978"/>
                </a:lnTo>
                <a:lnTo>
                  <a:pt x="5699" y="15856"/>
                </a:lnTo>
                <a:lnTo>
                  <a:pt x="5334" y="15734"/>
                </a:lnTo>
                <a:lnTo>
                  <a:pt x="4944" y="15588"/>
                </a:lnTo>
                <a:lnTo>
                  <a:pt x="4603" y="15418"/>
                </a:lnTo>
                <a:lnTo>
                  <a:pt x="4238" y="15247"/>
                </a:lnTo>
                <a:lnTo>
                  <a:pt x="3897" y="15052"/>
                </a:lnTo>
                <a:lnTo>
                  <a:pt x="3581" y="14833"/>
                </a:lnTo>
                <a:lnTo>
                  <a:pt x="3264" y="14614"/>
                </a:lnTo>
                <a:lnTo>
                  <a:pt x="2947" y="14370"/>
                </a:lnTo>
                <a:lnTo>
                  <a:pt x="2655" y="14102"/>
                </a:lnTo>
                <a:lnTo>
                  <a:pt x="2387" y="13835"/>
                </a:lnTo>
                <a:lnTo>
                  <a:pt x="2119" y="13567"/>
                </a:lnTo>
                <a:lnTo>
                  <a:pt x="1851" y="13274"/>
                </a:lnTo>
                <a:lnTo>
                  <a:pt x="1608" y="12958"/>
                </a:lnTo>
                <a:lnTo>
                  <a:pt x="1389" y="12641"/>
                </a:lnTo>
                <a:lnTo>
                  <a:pt x="1169" y="12324"/>
                </a:lnTo>
                <a:lnTo>
                  <a:pt x="975" y="11984"/>
                </a:lnTo>
                <a:lnTo>
                  <a:pt x="804" y="11618"/>
                </a:lnTo>
                <a:lnTo>
                  <a:pt x="634" y="11277"/>
                </a:lnTo>
                <a:lnTo>
                  <a:pt x="487" y="10888"/>
                </a:lnTo>
                <a:lnTo>
                  <a:pt x="366" y="10522"/>
                </a:lnTo>
                <a:lnTo>
                  <a:pt x="244" y="10133"/>
                </a:lnTo>
                <a:lnTo>
                  <a:pt x="171" y="9743"/>
                </a:lnTo>
                <a:lnTo>
                  <a:pt x="98" y="9353"/>
                </a:lnTo>
                <a:lnTo>
                  <a:pt x="49" y="8939"/>
                </a:lnTo>
                <a:lnTo>
                  <a:pt x="0" y="8525"/>
                </a:lnTo>
                <a:lnTo>
                  <a:pt x="0" y="8111"/>
                </a:lnTo>
                <a:lnTo>
                  <a:pt x="0" y="8111"/>
                </a:lnTo>
                <a:close/>
                <a:moveTo>
                  <a:pt x="7234" y="11180"/>
                </a:moveTo>
                <a:lnTo>
                  <a:pt x="7234" y="11180"/>
                </a:lnTo>
                <a:lnTo>
                  <a:pt x="7282" y="11180"/>
                </a:lnTo>
                <a:lnTo>
                  <a:pt x="7282" y="11180"/>
                </a:lnTo>
                <a:lnTo>
                  <a:pt x="7453" y="11155"/>
                </a:lnTo>
                <a:lnTo>
                  <a:pt x="7623" y="11082"/>
                </a:lnTo>
                <a:lnTo>
                  <a:pt x="7794" y="10985"/>
                </a:lnTo>
                <a:lnTo>
                  <a:pt x="7916" y="10863"/>
                </a:lnTo>
                <a:lnTo>
                  <a:pt x="12007" y="6747"/>
                </a:lnTo>
                <a:lnTo>
                  <a:pt x="12007" y="6747"/>
                </a:lnTo>
                <a:lnTo>
                  <a:pt x="12105" y="6625"/>
                </a:lnTo>
                <a:lnTo>
                  <a:pt x="12153" y="6504"/>
                </a:lnTo>
                <a:lnTo>
                  <a:pt x="12202" y="6358"/>
                </a:lnTo>
                <a:lnTo>
                  <a:pt x="12202" y="6211"/>
                </a:lnTo>
                <a:lnTo>
                  <a:pt x="12202" y="6211"/>
                </a:lnTo>
                <a:lnTo>
                  <a:pt x="12178" y="6017"/>
                </a:lnTo>
                <a:lnTo>
                  <a:pt x="12129" y="5822"/>
                </a:lnTo>
                <a:lnTo>
                  <a:pt x="12032" y="5676"/>
                </a:lnTo>
                <a:lnTo>
                  <a:pt x="11886" y="5529"/>
                </a:lnTo>
                <a:lnTo>
                  <a:pt x="11886" y="5529"/>
                </a:lnTo>
                <a:lnTo>
                  <a:pt x="11764" y="5432"/>
                </a:lnTo>
                <a:lnTo>
                  <a:pt x="11618" y="5383"/>
                </a:lnTo>
                <a:lnTo>
                  <a:pt x="11472" y="5335"/>
                </a:lnTo>
                <a:lnTo>
                  <a:pt x="11325" y="5335"/>
                </a:lnTo>
                <a:lnTo>
                  <a:pt x="11325" y="5335"/>
                </a:lnTo>
                <a:lnTo>
                  <a:pt x="11131" y="5359"/>
                </a:lnTo>
                <a:lnTo>
                  <a:pt x="10960" y="5408"/>
                </a:lnTo>
                <a:lnTo>
                  <a:pt x="10790" y="5505"/>
                </a:lnTo>
                <a:lnTo>
                  <a:pt x="10643" y="5651"/>
                </a:lnTo>
                <a:lnTo>
                  <a:pt x="7161" y="8988"/>
                </a:lnTo>
                <a:lnTo>
                  <a:pt x="5797" y="7648"/>
                </a:lnTo>
                <a:lnTo>
                  <a:pt x="5797" y="7648"/>
                </a:lnTo>
                <a:lnTo>
                  <a:pt x="5675" y="7527"/>
                </a:lnTo>
                <a:lnTo>
                  <a:pt x="5505" y="7454"/>
                </a:lnTo>
                <a:lnTo>
                  <a:pt x="5358" y="7405"/>
                </a:lnTo>
                <a:lnTo>
                  <a:pt x="5188" y="7380"/>
                </a:lnTo>
                <a:lnTo>
                  <a:pt x="5188" y="7380"/>
                </a:lnTo>
                <a:lnTo>
                  <a:pt x="5017" y="7405"/>
                </a:lnTo>
                <a:lnTo>
                  <a:pt x="4847" y="7454"/>
                </a:lnTo>
                <a:lnTo>
                  <a:pt x="4701" y="7527"/>
                </a:lnTo>
                <a:lnTo>
                  <a:pt x="4555" y="7648"/>
                </a:lnTo>
                <a:lnTo>
                  <a:pt x="4555" y="7648"/>
                </a:lnTo>
                <a:lnTo>
                  <a:pt x="4457" y="7770"/>
                </a:lnTo>
                <a:lnTo>
                  <a:pt x="4360" y="7916"/>
                </a:lnTo>
                <a:lnTo>
                  <a:pt x="4311" y="8087"/>
                </a:lnTo>
                <a:lnTo>
                  <a:pt x="4311" y="8257"/>
                </a:lnTo>
                <a:lnTo>
                  <a:pt x="4311" y="8257"/>
                </a:lnTo>
                <a:lnTo>
                  <a:pt x="4311" y="8428"/>
                </a:lnTo>
                <a:lnTo>
                  <a:pt x="4360" y="8598"/>
                </a:lnTo>
                <a:lnTo>
                  <a:pt x="4457" y="8744"/>
                </a:lnTo>
                <a:lnTo>
                  <a:pt x="4555" y="8890"/>
                </a:lnTo>
                <a:lnTo>
                  <a:pt x="6601" y="10936"/>
                </a:lnTo>
                <a:lnTo>
                  <a:pt x="6601" y="10936"/>
                </a:lnTo>
                <a:lnTo>
                  <a:pt x="6747" y="11034"/>
                </a:lnTo>
                <a:lnTo>
                  <a:pt x="6893" y="11131"/>
                </a:lnTo>
                <a:lnTo>
                  <a:pt x="7063" y="11180"/>
                </a:lnTo>
                <a:lnTo>
                  <a:pt x="7234" y="11180"/>
                </a:lnTo>
                <a:lnTo>
                  <a:pt x="7234" y="11180"/>
                </a:lnTo>
                <a:close/>
              </a:path>
            </a:pathLst>
          </a:custGeom>
          <a:noFill/>
          <a:ln w="38100" cap="rnd" cmpd="sng">
            <a:solidFill>
              <a:srgbClr val="F89421"/>
            </a:solidFill>
            <a:prstDash val="solid"/>
            <a:round/>
            <a:headEnd type="none" w="sm" len="sm"/>
            <a:tailEnd type="none" w="sm" len="sm"/>
          </a:ln>
        </p:spPr>
        <p:txBody>
          <a:bodyPr spcFirstLastPara="1" wrap="square" lIns="121900" tIns="121900" rIns="121900" bIns="121900" anchor="ctr" anchorCtr="0">
            <a:noAutofit/>
          </a:bodyPr>
          <a:lstStyle/>
          <a:p>
            <a:pPr marL="0" algn="r" defTabSz="914400" rtl="1" eaLnBrk="1" latinLnBrk="0" hangingPunct="1"/>
            <a:endParaRPr sz="2400" b="1" dirty="0">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9380249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8D233EB-FDA0-DD3B-A47B-289A3E13DE06}"/>
              </a:ext>
            </a:extLst>
          </p:cNvPr>
          <p:cNvSpPr>
            <a:spLocks noGrp="1"/>
          </p:cNvSpPr>
          <p:nvPr>
            <p:ph type="sldNum" idx="4294967295"/>
          </p:nvPr>
        </p:nvSpPr>
        <p:spPr>
          <a:xfrm>
            <a:off x="10880725" y="6446838"/>
            <a:ext cx="1311275" cy="365125"/>
          </a:xfrm>
        </p:spPr>
        <p:txBody>
          <a:bodyPr/>
          <a:lstStyle/>
          <a:p>
            <a:fld id="{00000000-1234-1234-1234-123412341234}" type="slidenum">
              <a:rPr lang="en" smtClean="0"/>
              <a:pPr/>
              <a:t>119</a:t>
            </a:fld>
            <a:endParaRPr lang="en"/>
          </a:p>
        </p:txBody>
      </p:sp>
      <p:pic>
        <p:nvPicPr>
          <p:cNvPr id="5" name="Picture 4">
            <a:extLst>
              <a:ext uri="{FF2B5EF4-FFF2-40B4-BE49-F238E27FC236}">
                <a16:creationId xmlns:a16="http://schemas.microsoft.com/office/drawing/2014/main" id="{7581A5BD-D675-8F65-5D36-96D3606B1288}"/>
              </a:ext>
            </a:extLst>
          </p:cNvPr>
          <p:cNvPicPr>
            <a:picLocks noChangeAspect="1"/>
          </p:cNvPicPr>
          <p:nvPr/>
        </p:nvPicPr>
        <p:blipFill>
          <a:blip r:embed="rId2"/>
          <a:stretch>
            <a:fillRect/>
          </a:stretch>
        </p:blipFill>
        <p:spPr>
          <a:xfrm>
            <a:off x="760209" y="603814"/>
            <a:ext cx="7699783" cy="3015249"/>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92980D3B-DAFA-B83A-7760-613807043DB7}"/>
              </a:ext>
            </a:extLst>
          </p:cNvPr>
          <p:cNvSpPr txBox="1"/>
          <p:nvPr/>
        </p:nvSpPr>
        <p:spPr>
          <a:xfrm>
            <a:off x="849109" y="3958525"/>
            <a:ext cx="7911225" cy="2389950"/>
          </a:xfrm>
          <a:prstGeom prst="rect">
            <a:avLst/>
          </a:prstGeom>
          <a:noFill/>
        </p:spPr>
        <p:txBody>
          <a:bodyPr wrap="square">
            <a:spAutoFit/>
          </a:bodyPr>
          <a:lstStyle/>
          <a:p>
            <a:pPr algn="l"/>
            <a:r>
              <a:rPr lang="en-GB" sz="2133" b="1" dirty="0">
                <a:solidFill>
                  <a:srgbClr val="202020"/>
                </a:solidFill>
                <a:latin typeface="Source Sans Pro" panose="020B0503030403020204" pitchFamily="34" charset="0"/>
                <a:ea typeface="Source Sans Pro" panose="020B0503030403020204" pitchFamily="34" charset="0"/>
              </a:rPr>
              <a:t>Conclusion</a:t>
            </a:r>
          </a:p>
          <a:p>
            <a:pPr algn="l"/>
            <a:r>
              <a:rPr lang="en-GB" sz="2133" dirty="0">
                <a:solidFill>
                  <a:srgbClr val="202020"/>
                </a:solidFill>
                <a:latin typeface="Source Sans Pro" panose="020B0503030403020204" pitchFamily="34" charset="0"/>
                <a:ea typeface="Source Sans Pro" panose="020B0503030403020204" pitchFamily="34" charset="0"/>
              </a:rPr>
              <a:t>We conclude that a </a:t>
            </a:r>
            <a:r>
              <a:rPr lang="en-GB" sz="2133" b="1" dirty="0">
                <a:solidFill>
                  <a:srgbClr val="F89421"/>
                </a:solidFill>
                <a:latin typeface="Source Sans Pro" panose="020B0503030403020204" pitchFamily="34" charset="0"/>
                <a:ea typeface="Source Sans Pro" panose="020B0503030403020204" pitchFamily="34" charset="0"/>
              </a:rPr>
              <a:t>two-stage application process </a:t>
            </a:r>
            <a:r>
              <a:rPr lang="en-GB" sz="2133" dirty="0">
                <a:solidFill>
                  <a:srgbClr val="202020"/>
                </a:solidFill>
                <a:latin typeface="Source Sans Pro" panose="020B0503030403020204" pitchFamily="34" charset="0"/>
                <a:ea typeface="Source Sans Pro" panose="020B0503030403020204" pitchFamily="34" charset="0"/>
              </a:rPr>
              <a:t>increases the </a:t>
            </a:r>
            <a:r>
              <a:rPr lang="en-GB" sz="2133" b="1" dirty="0">
                <a:solidFill>
                  <a:srgbClr val="202020"/>
                </a:solidFill>
                <a:latin typeface="Source Sans Pro" panose="020B0503030403020204" pitchFamily="34" charset="0"/>
                <a:ea typeface="Source Sans Pro" panose="020B0503030403020204" pitchFamily="34" charset="0"/>
              </a:rPr>
              <a:t>number of applications submitted to a funding round</a:t>
            </a:r>
            <a:r>
              <a:rPr lang="en-GB" sz="2133" dirty="0">
                <a:solidFill>
                  <a:srgbClr val="202020"/>
                </a:solidFill>
                <a:latin typeface="Source Sans Pro" panose="020B0503030403020204" pitchFamily="34" charset="0"/>
                <a:ea typeface="Source Sans Pro" panose="020B0503030403020204" pitchFamily="34" charset="0"/>
              </a:rPr>
              <a:t>, is </a:t>
            </a:r>
            <a:r>
              <a:rPr lang="en-GB" sz="2133" b="1" dirty="0">
                <a:solidFill>
                  <a:srgbClr val="202020"/>
                </a:solidFill>
                <a:latin typeface="Source Sans Pro" panose="020B0503030403020204" pitchFamily="34" charset="0"/>
                <a:ea typeface="Source Sans Pro" panose="020B0503030403020204" pitchFamily="34" charset="0"/>
              </a:rPr>
              <a:t>less burdensome </a:t>
            </a:r>
            <a:r>
              <a:rPr lang="en-GB" sz="2133" dirty="0">
                <a:solidFill>
                  <a:srgbClr val="202020"/>
                </a:solidFill>
                <a:latin typeface="Source Sans Pro" panose="020B0503030403020204" pitchFamily="34" charset="0"/>
                <a:ea typeface="Source Sans Pro" panose="020B0503030403020204" pitchFamily="34" charset="0"/>
              </a:rPr>
              <a:t>and </a:t>
            </a:r>
            <a:r>
              <a:rPr lang="en-GB" sz="2133" b="1" dirty="0">
                <a:solidFill>
                  <a:srgbClr val="202020"/>
                </a:solidFill>
                <a:latin typeface="Source Sans Pro" panose="020B0503030403020204" pitchFamily="34" charset="0"/>
                <a:ea typeface="Source Sans Pro" panose="020B0503030403020204" pitchFamily="34" charset="0"/>
              </a:rPr>
              <a:t>more efficient </a:t>
            </a:r>
            <a:r>
              <a:rPr lang="en-GB" sz="2133" dirty="0">
                <a:solidFill>
                  <a:srgbClr val="202020"/>
                </a:solidFill>
                <a:latin typeface="Source Sans Pro" panose="020B0503030403020204" pitchFamily="34" charset="0"/>
                <a:ea typeface="Source Sans Pro" panose="020B0503030403020204" pitchFamily="34" charset="0"/>
              </a:rPr>
              <a:t>for all those involved with the process, is </a:t>
            </a:r>
            <a:r>
              <a:rPr lang="en-GB" sz="2133" b="1" dirty="0">
                <a:solidFill>
                  <a:srgbClr val="202020"/>
                </a:solidFill>
                <a:latin typeface="Source Sans Pro" panose="020B0503030403020204" pitchFamily="34" charset="0"/>
                <a:ea typeface="Source Sans Pro" panose="020B0503030403020204" pitchFamily="34" charset="0"/>
              </a:rPr>
              <a:t>cost effective </a:t>
            </a:r>
            <a:r>
              <a:rPr lang="en-GB" sz="2133" dirty="0">
                <a:solidFill>
                  <a:srgbClr val="202020"/>
                </a:solidFill>
                <a:latin typeface="Source Sans Pro" panose="020B0503030403020204" pitchFamily="34" charset="0"/>
                <a:ea typeface="Source Sans Pro" panose="020B0503030403020204" pitchFamily="34" charset="0"/>
              </a:rPr>
              <a:t>and has a small increase in peer reviewer scores. … Funding agencies should consider adopting a two-stage application assessment process.</a:t>
            </a:r>
          </a:p>
        </p:txBody>
      </p:sp>
    </p:spTree>
    <p:extLst>
      <p:ext uri="{BB962C8B-B14F-4D97-AF65-F5344CB8AC3E}">
        <p14:creationId xmlns:p14="http://schemas.microsoft.com/office/powerpoint/2010/main" val="27288288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7A5713E-66D2-2856-C617-92DD25FD516D}"/>
              </a:ext>
            </a:extLst>
          </p:cNvPr>
          <p:cNvSpPr txBox="1"/>
          <p:nvPr/>
        </p:nvSpPr>
        <p:spPr>
          <a:xfrm>
            <a:off x="1009934" y="958094"/>
            <a:ext cx="8567110" cy="5940088"/>
          </a:xfrm>
          <a:prstGeom prst="rect">
            <a:avLst/>
          </a:prstGeom>
          <a:noFill/>
        </p:spPr>
        <p:txBody>
          <a:bodyPr wrap="square">
            <a:spAutoFit/>
          </a:bodyPr>
          <a:lstStyle/>
          <a:p>
            <a:pPr marL="342900" indent="-342900" algn="justLow" rtl="1">
              <a:spcAft>
                <a:spcPts val="1200"/>
              </a:spcAft>
              <a:buClr>
                <a:srgbClr val="F89421"/>
              </a:buClr>
              <a:buFont typeface="Wingdings" pitchFamily="2" charset="2"/>
              <a:buChar char="§"/>
            </a:pPr>
            <a:r>
              <a:rPr lang="fa-IR" sz="2400" dirty="0" err="1">
                <a:latin typeface="B Roya" pitchFamily="2" charset="-78"/>
                <a:cs typeface="B Roya" pitchFamily="2" charset="-78"/>
              </a:rPr>
              <a:t>سالنامه‌های</a:t>
            </a:r>
            <a:r>
              <a:rPr lang="fa-IR" sz="2400" dirty="0">
                <a:latin typeface="B Roya" pitchFamily="2" charset="-78"/>
                <a:cs typeface="B Roya" pitchFamily="2" charset="-78"/>
              </a:rPr>
              <a:t> علمی پر از </a:t>
            </a:r>
            <a:r>
              <a:rPr lang="fa-IR" sz="2400" dirty="0" err="1">
                <a:latin typeface="B Roya" pitchFamily="2" charset="-78"/>
                <a:cs typeface="B Roya" pitchFamily="2" charset="-78"/>
              </a:rPr>
              <a:t>موفقیت‌اند</a:t>
            </a:r>
            <a:r>
              <a:rPr lang="fa-IR" sz="2400" dirty="0">
                <a:latin typeface="B Roya" pitchFamily="2" charset="-78"/>
                <a:cs typeface="B Roya" pitchFamily="2" charset="-78"/>
              </a:rPr>
              <a:t>. تنها در </a:t>
            </a:r>
            <a:r>
              <a:rPr lang="fa-IR" sz="2400" dirty="0" err="1">
                <a:latin typeface="B Roya" pitchFamily="2" charset="-78"/>
                <a:cs typeface="B Roya" pitchFamily="2" charset="-78"/>
              </a:rPr>
              <a:t>پاورقی‌هاست</a:t>
            </a:r>
            <a:r>
              <a:rPr lang="fa-IR" sz="2400" dirty="0">
                <a:latin typeface="B Roya" pitchFamily="2" charset="-78"/>
                <a:cs typeface="B Roya" pitchFamily="2" charset="-78"/>
              </a:rPr>
              <a:t> که </a:t>
            </a:r>
            <a:r>
              <a:rPr lang="fa-IR" sz="2400" dirty="0" err="1">
                <a:latin typeface="B Roya" pitchFamily="2" charset="-78"/>
                <a:cs typeface="B Roya" pitchFamily="2" charset="-78"/>
              </a:rPr>
              <a:t>درباره‌ی</a:t>
            </a:r>
            <a:r>
              <a:rPr lang="fa-IR" sz="2400" dirty="0">
                <a:latin typeface="B Roya" pitchFamily="2" charset="-78"/>
                <a:cs typeface="B Roya" pitchFamily="2" charset="-78"/>
              </a:rPr>
              <a:t> </a:t>
            </a:r>
            <a:r>
              <a:rPr lang="fa-IR" sz="2400" dirty="0" err="1">
                <a:latin typeface="B Roya" pitchFamily="2" charset="-78"/>
                <a:cs typeface="B Roya" pitchFamily="2" charset="-78"/>
              </a:rPr>
              <a:t>شکست‌ها</a:t>
            </a:r>
            <a:r>
              <a:rPr lang="fa-IR" sz="2400" dirty="0">
                <a:latin typeface="B Roya" pitchFamily="2" charset="-78"/>
                <a:cs typeface="B Roya" pitchFamily="2" charset="-78"/>
              </a:rPr>
              <a:t>، </a:t>
            </a:r>
            <a:r>
              <a:rPr lang="fa-IR" sz="2400" dirty="0" err="1">
                <a:latin typeface="B Roya" pitchFamily="2" charset="-78"/>
                <a:cs typeface="B Roya" pitchFamily="2" charset="-78"/>
              </a:rPr>
              <a:t>بن‌بست‌ها</a:t>
            </a:r>
            <a:r>
              <a:rPr lang="fa-IR" sz="2400" dirty="0">
                <a:latin typeface="B Roya" pitchFamily="2" charset="-78"/>
                <a:cs typeface="B Roya" pitchFamily="2" charset="-78"/>
              </a:rPr>
              <a:t>، و </a:t>
            </a:r>
            <a:r>
              <a:rPr lang="fa-IR" sz="2400" dirty="0" err="1">
                <a:latin typeface="B Roya" pitchFamily="2" charset="-78"/>
                <a:cs typeface="B Roya" pitchFamily="2" charset="-78"/>
              </a:rPr>
              <a:t>ایده‌های</a:t>
            </a:r>
            <a:r>
              <a:rPr lang="fa-IR" sz="2400" dirty="0">
                <a:latin typeface="B Roya" pitchFamily="2" charset="-78"/>
                <a:cs typeface="B Roya" pitchFamily="2" charset="-78"/>
              </a:rPr>
              <a:t> </a:t>
            </a:r>
            <a:r>
              <a:rPr lang="fa-IR" sz="2400" dirty="0" err="1">
                <a:latin typeface="B Roya" pitchFamily="2" charset="-78"/>
                <a:cs typeface="B Roya" pitchFamily="2" charset="-78"/>
              </a:rPr>
              <a:t>فراموش‌شده</a:t>
            </a:r>
            <a:r>
              <a:rPr lang="fa-IR" sz="2400" dirty="0">
                <a:latin typeface="B Roya" pitchFamily="2" charset="-78"/>
                <a:cs typeface="B Roya" pitchFamily="2" charset="-78"/>
              </a:rPr>
              <a:t> چیزی </a:t>
            </a:r>
            <a:r>
              <a:rPr lang="fa-IR" sz="2400" dirty="0" err="1">
                <a:latin typeface="B Roya" pitchFamily="2" charset="-78"/>
                <a:cs typeface="B Roya" pitchFamily="2" charset="-78"/>
              </a:rPr>
              <a:t>می‌شنویم</a:t>
            </a:r>
            <a:r>
              <a:rPr lang="fa-IR" sz="2400" dirty="0">
                <a:latin typeface="B Roya" pitchFamily="2" charset="-78"/>
                <a:cs typeface="B Roya" pitchFamily="2" charset="-78"/>
              </a:rPr>
              <a:t>. </a:t>
            </a:r>
            <a:endParaRPr lang="en-US" sz="2400" dirty="0">
              <a:latin typeface="B Roya" pitchFamily="2" charset="-78"/>
              <a:cs typeface="B Roya" pitchFamily="2" charset="-78"/>
            </a:endParaRPr>
          </a:p>
          <a:p>
            <a:pPr marL="342900" indent="-342900" algn="justLow" rtl="1">
              <a:spcAft>
                <a:spcPts val="1200"/>
              </a:spcAft>
              <a:buClr>
                <a:srgbClr val="F89421"/>
              </a:buClr>
              <a:buFont typeface="Wingdings" pitchFamily="2" charset="2"/>
              <a:buChar char="§"/>
            </a:pPr>
            <a:r>
              <a:rPr lang="fa-IR" sz="2400" dirty="0">
                <a:latin typeface="B Roya" pitchFamily="2" charset="-78"/>
                <a:cs typeface="B Roya" pitchFamily="2" charset="-78"/>
              </a:rPr>
              <a:t>علم، شکست </a:t>
            </a:r>
            <a:r>
              <a:rPr lang="fa-IR" sz="2400" dirty="0" err="1">
                <a:latin typeface="B Roya" pitchFamily="2" charset="-78"/>
                <a:cs typeface="B Roya" pitchFamily="2" charset="-78"/>
              </a:rPr>
              <a:t>می‌خورد</a:t>
            </a:r>
            <a:r>
              <a:rPr lang="fa-IR" sz="2400" dirty="0">
                <a:latin typeface="B Roya" pitchFamily="2" charset="-78"/>
                <a:cs typeface="B Roya" pitchFamily="2" charset="-78"/>
              </a:rPr>
              <a:t>. به نظر </a:t>
            </a:r>
            <a:r>
              <a:rPr lang="fa-IR" sz="2400" dirty="0" err="1">
                <a:latin typeface="B Roya" pitchFamily="2" charset="-78"/>
                <a:cs typeface="B Roya" pitchFamily="2" charset="-78"/>
              </a:rPr>
              <a:t>می‌رسد</a:t>
            </a:r>
            <a:r>
              <a:rPr lang="fa-IR" sz="2400" dirty="0">
                <a:latin typeface="B Roya" pitchFamily="2" charset="-78"/>
                <a:cs typeface="B Roya" pitchFamily="2" charset="-78"/>
              </a:rPr>
              <a:t> که نرخ بالایی از </a:t>
            </a:r>
            <a:r>
              <a:rPr lang="fa-IR" sz="2400" dirty="0" err="1">
                <a:latin typeface="B Roya" pitchFamily="2" charset="-78"/>
                <a:cs typeface="B Roya" pitchFamily="2" charset="-78"/>
              </a:rPr>
              <a:t>شکست‌ها</a:t>
            </a:r>
            <a:r>
              <a:rPr lang="fa-IR" sz="2400" dirty="0">
                <a:latin typeface="B Roya" pitchFamily="2" charset="-78"/>
                <a:cs typeface="B Roya" pitchFamily="2" charset="-78"/>
              </a:rPr>
              <a:t> در علم وجود دارد و این </a:t>
            </a:r>
            <a:r>
              <a:rPr lang="fa-IR" sz="2400" dirty="0" err="1">
                <a:latin typeface="B Roya" pitchFamily="2" charset="-78"/>
                <a:cs typeface="B Roya" pitchFamily="2" charset="-78"/>
              </a:rPr>
              <a:t>شکست‌ها</a:t>
            </a:r>
            <a:r>
              <a:rPr lang="fa-IR" sz="2400" dirty="0">
                <a:latin typeface="B Roya" pitchFamily="2" charset="-78"/>
                <a:cs typeface="B Roya" pitchFamily="2" charset="-78"/>
              </a:rPr>
              <a:t> با نظم خاصی رخ </a:t>
            </a:r>
            <a:r>
              <a:rPr lang="fa-IR" sz="2400" dirty="0" err="1">
                <a:latin typeface="B Roya" pitchFamily="2" charset="-78"/>
                <a:cs typeface="B Roya" pitchFamily="2" charset="-78"/>
              </a:rPr>
              <a:t>می‌دهند</a:t>
            </a:r>
            <a:r>
              <a:rPr lang="fa-IR" sz="2400" dirty="0">
                <a:latin typeface="B Roya" pitchFamily="2" charset="-78"/>
                <a:cs typeface="B Roya" pitchFamily="2" charset="-78"/>
              </a:rPr>
              <a:t>. </a:t>
            </a:r>
            <a:r>
              <a:rPr lang="fa-IR" sz="2400" dirty="0" err="1">
                <a:latin typeface="B Roya" pitchFamily="2" charset="-78"/>
                <a:cs typeface="B Roya" pitchFamily="2" charset="-78"/>
              </a:rPr>
              <a:t>آزمایش‌ها</a:t>
            </a:r>
            <a:r>
              <a:rPr lang="fa-IR" sz="2400" dirty="0">
                <a:latin typeface="B Roya" pitchFamily="2" charset="-78"/>
                <a:cs typeface="B Roya" pitchFamily="2" charset="-78"/>
              </a:rPr>
              <a:t> خراب </a:t>
            </a:r>
            <a:r>
              <a:rPr lang="fa-IR" sz="2400" dirty="0" err="1">
                <a:latin typeface="B Roya" pitchFamily="2" charset="-78"/>
                <a:cs typeface="B Roya" pitchFamily="2" charset="-78"/>
              </a:rPr>
              <a:t>می‌شوند</a:t>
            </a:r>
            <a:r>
              <a:rPr lang="fa-IR" sz="2400" dirty="0">
                <a:latin typeface="B Roya" pitchFamily="2" charset="-78"/>
                <a:cs typeface="B Roya" pitchFamily="2" charset="-78"/>
              </a:rPr>
              <a:t>، </a:t>
            </a:r>
            <a:r>
              <a:rPr lang="fa-IR" sz="2400" dirty="0" err="1">
                <a:latin typeface="B Roya" pitchFamily="2" charset="-78"/>
                <a:cs typeface="B Roya" pitchFamily="2" charset="-78"/>
              </a:rPr>
              <a:t>اندازه‌گیری‌ها</a:t>
            </a:r>
            <a:r>
              <a:rPr lang="fa-IR" sz="2400" dirty="0">
                <a:latin typeface="B Roya" pitchFamily="2" charset="-78"/>
                <a:cs typeface="B Roya" pitchFamily="2" charset="-78"/>
              </a:rPr>
              <a:t> نتایج مورد انتظار را به بار </a:t>
            </a:r>
            <a:r>
              <a:rPr lang="fa-IR" sz="2400" dirty="0" err="1">
                <a:latin typeface="B Roya" pitchFamily="2" charset="-78"/>
                <a:cs typeface="B Roya" pitchFamily="2" charset="-78"/>
              </a:rPr>
              <a:t>نمی‌آورند</a:t>
            </a:r>
            <a:r>
              <a:rPr lang="fa-IR" sz="2400" dirty="0">
                <a:latin typeface="B Roya" pitchFamily="2" charset="-78"/>
                <a:cs typeface="B Roya" pitchFamily="2" charset="-78"/>
              </a:rPr>
              <a:t>، ابزارها آلوده </a:t>
            </a:r>
            <a:r>
              <a:rPr lang="fa-IR" sz="2400" dirty="0" err="1">
                <a:latin typeface="B Roya" pitchFamily="2" charset="-78"/>
                <a:cs typeface="B Roya" pitchFamily="2" charset="-78"/>
              </a:rPr>
              <a:t>می‌شوند</a:t>
            </a:r>
            <a:r>
              <a:rPr lang="fa-IR" sz="2400" dirty="0">
                <a:latin typeface="B Roya" pitchFamily="2" charset="-78"/>
                <a:cs typeface="B Roya" pitchFamily="2" charset="-78"/>
              </a:rPr>
              <a:t>، </a:t>
            </a:r>
            <a:r>
              <a:rPr lang="fa-IR" sz="2400" dirty="0" err="1">
                <a:latin typeface="B Roya" pitchFamily="2" charset="-78"/>
                <a:cs typeface="B Roya" pitchFamily="2" charset="-78"/>
              </a:rPr>
              <a:t>مدل‌ها</a:t>
            </a:r>
            <a:r>
              <a:rPr lang="fa-IR" sz="2400" dirty="0">
                <a:latin typeface="B Roya" pitchFamily="2" charset="-78"/>
                <a:cs typeface="B Roya" pitchFamily="2" charset="-78"/>
              </a:rPr>
              <a:t> بیش از حد </a:t>
            </a:r>
            <a:r>
              <a:rPr lang="fa-IR" sz="2400" dirty="0" err="1">
                <a:latin typeface="B Roya" pitchFamily="2" charset="-78"/>
                <a:cs typeface="B Roya" pitchFamily="2" charset="-78"/>
              </a:rPr>
              <a:t>ساده‌سازی</a:t>
            </a:r>
            <a:r>
              <a:rPr lang="fa-IR" sz="2400" dirty="0">
                <a:latin typeface="B Roya" pitchFamily="2" charset="-78"/>
                <a:cs typeface="B Roya" pitchFamily="2" charset="-78"/>
              </a:rPr>
              <a:t> شده یا </a:t>
            </a:r>
            <a:r>
              <a:rPr lang="fa-IR" sz="2400" dirty="0" err="1">
                <a:latin typeface="B Roya" pitchFamily="2" charset="-78"/>
                <a:cs typeface="B Roya" pitchFamily="2" charset="-78"/>
              </a:rPr>
              <a:t>نامناسب‌اند</a:t>
            </a:r>
            <a:r>
              <a:rPr lang="fa-IR" sz="2400" dirty="0">
                <a:latin typeface="B Roya" pitchFamily="2" charset="-78"/>
                <a:cs typeface="B Roya" pitchFamily="2" charset="-78"/>
              </a:rPr>
              <a:t>، و برخی </a:t>
            </a:r>
            <a:r>
              <a:rPr lang="fa-IR" sz="2400" dirty="0" err="1">
                <a:latin typeface="B Roya" pitchFamily="2" charset="-78"/>
                <a:cs typeface="B Roya" pitchFamily="2" charset="-78"/>
              </a:rPr>
              <a:t>روش‌ها</a:t>
            </a:r>
            <a:r>
              <a:rPr lang="fa-IR" sz="2400" dirty="0">
                <a:latin typeface="B Roya" pitchFamily="2" charset="-78"/>
                <a:cs typeface="B Roya" pitchFamily="2" charset="-78"/>
              </a:rPr>
              <a:t> که به اشتباه به کار </a:t>
            </a:r>
            <a:r>
              <a:rPr lang="fa-IR" sz="2400" dirty="0" err="1">
                <a:latin typeface="B Roya" pitchFamily="2" charset="-78"/>
                <a:cs typeface="B Roya" pitchFamily="2" charset="-78"/>
              </a:rPr>
              <a:t>می‌روند</a:t>
            </a:r>
            <a:r>
              <a:rPr lang="fa-IR" sz="2400" dirty="0">
                <a:latin typeface="B Roya" pitchFamily="2" charset="-78"/>
                <a:cs typeface="B Roya" pitchFamily="2" charset="-78"/>
              </a:rPr>
              <a:t>، به نتایج مثبت کاذب منجر </a:t>
            </a:r>
            <a:r>
              <a:rPr lang="fa-IR" sz="2400" dirty="0" err="1">
                <a:latin typeface="B Roya" pitchFamily="2" charset="-78"/>
                <a:cs typeface="B Roya" pitchFamily="2" charset="-78"/>
              </a:rPr>
              <a:t>می‌شوند</a:t>
            </a:r>
            <a:r>
              <a:rPr lang="fa-IR" sz="2400" dirty="0">
                <a:latin typeface="B Roya" pitchFamily="2" charset="-78"/>
                <a:cs typeface="B Roya" pitchFamily="2" charset="-78"/>
              </a:rPr>
              <a:t>. </a:t>
            </a:r>
            <a:r>
              <a:rPr lang="fa-IR" sz="2400" b="1" dirty="0">
                <a:latin typeface="B Roya" pitchFamily="2" charset="-78"/>
                <a:cs typeface="B Roya" pitchFamily="2" charset="-78"/>
              </a:rPr>
              <a:t>این سؤال پیش </a:t>
            </a:r>
            <a:r>
              <a:rPr lang="fa-IR" sz="2400" b="1" dirty="0" err="1">
                <a:latin typeface="B Roya" pitchFamily="2" charset="-78"/>
                <a:cs typeface="B Roya" pitchFamily="2" charset="-78"/>
              </a:rPr>
              <a:t>می‌آید</a:t>
            </a:r>
            <a:r>
              <a:rPr lang="fa-IR" sz="2400" b="1" dirty="0">
                <a:latin typeface="B Roya" pitchFamily="2" charset="-78"/>
                <a:cs typeface="B Roya" pitchFamily="2" charset="-78"/>
              </a:rPr>
              <a:t> که چرا علم با وجود این همه شکست، همچنان تا این اندازه موفق است؟ شاید پاسخ این باشد که علم به خاطر این </a:t>
            </a:r>
            <a:r>
              <a:rPr lang="fa-IR" sz="2400" b="1" dirty="0" err="1">
                <a:latin typeface="B Roya" pitchFamily="2" charset="-78"/>
                <a:cs typeface="B Roya" pitchFamily="2" charset="-78"/>
              </a:rPr>
              <a:t>شکست‌ها</a:t>
            </a:r>
            <a:r>
              <a:rPr lang="fa-IR" sz="2400" b="1" dirty="0">
                <a:latin typeface="B Roya" pitchFamily="2" charset="-78"/>
                <a:cs typeface="B Roya" pitchFamily="2" charset="-78"/>
              </a:rPr>
              <a:t> موفق است.</a:t>
            </a:r>
          </a:p>
          <a:p>
            <a:pPr marL="342900" indent="-342900" algn="justLow" rtl="1">
              <a:spcAft>
                <a:spcPts val="1200"/>
              </a:spcAft>
              <a:buClr>
                <a:srgbClr val="F89421"/>
              </a:buClr>
              <a:buFont typeface="Wingdings" pitchFamily="2" charset="2"/>
              <a:buChar char="§"/>
            </a:pPr>
            <a:r>
              <a:rPr lang="fa-IR" sz="2400" dirty="0">
                <a:latin typeface="B Roya" pitchFamily="2" charset="-78"/>
                <a:cs typeface="B Roya" pitchFamily="2" charset="-78"/>
              </a:rPr>
              <a:t>بر خلاف تصور رایج، </a:t>
            </a:r>
            <a:r>
              <a:rPr lang="fa-IR" sz="2400" dirty="0" err="1">
                <a:latin typeface="B Roya" pitchFamily="2" charset="-78"/>
                <a:cs typeface="B Roya" pitchFamily="2" charset="-78"/>
              </a:rPr>
              <a:t>شکست‌ها</a:t>
            </a:r>
            <a:r>
              <a:rPr lang="fa-IR" sz="2400" dirty="0">
                <a:latin typeface="B Roya" pitchFamily="2" charset="-78"/>
                <a:cs typeface="B Roya" pitchFamily="2" charset="-78"/>
              </a:rPr>
              <a:t> مانعی برای پیشرفت علمی نیستند؛ بلکه یکی از </a:t>
            </a:r>
            <a:r>
              <a:rPr lang="fa-IR" sz="2400" dirty="0" err="1">
                <a:latin typeface="B Roya" pitchFamily="2" charset="-78"/>
                <a:cs typeface="B Roya" pitchFamily="2" charset="-78"/>
              </a:rPr>
              <a:t>ویژگی‌های</a:t>
            </a:r>
            <a:r>
              <a:rPr lang="fa-IR" sz="2400" dirty="0">
                <a:latin typeface="B Roya" pitchFamily="2" charset="-78"/>
                <a:cs typeface="B Roya" pitchFamily="2" charset="-78"/>
              </a:rPr>
              <a:t> مثبت و اغلب </a:t>
            </a:r>
            <a:r>
              <a:rPr lang="fa-IR" sz="2400" dirty="0" err="1">
                <a:latin typeface="B Roya" pitchFamily="2" charset="-78"/>
                <a:cs typeface="B Roya" pitchFamily="2" charset="-78"/>
              </a:rPr>
              <a:t>نادیده‌گرفته‌شده‌ی</a:t>
            </a:r>
            <a:r>
              <a:rPr lang="fa-IR" sz="2400" dirty="0">
                <a:latin typeface="B Roya" pitchFamily="2" charset="-78"/>
                <a:cs typeface="B Roya" pitchFamily="2" charset="-78"/>
              </a:rPr>
              <a:t> علم این است که ناگزیر باید در رسیدن به </a:t>
            </a:r>
            <a:r>
              <a:rPr lang="fa-IR" sz="2400" dirty="0" err="1">
                <a:latin typeface="B Roya" pitchFamily="2" charset="-78"/>
                <a:cs typeface="B Roya" pitchFamily="2" charset="-78"/>
              </a:rPr>
              <a:t>مهم‌ترین</a:t>
            </a:r>
            <a:r>
              <a:rPr lang="fa-IR" sz="2400" dirty="0">
                <a:latin typeface="B Roya" pitchFamily="2" charset="-78"/>
                <a:cs typeface="B Roya" pitchFamily="2" charset="-78"/>
              </a:rPr>
              <a:t> هدفش—یعنی کشف—شکست بخورد. برای </a:t>
            </a:r>
            <a:r>
              <a:rPr lang="fa-IR" sz="2400" dirty="0" err="1">
                <a:latin typeface="B Roya" pitchFamily="2" charset="-78"/>
                <a:cs typeface="B Roya" pitchFamily="2" charset="-78"/>
              </a:rPr>
              <a:t>آن‌که</a:t>
            </a:r>
            <a:r>
              <a:rPr lang="fa-IR" sz="2400" dirty="0">
                <a:latin typeface="B Roya" pitchFamily="2" charset="-78"/>
                <a:cs typeface="B Roya" pitchFamily="2" charset="-78"/>
              </a:rPr>
              <a:t> تحقیقات علمی از مفروضات </a:t>
            </a:r>
            <a:r>
              <a:rPr lang="fa-IR" sz="2400" dirty="0" err="1">
                <a:latin typeface="B Roya" pitchFamily="2" charset="-78"/>
                <a:cs typeface="B Roya" pitchFamily="2" charset="-78"/>
              </a:rPr>
              <a:t>اولیه‌ی</a:t>
            </a:r>
            <a:r>
              <a:rPr lang="fa-IR" sz="2400" dirty="0">
                <a:latin typeface="B Roya" pitchFamily="2" charset="-78"/>
                <a:cs typeface="B Roya" pitchFamily="2" charset="-78"/>
              </a:rPr>
              <a:t> </a:t>
            </a:r>
            <a:r>
              <a:rPr lang="fa-IR" sz="2400" dirty="0" err="1">
                <a:latin typeface="B Roya" pitchFamily="2" charset="-78"/>
                <a:cs typeface="B Roya" pitchFamily="2" charset="-78"/>
              </a:rPr>
              <a:t>مدل‌سازی‌مان</a:t>
            </a:r>
            <a:r>
              <a:rPr lang="fa-IR" sz="2400" dirty="0">
                <a:latin typeface="B Roya" pitchFamily="2" charset="-78"/>
                <a:cs typeface="B Roya" pitchFamily="2" charset="-78"/>
              </a:rPr>
              <a:t> فراتر رود و از </a:t>
            </a:r>
            <a:r>
              <a:rPr lang="fa-IR" sz="2400" dirty="0" err="1">
                <a:latin typeface="B Roya" pitchFamily="2" charset="-78"/>
                <a:cs typeface="B Roya" pitchFamily="2" charset="-78"/>
              </a:rPr>
              <a:t>محدودیت‌های</a:t>
            </a:r>
            <a:r>
              <a:rPr lang="fa-IR" sz="2400" dirty="0">
                <a:latin typeface="B Roya" pitchFamily="2" charset="-78"/>
                <a:cs typeface="B Roya" pitchFamily="2" charset="-78"/>
              </a:rPr>
              <a:t> تجربی پیوسته در حال تغییر عبور کند، باید اتفاقاتی اشتباه رخ دهد. </a:t>
            </a:r>
            <a:r>
              <a:rPr lang="fa-IR" sz="2400" b="1" dirty="0" err="1">
                <a:latin typeface="B Roya" pitchFamily="2" charset="-78"/>
                <a:cs typeface="B Roya" pitchFamily="2" charset="-78"/>
              </a:rPr>
              <a:t>نحوه‌ی</a:t>
            </a:r>
            <a:r>
              <a:rPr lang="fa-IR" sz="2400" b="1" dirty="0">
                <a:latin typeface="B Roya" pitchFamily="2" charset="-78"/>
                <a:cs typeface="B Roya" pitchFamily="2" charset="-78"/>
              </a:rPr>
              <a:t> </a:t>
            </a:r>
            <a:r>
              <a:rPr lang="fa-IR" sz="2400" b="1" dirty="0" err="1">
                <a:latin typeface="B Roya" pitchFamily="2" charset="-78"/>
                <a:cs typeface="B Roya" pitchFamily="2" charset="-78"/>
              </a:rPr>
              <a:t>مواجهه‌ی</a:t>
            </a:r>
            <a:r>
              <a:rPr lang="fa-IR" sz="2400" b="1" dirty="0">
                <a:latin typeface="B Roya" pitchFamily="2" charset="-78"/>
                <a:cs typeface="B Roya" pitchFamily="2" charset="-78"/>
              </a:rPr>
              <a:t> علم با </a:t>
            </a:r>
            <a:r>
              <a:rPr lang="fa-IR" sz="2400" b="1" dirty="0" err="1">
                <a:latin typeface="B Roya" pitchFamily="2" charset="-78"/>
                <a:cs typeface="B Roya" pitchFamily="2" charset="-78"/>
              </a:rPr>
              <a:t>شکست‌ها</a:t>
            </a:r>
            <a:r>
              <a:rPr lang="fa-IR" sz="2400" b="1" dirty="0">
                <a:latin typeface="B Roya" pitchFamily="2" charset="-78"/>
                <a:cs typeface="B Roya" pitchFamily="2" charset="-78"/>
              </a:rPr>
              <a:t>، شاید بیش از </a:t>
            </a:r>
            <a:r>
              <a:rPr lang="fa-IR" sz="2400" b="1" dirty="0" err="1">
                <a:latin typeface="B Roya" pitchFamily="2" charset="-78"/>
                <a:cs typeface="B Roya" pitchFamily="2" charset="-78"/>
              </a:rPr>
              <a:t>موفقیت‌هایش</a:t>
            </a:r>
            <a:r>
              <a:rPr lang="fa-IR" sz="2400" b="1" dirty="0">
                <a:latin typeface="B Roya" pitchFamily="2" charset="-78"/>
                <a:cs typeface="B Roya" pitchFamily="2" charset="-78"/>
              </a:rPr>
              <a:t>، ماهیت استثنایی علم را آشکار </a:t>
            </a:r>
            <a:r>
              <a:rPr lang="fa-IR" sz="2400" b="1" dirty="0" err="1">
                <a:latin typeface="B Roya" pitchFamily="2" charset="-78"/>
                <a:cs typeface="B Roya" pitchFamily="2" charset="-78"/>
              </a:rPr>
              <a:t>می‌سازد</a:t>
            </a:r>
            <a:r>
              <a:rPr lang="fa-IR" sz="2400" b="1" dirty="0">
                <a:latin typeface="B Roya" pitchFamily="2" charset="-78"/>
                <a:cs typeface="B Roya" pitchFamily="2" charset="-78"/>
              </a:rPr>
              <a:t>.</a:t>
            </a:r>
          </a:p>
        </p:txBody>
      </p:sp>
      <p:sp>
        <p:nvSpPr>
          <p:cNvPr id="11" name="Snip Single Corner Rectangle 19">
            <a:extLst>
              <a:ext uri="{FF2B5EF4-FFF2-40B4-BE49-F238E27FC236}">
                <a16:creationId xmlns:a16="http://schemas.microsoft.com/office/drawing/2014/main" id="{1EAEAEE6-CFD2-7213-B085-35DFF4643EA9}"/>
              </a:ext>
            </a:extLst>
          </p:cNvPr>
          <p:cNvSpPr/>
          <p:nvPr/>
        </p:nvSpPr>
        <p:spPr>
          <a:xfrm flipH="1">
            <a:off x="1949906" y="255495"/>
            <a:ext cx="7627138" cy="585136"/>
          </a:xfrm>
          <a:prstGeom prst="snip1Rect">
            <a:avLst>
              <a:gd name="adj" fmla="val 50000"/>
            </a:avLst>
          </a:prstGeom>
          <a:solidFill>
            <a:srgbClr val="F894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rtl="1"/>
            <a:r>
              <a:rPr lang="fa-IR" sz="3200" b="1" dirty="0">
                <a:latin typeface="B Roya" pitchFamily="2" charset="-78"/>
                <a:cs typeface="B Roya" pitchFamily="2" charset="-78"/>
              </a:rPr>
              <a:t>خطا (</a:t>
            </a:r>
            <a:r>
              <a:rPr lang="en-GB" sz="3200" b="1" dirty="0">
                <a:latin typeface="Calibri" panose="020F0502020204030204" pitchFamily="34" charset="0"/>
                <a:cs typeface="Calibri" panose="020F0502020204030204" pitchFamily="34" charset="0"/>
              </a:rPr>
              <a:t>Error</a:t>
            </a:r>
            <a:r>
              <a:rPr lang="fa-IR" sz="3200" b="1" dirty="0">
                <a:latin typeface="B Roya" pitchFamily="2" charset="-78"/>
                <a:cs typeface="B Roya" pitchFamily="2" charset="-78"/>
              </a:rPr>
              <a:t>)</a:t>
            </a:r>
            <a:endParaRPr lang="en-US" sz="3200" b="1" dirty="0">
              <a:latin typeface="B Roya" pitchFamily="2" charset="-78"/>
              <a:cs typeface="B Roya" pitchFamily="2" charset="-78"/>
            </a:endParaRPr>
          </a:p>
        </p:txBody>
      </p:sp>
    </p:spTree>
    <p:extLst>
      <p:ext uri="{BB962C8B-B14F-4D97-AF65-F5344CB8AC3E}">
        <p14:creationId xmlns:p14="http://schemas.microsoft.com/office/powerpoint/2010/main" val="2300205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allAtOnce"/>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4C46FC1-4691-F643-1BB9-24DC2EDE20FE}"/>
              </a:ext>
            </a:extLst>
          </p:cNvPr>
          <p:cNvPicPr>
            <a:picLocks noChangeAspect="1"/>
          </p:cNvPicPr>
          <p:nvPr/>
        </p:nvPicPr>
        <p:blipFill>
          <a:blip r:embed="rId2"/>
          <a:stretch>
            <a:fillRect/>
          </a:stretch>
        </p:blipFill>
        <p:spPr>
          <a:xfrm>
            <a:off x="101600" y="400716"/>
            <a:ext cx="9771284" cy="5800355"/>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CB38A2C7-B2E9-1811-8EC6-62AF894AC4C6}"/>
              </a:ext>
            </a:extLst>
          </p:cNvPr>
          <p:cNvSpPr txBox="1"/>
          <p:nvPr/>
        </p:nvSpPr>
        <p:spPr>
          <a:xfrm>
            <a:off x="350777" y="6313648"/>
            <a:ext cx="9522107" cy="338554"/>
          </a:xfrm>
          <a:prstGeom prst="rect">
            <a:avLst/>
          </a:prstGeom>
          <a:noFill/>
        </p:spPr>
        <p:txBody>
          <a:bodyPr wrap="square">
            <a:spAutoFit/>
          </a:bodyPr>
          <a:lstStyle/>
          <a:p>
            <a:r>
              <a:rPr lang="x-none" sz="1600" dirty="0">
                <a:solidFill>
                  <a:schemeClr val="bg1">
                    <a:lumMod val="50000"/>
                  </a:schemeClr>
                </a:solidFill>
                <a:latin typeface="Source Sans Pro" panose="020B0503030403020204" pitchFamily="34" charset="0"/>
                <a:ea typeface="Source Sans Pro" panose="020B0503030403020204" pitchFamily="34" charset="0"/>
              </a:rPr>
              <a:t>https://grants.nih.gov/grants/how-to-apply-application-guide/resources/sample-applications.htm</a:t>
            </a:r>
          </a:p>
        </p:txBody>
      </p:sp>
    </p:spTree>
    <p:extLst>
      <p:ext uri="{BB962C8B-B14F-4D97-AF65-F5344CB8AC3E}">
        <p14:creationId xmlns:p14="http://schemas.microsoft.com/office/powerpoint/2010/main" val="99472715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7BDFE10-F90E-7299-0D68-F787502B9561}"/>
              </a:ext>
            </a:extLst>
          </p:cNvPr>
          <p:cNvSpPr>
            <a:spLocks noGrp="1"/>
          </p:cNvSpPr>
          <p:nvPr>
            <p:ph type="sldNum" idx="4294967295"/>
          </p:nvPr>
        </p:nvSpPr>
        <p:spPr>
          <a:xfrm>
            <a:off x="10880725" y="6446838"/>
            <a:ext cx="1311275" cy="365125"/>
          </a:xfrm>
        </p:spPr>
        <p:txBody>
          <a:bodyPr/>
          <a:lstStyle/>
          <a:p>
            <a:fld id="{00000000-1234-1234-1234-123412341234}" type="slidenum">
              <a:rPr lang="en" smtClean="0"/>
              <a:pPr/>
              <a:t>121</a:t>
            </a:fld>
            <a:endParaRPr lang="en"/>
          </a:p>
        </p:txBody>
      </p:sp>
      <p:pic>
        <p:nvPicPr>
          <p:cNvPr id="3" name="Picture 2"/>
          <p:cNvPicPr>
            <a:picLocks noChangeAspect="1"/>
          </p:cNvPicPr>
          <p:nvPr/>
        </p:nvPicPr>
        <p:blipFill>
          <a:blip r:embed="rId2"/>
          <a:stretch>
            <a:fillRect/>
          </a:stretch>
        </p:blipFill>
        <p:spPr>
          <a:xfrm>
            <a:off x="999546" y="111506"/>
            <a:ext cx="6820863" cy="6122392"/>
          </a:xfrm>
          <a:prstGeom prst="rect">
            <a:avLst/>
          </a:prstGeom>
          <a:ln>
            <a:noFill/>
          </a:ln>
          <a:effectLst>
            <a:outerShdw blurRad="292100" dist="139700" dir="2700000" algn="tl" rotWithShape="0">
              <a:srgbClr val="333333">
                <a:alpha val="65000"/>
              </a:srgbClr>
            </a:outerShdw>
          </a:effectLst>
        </p:spPr>
      </p:pic>
      <p:sp>
        <p:nvSpPr>
          <p:cNvPr id="4" name="Rectangle 3"/>
          <p:cNvSpPr/>
          <p:nvPr/>
        </p:nvSpPr>
        <p:spPr>
          <a:xfrm>
            <a:off x="203200" y="6428394"/>
            <a:ext cx="9150157" cy="318100"/>
          </a:xfrm>
          <a:prstGeom prst="rect">
            <a:avLst/>
          </a:prstGeom>
        </p:spPr>
        <p:txBody>
          <a:bodyPr wrap="square">
            <a:spAutoFit/>
          </a:bodyPr>
          <a:lstStyle/>
          <a:p>
            <a:r>
              <a:rPr lang="en-US" sz="1400" dirty="0">
                <a:solidFill>
                  <a:schemeClr val="bg1">
                    <a:lumMod val="50000"/>
                  </a:schemeClr>
                </a:solidFill>
                <a:latin typeface="Source Sans Pro" panose="020B0503030403020204" pitchFamily="34" charset="0"/>
                <a:ea typeface="Source Sans Pro" panose="020B0503030403020204" pitchFamily="34" charset="0"/>
              </a:rPr>
              <a:t>https://</a:t>
            </a:r>
            <a:r>
              <a:rPr lang="en-US" sz="1400" dirty="0" err="1">
                <a:solidFill>
                  <a:schemeClr val="bg1">
                    <a:lumMod val="50000"/>
                  </a:schemeClr>
                </a:solidFill>
                <a:latin typeface="Source Sans Pro" panose="020B0503030403020204" pitchFamily="34" charset="0"/>
                <a:ea typeface="Source Sans Pro" panose="020B0503030403020204" pitchFamily="34" charset="0"/>
              </a:rPr>
              <a:t>grants.nih.gov</a:t>
            </a:r>
            <a:r>
              <a:rPr lang="en-US" sz="1400" dirty="0">
                <a:solidFill>
                  <a:schemeClr val="bg1">
                    <a:lumMod val="50000"/>
                  </a:schemeClr>
                </a:solidFill>
                <a:latin typeface="Source Sans Pro" panose="020B0503030403020204" pitchFamily="34" charset="0"/>
                <a:ea typeface="Source Sans Pro" panose="020B0503030403020204" pitchFamily="34" charset="0"/>
              </a:rPr>
              <a:t>/grants/how-to-apply-application-guide/format-and-write/format-</a:t>
            </a:r>
            <a:r>
              <a:rPr lang="en-US" sz="1400" dirty="0" err="1">
                <a:solidFill>
                  <a:schemeClr val="bg1">
                    <a:lumMod val="50000"/>
                  </a:schemeClr>
                </a:solidFill>
                <a:latin typeface="Source Sans Pro" panose="020B0503030403020204" pitchFamily="34" charset="0"/>
                <a:ea typeface="Source Sans Pro" panose="020B0503030403020204" pitchFamily="34" charset="0"/>
              </a:rPr>
              <a:t>attachments.htm</a:t>
            </a:r>
            <a:endParaRPr lang="en-US" sz="1400" dirty="0">
              <a:solidFill>
                <a:schemeClr val="bg1">
                  <a:lumMod val="50000"/>
                </a:schemeClr>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3440302187"/>
      </p:ext>
    </p:extLst>
  </p:cSld>
  <p:clrMapOvr>
    <a:masterClrMapping/>
  </p:clrMapOvr>
  <p:transition>
    <p:fade thruBlk="1"/>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754C3-C730-FF10-E0CE-762BCD07B2A6}"/>
              </a:ext>
            </a:extLst>
          </p:cNvPr>
          <p:cNvSpPr>
            <a:spLocks noGrp="1"/>
          </p:cNvSpPr>
          <p:nvPr>
            <p:ph type="title" idx="4294967295"/>
          </p:nvPr>
        </p:nvSpPr>
        <p:spPr>
          <a:xfrm>
            <a:off x="5110185" y="218273"/>
            <a:ext cx="3759200" cy="1020763"/>
          </a:xfrm>
        </p:spPr>
        <p:txBody>
          <a:bodyPr/>
          <a:lstStyle/>
          <a:p>
            <a:pPr algn="ctr"/>
            <a:r>
              <a:rPr lang="fa-IR" sz="3200" b="1" dirty="0">
                <a:solidFill>
                  <a:schemeClr val="bg1"/>
                </a:solidFill>
                <a:latin typeface="B Roya" pitchFamily="2" charset="-78"/>
                <a:cs typeface="B Roya" pitchFamily="2" charset="-78"/>
              </a:rPr>
              <a:t>تبعیت از </a:t>
            </a:r>
            <a:r>
              <a:rPr lang="fa-IR" sz="3200" b="1" dirty="0" err="1">
                <a:solidFill>
                  <a:schemeClr val="bg1"/>
                </a:solidFill>
                <a:latin typeface="B Roya" pitchFamily="2" charset="-78"/>
                <a:cs typeface="B Roya" pitchFamily="2" charset="-78"/>
              </a:rPr>
              <a:t>دستورالعمل‌ها</a:t>
            </a:r>
            <a:endParaRPr lang="x-none" sz="3200" b="1" dirty="0">
              <a:solidFill>
                <a:schemeClr val="bg1"/>
              </a:solidFill>
              <a:latin typeface="B Roya" pitchFamily="2" charset="-78"/>
              <a:cs typeface="B Roya" pitchFamily="2" charset="-78"/>
            </a:endParaRPr>
          </a:p>
        </p:txBody>
      </p:sp>
      <p:sp>
        <p:nvSpPr>
          <p:cNvPr id="3" name="Slide Number Placeholder 2">
            <a:extLst>
              <a:ext uri="{FF2B5EF4-FFF2-40B4-BE49-F238E27FC236}">
                <a16:creationId xmlns:a16="http://schemas.microsoft.com/office/drawing/2014/main" id="{78EE2ED3-B43D-4DDE-D32A-2022180F5809}"/>
              </a:ext>
            </a:extLst>
          </p:cNvPr>
          <p:cNvSpPr>
            <a:spLocks noGrp="1"/>
          </p:cNvSpPr>
          <p:nvPr>
            <p:ph type="sldNum" idx="4294967295"/>
          </p:nvPr>
        </p:nvSpPr>
        <p:spPr>
          <a:xfrm>
            <a:off x="10880725" y="6459538"/>
            <a:ext cx="1311275" cy="365125"/>
          </a:xfrm>
        </p:spPr>
        <p:txBody>
          <a:bodyPr/>
          <a:lstStyle/>
          <a:p>
            <a:pPr algn="r"/>
            <a:fld id="{00000000-1234-1234-1234-123412341234}" type="slidenum">
              <a:rPr lang="en" smtClean="0"/>
              <a:pPr algn="r"/>
              <a:t>122</a:t>
            </a:fld>
            <a:endParaRPr lang="en"/>
          </a:p>
        </p:txBody>
      </p:sp>
      <p:sp>
        <p:nvSpPr>
          <p:cNvPr id="5" name="TextBox 4">
            <a:extLst>
              <a:ext uri="{FF2B5EF4-FFF2-40B4-BE49-F238E27FC236}">
                <a16:creationId xmlns:a16="http://schemas.microsoft.com/office/drawing/2014/main" id="{B5C22965-30EB-4BF2-F16E-9930112D9BB8}"/>
              </a:ext>
            </a:extLst>
          </p:cNvPr>
          <p:cNvSpPr txBox="1"/>
          <p:nvPr/>
        </p:nvSpPr>
        <p:spPr>
          <a:xfrm>
            <a:off x="960916" y="1726317"/>
            <a:ext cx="8556169" cy="3786165"/>
          </a:xfrm>
          <a:prstGeom prst="rect">
            <a:avLst/>
          </a:prstGeom>
          <a:noFill/>
        </p:spPr>
        <p:txBody>
          <a:bodyPr wrap="square">
            <a:spAutoFit/>
          </a:bodyPr>
          <a:lstStyle/>
          <a:p>
            <a:pPr marL="457189" indent="-457189" algn="r" rtl="1">
              <a:spcAft>
                <a:spcPts val="1600"/>
              </a:spcAft>
              <a:buClr>
                <a:srgbClr val="FF9300"/>
              </a:buClr>
              <a:buFont typeface="Wingdings" pitchFamily="2" charset="2"/>
              <a:buChar char="§"/>
            </a:pPr>
            <a:r>
              <a:rPr lang="x-none" sz="2667" dirty="0">
                <a:latin typeface="B Roya" pitchFamily="2" charset="-78"/>
                <a:cs typeface="B Roya" pitchFamily="2" charset="-78"/>
              </a:rPr>
              <a:t>به دنبال دستورالعمل</a:t>
            </a:r>
            <a:r>
              <a:rPr lang="fa-IR" sz="2667" dirty="0">
                <a:latin typeface="B Roya" pitchFamily="2" charset="-78"/>
                <a:cs typeface="B Roya" pitchFamily="2" charset="-78"/>
              </a:rPr>
              <a:t>‌</a:t>
            </a:r>
            <a:r>
              <a:rPr lang="x-none" sz="2667" dirty="0">
                <a:latin typeface="B Roya" pitchFamily="2" charset="-78"/>
                <a:cs typeface="B Roya" pitchFamily="2" charset="-78"/>
              </a:rPr>
              <a:t>های خاص یا اطلاعات </a:t>
            </a:r>
            <a:r>
              <a:rPr lang="fa-IR" sz="2667" dirty="0">
                <a:latin typeface="B Roya" pitchFamily="2" charset="-78"/>
                <a:cs typeface="B Roya" pitchFamily="2" charset="-78"/>
              </a:rPr>
              <a:t>بیشتر</a:t>
            </a:r>
            <a:r>
              <a:rPr lang="x-none" sz="2667" dirty="0">
                <a:latin typeface="B Roya" pitchFamily="2" charset="-78"/>
                <a:cs typeface="B Roya" pitchFamily="2" charset="-78"/>
              </a:rPr>
              <a:t> </a:t>
            </a:r>
            <a:r>
              <a:rPr lang="fa-IR" sz="2667" dirty="0">
                <a:latin typeface="B Roya" pitchFamily="2" charset="-78"/>
                <a:cs typeface="B Roya" pitchFamily="2" charset="-78"/>
              </a:rPr>
              <a:t>فراخوان</a:t>
            </a:r>
            <a:r>
              <a:rPr lang="x-none" sz="2667" dirty="0">
                <a:latin typeface="B Roya" pitchFamily="2" charset="-78"/>
                <a:cs typeface="B Roya" pitchFamily="2" charset="-78"/>
              </a:rPr>
              <a:t> باشید</a:t>
            </a:r>
            <a:r>
              <a:rPr lang="fa-IR" sz="2667" dirty="0">
                <a:latin typeface="B Roya" pitchFamily="2" charset="-78"/>
                <a:cs typeface="B Roya" pitchFamily="2" charset="-78"/>
              </a:rPr>
              <a:t>. </a:t>
            </a:r>
            <a:r>
              <a:rPr lang="x-none" sz="2667" dirty="0">
                <a:latin typeface="B Roya" pitchFamily="2" charset="-78"/>
                <a:cs typeface="B Roya" pitchFamily="2" charset="-78"/>
              </a:rPr>
              <a:t>عدم رعایت دستورالعمل</a:t>
            </a:r>
            <a:r>
              <a:rPr lang="fa-IR" sz="2667" dirty="0">
                <a:latin typeface="B Roya" pitchFamily="2" charset="-78"/>
                <a:cs typeface="B Roya" pitchFamily="2" charset="-78"/>
              </a:rPr>
              <a:t>‌</a:t>
            </a:r>
            <a:r>
              <a:rPr lang="x-none" sz="2667" dirty="0">
                <a:latin typeface="B Roya" pitchFamily="2" charset="-78"/>
                <a:cs typeface="B Roya" pitchFamily="2" charset="-78"/>
              </a:rPr>
              <a:t>ها</a:t>
            </a:r>
            <a:r>
              <a:rPr lang="fa-IR" sz="2667" dirty="0">
                <a:latin typeface="B Roya" pitchFamily="2" charset="-78"/>
                <a:cs typeface="B Roya" pitchFamily="2" charset="-78"/>
              </a:rPr>
              <a:t> </a:t>
            </a:r>
            <a:r>
              <a:rPr lang="x-none" sz="2667" dirty="0">
                <a:latin typeface="B Roya" pitchFamily="2" charset="-78"/>
                <a:cs typeface="B Roya" pitchFamily="2" charset="-78"/>
              </a:rPr>
              <a:t>می</a:t>
            </a:r>
            <a:r>
              <a:rPr lang="fa-IR" sz="2667" dirty="0">
                <a:latin typeface="B Roya" pitchFamily="2" charset="-78"/>
                <a:cs typeface="B Roya" pitchFamily="2" charset="-78"/>
              </a:rPr>
              <a:t>‌</a:t>
            </a:r>
            <a:r>
              <a:rPr lang="x-none" sz="2667" dirty="0">
                <a:latin typeface="B Roya" pitchFamily="2" charset="-78"/>
                <a:cs typeface="B Roya" pitchFamily="2" charset="-78"/>
              </a:rPr>
              <a:t>تواند منجر به رد</a:t>
            </a:r>
            <a:r>
              <a:rPr lang="fa-IR" sz="2667" dirty="0">
                <a:latin typeface="B Roya" pitchFamily="2" charset="-78"/>
                <a:cs typeface="B Roya" pitchFamily="2" charset="-78"/>
              </a:rPr>
              <a:t> سریع</a:t>
            </a:r>
            <a:r>
              <a:rPr lang="x-none" sz="2667" dirty="0">
                <a:latin typeface="B Roya" pitchFamily="2" charset="-78"/>
                <a:cs typeface="B Roya" pitchFamily="2" charset="-78"/>
              </a:rPr>
              <a:t> </a:t>
            </a:r>
            <a:r>
              <a:rPr lang="fa-IR" sz="2667" dirty="0" err="1">
                <a:latin typeface="B Roya" pitchFamily="2" charset="-78"/>
                <a:cs typeface="B Roya" pitchFamily="2" charset="-78"/>
              </a:rPr>
              <a:t>پروپوزال</a:t>
            </a:r>
            <a:r>
              <a:rPr lang="fa-IR" sz="2667" dirty="0">
                <a:latin typeface="B Roya" pitchFamily="2" charset="-78"/>
                <a:cs typeface="B Roya" pitchFamily="2" charset="-78"/>
              </a:rPr>
              <a:t> </a:t>
            </a:r>
            <a:r>
              <a:rPr lang="x-none" sz="2667" dirty="0">
                <a:latin typeface="B Roya" pitchFamily="2" charset="-78"/>
                <a:cs typeface="B Roya" pitchFamily="2" charset="-78"/>
              </a:rPr>
              <a:t>شما شود</a:t>
            </a:r>
            <a:r>
              <a:rPr lang="fa-IR" sz="2667" dirty="0">
                <a:latin typeface="B Roya" pitchFamily="2" charset="-78"/>
                <a:cs typeface="B Roya" pitchFamily="2" charset="-78"/>
              </a:rPr>
              <a:t>.</a:t>
            </a:r>
          </a:p>
          <a:p>
            <a:pPr marL="457189" indent="-457189" algn="r" rtl="1">
              <a:spcAft>
                <a:spcPts val="1600"/>
              </a:spcAft>
              <a:buClr>
                <a:srgbClr val="FF9300"/>
              </a:buClr>
              <a:buFont typeface="Wingdings" pitchFamily="2" charset="2"/>
              <a:buChar char="§"/>
            </a:pPr>
            <a:r>
              <a:rPr lang="x-none" sz="2667" dirty="0">
                <a:latin typeface="B Roya" pitchFamily="2" charset="-78"/>
                <a:cs typeface="B Roya" pitchFamily="2" charset="-78"/>
              </a:rPr>
              <a:t>فرآیند گام</a:t>
            </a:r>
            <a:r>
              <a:rPr lang="fa-IR" sz="2667" dirty="0">
                <a:latin typeface="B Roya" pitchFamily="2" charset="-78"/>
                <a:cs typeface="B Roya" pitchFamily="2" charset="-78"/>
              </a:rPr>
              <a:t>‌</a:t>
            </a:r>
            <a:r>
              <a:rPr lang="x-none" sz="2667" dirty="0">
                <a:latin typeface="B Roya" pitchFamily="2" charset="-78"/>
                <a:cs typeface="B Roya" pitchFamily="2" charset="-78"/>
              </a:rPr>
              <a:t>به</a:t>
            </a:r>
            <a:r>
              <a:rPr lang="fa-IR" sz="2667" dirty="0">
                <a:latin typeface="B Roya" pitchFamily="2" charset="-78"/>
                <a:cs typeface="B Roya" pitchFamily="2" charset="-78"/>
              </a:rPr>
              <a:t>‌</a:t>
            </a:r>
            <a:r>
              <a:rPr lang="x-none" sz="2667" dirty="0">
                <a:latin typeface="B Roya" pitchFamily="2" charset="-78"/>
                <a:cs typeface="B Roya" pitchFamily="2" charset="-78"/>
              </a:rPr>
              <a:t>گام درخواست را که در دستورالعمل</a:t>
            </a:r>
            <a:r>
              <a:rPr lang="fa-IR" sz="2667" dirty="0">
                <a:latin typeface="B Roya" pitchFamily="2" charset="-78"/>
                <a:cs typeface="B Roya" pitchFamily="2" charset="-78"/>
              </a:rPr>
              <a:t>‌</a:t>
            </a:r>
            <a:r>
              <a:rPr lang="x-none" sz="2667" dirty="0">
                <a:latin typeface="B Roya" pitchFamily="2" charset="-78"/>
                <a:cs typeface="B Roya" pitchFamily="2" charset="-78"/>
              </a:rPr>
              <a:t>ها ذکر شده، درک کنید.</a:t>
            </a:r>
            <a:r>
              <a:rPr lang="fa-IR" sz="2667" dirty="0">
                <a:latin typeface="B Roya" pitchFamily="2" charset="-78"/>
                <a:cs typeface="B Roya" pitchFamily="2" charset="-78"/>
              </a:rPr>
              <a:t> </a:t>
            </a:r>
            <a:r>
              <a:rPr lang="x-none" sz="2667" dirty="0">
                <a:latin typeface="B Roya" pitchFamily="2" charset="-78"/>
                <a:cs typeface="B Roya" pitchFamily="2" charset="-78"/>
              </a:rPr>
              <a:t>هرگونه فرم، ضمیمه یا اسناد پشتیبانی مورد نیاز را شناسایی کنید. به قالب و ساختار مورد انتظار برای پیشنهاد توجه کنی</a:t>
            </a:r>
            <a:r>
              <a:rPr lang="fa-IR" sz="2667" dirty="0">
                <a:latin typeface="B Roya" pitchFamily="2" charset="-78"/>
                <a:cs typeface="B Roya" pitchFamily="2" charset="-78"/>
              </a:rPr>
              <a:t>د.</a:t>
            </a:r>
            <a:r>
              <a:rPr lang="x-none" sz="2667" dirty="0">
                <a:latin typeface="B Roya" pitchFamily="2" charset="-78"/>
                <a:cs typeface="B Roya" pitchFamily="2" charset="-78"/>
              </a:rPr>
              <a:t> </a:t>
            </a:r>
            <a:endParaRPr lang="fa-IR" sz="2667" dirty="0">
              <a:latin typeface="B Roya" pitchFamily="2" charset="-78"/>
              <a:cs typeface="B Roya" pitchFamily="2" charset="-78"/>
            </a:endParaRPr>
          </a:p>
          <a:p>
            <a:pPr marL="457189" indent="-457189" algn="r" rtl="1">
              <a:spcAft>
                <a:spcPts val="1600"/>
              </a:spcAft>
              <a:buClr>
                <a:srgbClr val="FF9300"/>
              </a:buClr>
              <a:buFont typeface="Wingdings" pitchFamily="2" charset="2"/>
              <a:buChar char="§"/>
            </a:pPr>
            <a:r>
              <a:rPr lang="x-none" sz="2667" dirty="0">
                <a:latin typeface="B Roya" pitchFamily="2" charset="-78"/>
                <a:cs typeface="B Roya" pitchFamily="2" charset="-78"/>
              </a:rPr>
              <a:t>اگر هر بخشی از دستورالعمل</a:t>
            </a:r>
            <a:r>
              <a:rPr lang="fa-IR" sz="2667" dirty="0">
                <a:latin typeface="B Roya" pitchFamily="2" charset="-78"/>
                <a:cs typeface="B Roya" pitchFamily="2" charset="-78"/>
              </a:rPr>
              <a:t>‌</a:t>
            </a:r>
            <a:r>
              <a:rPr lang="x-none" sz="2667" dirty="0">
                <a:latin typeface="B Roya" pitchFamily="2" charset="-78"/>
                <a:cs typeface="B Roya" pitchFamily="2" charset="-78"/>
              </a:rPr>
              <a:t>ها نامشخص است یا اگر سؤالی دارید</a:t>
            </a:r>
            <a:r>
              <a:rPr lang="fa-IR" sz="2667" dirty="0">
                <a:latin typeface="B Roya" pitchFamily="2" charset="-78"/>
                <a:cs typeface="B Roya" pitchFamily="2" charset="-78"/>
              </a:rPr>
              <a:t> با</a:t>
            </a:r>
            <a:r>
              <a:rPr lang="x-none" sz="2667" dirty="0">
                <a:latin typeface="B Roya" pitchFamily="2" charset="-78"/>
                <a:cs typeface="B Roya" pitchFamily="2" charset="-78"/>
              </a:rPr>
              <a:t> تأمین کننده مالی </a:t>
            </a:r>
            <a:r>
              <a:rPr lang="fa-IR" sz="2667" dirty="0">
                <a:latin typeface="B Roya" pitchFamily="2" charset="-78"/>
                <a:cs typeface="B Roya" pitchFamily="2" charset="-78"/>
              </a:rPr>
              <a:t>تماس بگیرید. </a:t>
            </a:r>
            <a:r>
              <a:rPr lang="x-none" sz="2667" dirty="0">
                <a:latin typeface="B Roya" pitchFamily="2" charset="-78"/>
                <a:cs typeface="B Roya" pitchFamily="2" charset="-78"/>
              </a:rPr>
              <a:t>بهتر است در مراحل اولیه به دنبال توضیح باشید تا </a:t>
            </a:r>
            <a:r>
              <a:rPr lang="fa-IR" sz="2667" dirty="0">
                <a:latin typeface="B Roya" pitchFamily="2" charset="-78"/>
                <a:cs typeface="B Roya" pitchFamily="2" charset="-78"/>
              </a:rPr>
              <a:t>بتوانید قبل از اتمام زمان فراخوان </a:t>
            </a:r>
            <a:r>
              <a:rPr lang="fa-IR" sz="2667" dirty="0" err="1">
                <a:latin typeface="B Roya" pitchFamily="2" charset="-78"/>
                <a:cs typeface="B Roya" pitchFamily="2" charset="-78"/>
              </a:rPr>
              <a:t>پروپوزال</a:t>
            </a:r>
            <a:r>
              <a:rPr lang="fa-IR" sz="2667" dirty="0">
                <a:latin typeface="B Roya" pitchFamily="2" charset="-78"/>
                <a:cs typeface="B Roya" pitchFamily="2" charset="-78"/>
              </a:rPr>
              <a:t> را تهیه کنید.</a:t>
            </a:r>
          </a:p>
        </p:txBody>
      </p:sp>
      <p:sp>
        <p:nvSpPr>
          <p:cNvPr id="6" name="Google Shape;1089;p46"/>
          <p:cNvSpPr/>
          <p:nvPr/>
        </p:nvSpPr>
        <p:spPr>
          <a:xfrm>
            <a:off x="8909283" y="499231"/>
            <a:ext cx="409580" cy="409605"/>
          </a:xfrm>
          <a:custGeom>
            <a:avLst/>
            <a:gdLst/>
            <a:ahLst/>
            <a:cxnLst/>
            <a:rect l="l" t="t" r="r" b="b"/>
            <a:pathLst>
              <a:path w="16221" h="16222" fill="none" extrusionOk="0">
                <a:moveTo>
                  <a:pt x="0" y="8111"/>
                </a:moveTo>
                <a:lnTo>
                  <a:pt x="0" y="8111"/>
                </a:lnTo>
                <a:lnTo>
                  <a:pt x="0" y="7697"/>
                </a:lnTo>
                <a:lnTo>
                  <a:pt x="49" y="7283"/>
                </a:lnTo>
                <a:lnTo>
                  <a:pt x="98" y="6869"/>
                </a:lnTo>
                <a:lnTo>
                  <a:pt x="171" y="6479"/>
                </a:lnTo>
                <a:lnTo>
                  <a:pt x="244" y="6090"/>
                </a:lnTo>
                <a:lnTo>
                  <a:pt x="366" y="5700"/>
                </a:lnTo>
                <a:lnTo>
                  <a:pt x="487" y="5335"/>
                </a:lnTo>
                <a:lnTo>
                  <a:pt x="634" y="4945"/>
                </a:lnTo>
                <a:lnTo>
                  <a:pt x="804" y="4604"/>
                </a:lnTo>
                <a:lnTo>
                  <a:pt x="975" y="4239"/>
                </a:lnTo>
                <a:lnTo>
                  <a:pt x="1169" y="3898"/>
                </a:lnTo>
                <a:lnTo>
                  <a:pt x="1389" y="3581"/>
                </a:lnTo>
                <a:lnTo>
                  <a:pt x="1608" y="3264"/>
                </a:lnTo>
                <a:lnTo>
                  <a:pt x="1851" y="2948"/>
                </a:lnTo>
                <a:lnTo>
                  <a:pt x="2119" y="2656"/>
                </a:lnTo>
                <a:lnTo>
                  <a:pt x="2387" y="2388"/>
                </a:lnTo>
                <a:lnTo>
                  <a:pt x="2655" y="2120"/>
                </a:lnTo>
                <a:lnTo>
                  <a:pt x="2947" y="1852"/>
                </a:lnTo>
                <a:lnTo>
                  <a:pt x="3264" y="1608"/>
                </a:lnTo>
                <a:lnTo>
                  <a:pt x="3581" y="1389"/>
                </a:lnTo>
                <a:lnTo>
                  <a:pt x="3897" y="1170"/>
                </a:lnTo>
                <a:lnTo>
                  <a:pt x="4238" y="975"/>
                </a:lnTo>
                <a:lnTo>
                  <a:pt x="4603" y="805"/>
                </a:lnTo>
                <a:lnTo>
                  <a:pt x="4944" y="634"/>
                </a:lnTo>
                <a:lnTo>
                  <a:pt x="5334" y="488"/>
                </a:lnTo>
                <a:lnTo>
                  <a:pt x="5699" y="366"/>
                </a:lnTo>
                <a:lnTo>
                  <a:pt x="6089" y="244"/>
                </a:lnTo>
                <a:lnTo>
                  <a:pt x="6479" y="171"/>
                </a:lnTo>
                <a:lnTo>
                  <a:pt x="6868" y="98"/>
                </a:lnTo>
                <a:lnTo>
                  <a:pt x="7282" y="50"/>
                </a:lnTo>
                <a:lnTo>
                  <a:pt x="7696" y="1"/>
                </a:lnTo>
                <a:lnTo>
                  <a:pt x="8111" y="1"/>
                </a:lnTo>
                <a:lnTo>
                  <a:pt x="8111" y="1"/>
                </a:lnTo>
                <a:lnTo>
                  <a:pt x="8525" y="1"/>
                </a:lnTo>
                <a:lnTo>
                  <a:pt x="8939" y="50"/>
                </a:lnTo>
                <a:lnTo>
                  <a:pt x="9353" y="98"/>
                </a:lnTo>
                <a:lnTo>
                  <a:pt x="9742" y="171"/>
                </a:lnTo>
                <a:lnTo>
                  <a:pt x="10132" y="244"/>
                </a:lnTo>
                <a:lnTo>
                  <a:pt x="10522" y="366"/>
                </a:lnTo>
                <a:lnTo>
                  <a:pt x="10911" y="488"/>
                </a:lnTo>
                <a:lnTo>
                  <a:pt x="11277" y="634"/>
                </a:lnTo>
                <a:lnTo>
                  <a:pt x="11618" y="805"/>
                </a:lnTo>
                <a:lnTo>
                  <a:pt x="11983" y="975"/>
                </a:lnTo>
                <a:lnTo>
                  <a:pt x="12324" y="1170"/>
                </a:lnTo>
                <a:lnTo>
                  <a:pt x="12641" y="1389"/>
                </a:lnTo>
                <a:lnTo>
                  <a:pt x="12957" y="1608"/>
                </a:lnTo>
                <a:lnTo>
                  <a:pt x="13274" y="1852"/>
                </a:lnTo>
                <a:lnTo>
                  <a:pt x="13566" y="2120"/>
                </a:lnTo>
                <a:lnTo>
                  <a:pt x="13834" y="2388"/>
                </a:lnTo>
                <a:lnTo>
                  <a:pt x="14126" y="2656"/>
                </a:lnTo>
                <a:lnTo>
                  <a:pt x="14370" y="2948"/>
                </a:lnTo>
                <a:lnTo>
                  <a:pt x="14613" y="3264"/>
                </a:lnTo>
                <a:lnTo>
                  <a:pt x="14832" y="3581"/>
                </a:lnTo>
                <a:lnTo>
                  <a:pt x="15052" y="3898"/>
                </a:lnTo>
                <a:lnTo>
                  <a:pt x="15247" y="4239"/>
                </a:lnTo>
                <a:lnTo>
                  <a:pt x="15417" y="4604"/>
                </a:lnTo>
                <a:lnTo>
                  <a:pt x="15587" y="4945"/>
                </a:lnTo>
                <a:lnTo>
                  <a:pt x="15734" y="5335"/>
                </a:lnTo>
                <a:lnTo>
                  <a:pt x="15855" y="5700"/>
                </a:lnTo>
                <a:lnTo>
                  <a:pt x="15977" y="6090"/>
                </a:lnTo>
                <a:lnTo>
                  <a:pt x="16050" y="6479"/>
                </a:lnTo>
                <a:lnTo>
                  <a:pt x="16123" y="6869"/>
                </a:lnTo>
                <a:lnTo>
                  <a:pt x="16172" y="7283"/>
                </a:lnTo>
                <a:lnTo>
                  <a:pt x="16221" y="7697"/>
                </a:lnTo>
                <a:lnTo>
                  <a:pt x="16221" y="8111"/>
                </a:lnTo>
                <a:lnTo>
                  <a:pt x="16221" y="8111"/>
                </a:lnTo>
                <a:lnTo>
                  <a:pt x="16221" y="8525"/>
                </a:lnTo>
                <a:lnTo>
                  <a:pt x="16172" y="8939"/>
                </a:lnTo>
                <a:lnTo>
                  <a:pt x="16123" y="9353"/>
                </a:lnTo>
                <a:lnTo>
                  <a:pt x="16050" y="9743"/>
                </a:lnTo>
                <a:lnTo>
                  <a:pt x="15977" y="10133"/>
                </a:lnTo>
                <a:lnTo>
                  <a:pt x="15855" y="10522"/>
                </a:lnTo>
                <a:lnTo>
                  <a:pt x="15734" y="10888"/>
                </a:lnTo>
                <a:lnTo>
                  <a:pt x="15587" y="11277"/>
                </a:lnTo>
                <a:lnTo>
                  <a:pt x="15417" y="11618"/>
                </a:lnTo>
                <a:lnTo>
                  <a:pt x="15247" y="11984"/>
                </a:lnTo>
                <a:lnTo>
                  <a:pt x="15052" y="12324"/>
                </a:lnTo>
                <a:lnTo>
                  <a:pt x="14832" y="12641"/>
                </a:lnTo>
                <a:lnTo>
                  <a:pt x="14613" y="12958"/>
                </a:lnTo>
                <a:lnTo>
                  <a:pt x="14370" y="13274"/>
                </a:lnTo>
                <a:lnTo>
                  <a:pt x="14126" y="13567"/>
                </a:lnTo>
                <a:lnTo>
                  <a:pt x="13834" y="13835"/>
                </a:lnTo>
                <a:lnTo>
                  <a:pt x="13566" y="14102"/>
                </a:lnTo>
                <a:lnTo>
                  <a:pt x="13274" y="14370"/>
                </a:lnTo>
                <a:lnTo>
                  <a:pt x="12957" y="14614"/>
                </a:lnTo>
                <a:lnTo>
                  <a:pt x="12641" y="14833"/>
                </a:lnTo>
                <a:lnTo>
                  <a:pt x="12324" y="15052"/>
                </a:lnTo>
                <a:lnTo>
                  <a:pt x="11983" y="15247"/>
                </a:lnTo>
                <a:lnTo>
                  <a:pt x="11618" y="15418"/>
                </a:lnTo>
                <a:lnTo>
                  <a:pt x="11277" y="15588"/>
                </a:lnTo>
                <a:lnTo>
                  <a:pt x="10911" y="15734"/>
                </a:lnTo>
                <a:lnTo>
                  <a:pt x="10522" y="15856"/>
                </a:lnTo>
                <a:lnTo>
                  <a:pt x="10132" y="15978"/>
                </a:lnTo>
                <a:lnTo>
                  <a:pt x="9742" y="16051"/>
                </a:lnTo>
                <a:lnTo>
                  <a:pt x="9353" y="16124"/>
                </a:lnTo>
                <a:lnTo>
                  <a:pt x="8939" y="16173"/>
                </a:lnTo>
                <a:lnTo>
                  <a:pt x="8525" y="16221"/>
                </a:lnTo>
                <a:lnTo>
                  <a:pt x="8111" y="16221"/>
                </a:lnTo>
                <a:lnTo>
                  <a:pt x="8111" y="16221"/>
                </a:lnTo>
                <a:lnTo>
                  <a:pt x="7696" y="16221"/>
                </a:lnTo>
                <a:lnTo>
                  <a:pt x="7282" y="16173"/>
                </a:lnTo>
                <a:lnTo>
                  <a:pt x="6868" y="16124"/>
                </a:lnTo>
                <a:lnTo>
                  <a:pt x="6479" y="16051"/>
                </a:lnTo>
                <a:lnTo>
                  <a:pt x="6089" y="15978"/>
                </a:lnTo>
                <a:lnTo>
                  <a:pt x="5699" y="15856"/>
                </a:lnTo>
                <a:lnTo>
                  <a:pt x="5334" y="15734"/>
                </a:lnTo>
                <a:lnTo>
                  <a:pt x="4944" y="15588"/>
                </a:lnTo>
                <a:lnTo>
                  <a:pt x="4603" y="15418"/>
                </a:lnTo>
                <a:lnTo>
                  <a:pt x="4238" y="15247"/>
                </a:lnTo>
                <a:lnTo>
                  <a:pt x="3897" y="15052"/>
                </a:lnTo>
                <a:lnTo>
                  <a:pt x="3581" y="14833"/>
                </a:lnTo>
                <a:lnTo>
                  <a:pt x="3264" y="14614"/>
                </a:lnTo>
                <a:lnTo>
                  <a:pt x="2947" y="14370"/>
                </a:lnTo>
                <a:lnTo>
                  <a:pt x="2655" y="14102"/>
                </a:lnTo>
                <a:lnTo>
                  <a:pt x="2387" y="13835"/>
                </a:lnTo>
                <a:lnTo>
                  <a:pt x="2119" y="13567"/>
                </a:lnTo>
                <a:lnTo>
                  <a:pt x="1851" y="13274"/>
                </a:lnTo>
                <a:lnTo>
                  <a:pt x="1608" y="12958"/>
                </a:lnTo>
                <a:lnTo>
                  <a:pt x="1389" y="12641"/>
                </a:lnTo>
                <a:lnTo>
                  <a:pt x="1169" y="12324"/>
                </a:lnTo>
                <a:lnTo>
                  <a:pt x="975" y="11984"/>
                </a:lnTo>
                <a:lnTo>
                  <a:pt x="804" y="11618"/>
                </a:lnTo>
                <a:lnTo>
                  <a:pt x="634" y="11277"/>
                </a:lnTo>
                <a:lnTo>
                  <a:pt x="487" y="10888"/>
                </a:lnTo>
                <a:lnTo>
                  <a:pt x="366" y="10522"/>
                </a:lnTo>
                <a:lnTo>
                  <a:pt x="244" y="10133"/>
                </a:lnTo>
                <a:lnTo>
                  <a:pt x="171" y="9743"/>
                </a:lnTo>
                <a:lnTo>
                  <a:pt x="98" y="9353"/>
                </a:lnTo>
                <a:lnTo>
                  <a:pt x="49" y="8939"/>
                </a:lnTo>
                <a:lnTo>
                  <a:pt x="0" y="8525"/>
                </a:lnTo>
                <a:lnTo>
                  <a:pt x="0" y="8111"/>
                </a:lnTo>
                <a:lnTo>
                  <a:pt x="0" y="8111"/>
                </a:lnTo>
                <a:close/>
                <a:moveTo>
                  <a:pt x="7234" y="11180"/>
                </a:moveTo>
                <a:lnTo>
                  <a:pt x="7234" y="11180"/>
                </a:lnTo>
                <a:lnTo>
                  <a:pt x="7282" y="11180"/>
                </a:lnTo>
                <a:lnTo>
                  <a:pt x="7282" y="11180"/>
                </a:lnTo>
                <a:lnTo>
                  <a:pt x="7453" y="11155"/>
                </a:lnTo>
                <a:lnTo>
                  <a:pt x="7623" y="11082"/>
                </a:lnTo>
                <a:lnTo>
                  <a:pt x="7794" y="10985"/>
                </a:lnTo>
                <a:lnTo>
                  <a:pt x="7916" y="10863"/>
                </a:lnTo>
                <a:lnTo>
                  <a:pt x="12007" y="6747"/>
                </a:lnTo>
                <a:lnTo>
                  <a:pt x="12007" y="6747"/>
                </a:lnTo>
                <a:lnTo>
                  <a:pt x="12105" y="6625"/>
                </a:lnTo>
                <a:lnTo>
                  <a:pt x="12153" y="6504"/>
                </a:lnTo>
                <a:lnTo>
                  <a:pt x="12202" y="6358"/>
                </a:lnTo>
                <a:lnTo>
                  <a:pt x="12202" y="6211"/>
                </a:lnTo>
                <a:lnTo>
                  <a:pt x="12202" y="6211"/>
                </a:lnTo>
                <a:lnTo>
                  <a:pt x="12178" y="6017"/>
                </a:lnTo>
                <a:lnTo>
                  <a:pt x="12129" y="5822"/>
                </a:lnTo>
                <a:lnTo>
                  <a:pt x="12032" y="5676"/>
                </a:lnTo>
                <a:lnTo>
                  <a:pt x="11886" y="5529"/>
                </a:lnTo>
                <a:lnTo>
                  <a:pt x="11886" y="5529"/>
                </a:lnTo>
                <a:lnTo>
                  <a:pt x="11764" y="5432"/>
                </a:lnTo>
                <a:lnTo>
                  <a:pt x="11618" y="5383"/>
                </a:lnTo>
                <a:lnTo>
                  <a:pt x="11472" y="5335"/>
                </a:lnTo>
                <a:lnTo>
                  <a:pt x="11325" y="5335"/>
                </a:lnTo>
                <a:lnTo>
                  <a:pt x="11325" y="5335"/>
                </a:lnTo>
                <a:lnTo>
                  <a:pt x="11131" y="5359"/>
                </a:lnTo>
                <a:lnTo>
                  <a:pt x="10960" y="5408"/>
                </a:lnTo>
                <a:lnTo>
                  <a:pt x="10790" y="5505"/>
                </a:lnTo>
                <a:lnTo>
                  <a:pt x="10643" y="5651"/>
                </a:lnTo>
                <a:lnTo>
                  <a:pt x="7161" y="8988"/>
                </a:lnTo>
                <a:lnTo>
                  <a:pt x="5797" y="7648"/>
                </a:lnTo>
                <a:lnTo>
                  <a:pt x="5797" y="7648"/>
                </a:lnTo>
                <a:lnTo>
                  <a:pt x="5675" y="7527"/>
                </a:lnTo>
                <a:lnTo>
                  <a:pt x="5505" y="7454"/>
                </a:lnTo>
                <a:lnTo>
                  <a:pt x="5358" y="7405"/>
                </a:lnTo>
                <a:lnTo>
                  <a:pt x="5188" y="7380"/>
                </a:lnTo>
                <a:lnTo>
                  <a:pt x="5188" y="7380"/>
                </a:lnTo>
                <a:lnTo>
                  <a:pt x="5017" y="7405"/>
                </a:lnTo>
                <a:lnTo>
                  <a:pt x="4847" y="7454"/>
                </a:lnTo>
                <a:lnTo>
                  <a:pt x="4701" y="7527"/>
                </a:lnTo>
                <a:lnTo>
                  <a:pt x="4555" y="7648"/>
                </a:lnTo>
                <a:lnTo>
                  <a:pt x="4555" y="7648"/>
                </a:lnTo>
                <a:lnTo>
                  <a:pt x="4457" y="7770"/>
                </a:lnTo>
                <a:lnTo>
                  <a:pt x="4360" y="7916"/>
                </a:lnTo>
                <a:lnTo>
                  <a:pt x="4311" y="8087"/>
                </a:lnTo>
                <a:lnTo>
                  <a:pt x="4311" y="8257"/>
                </a:lnTo>
                <a:lnTo>
                  <a:pt x="4311" y="8257"/>
                </a:lnTo>
                <a:lnTo>
                  <a:pt x="4311" y="8428"/>
                </a:lnTo>
                <a:lnTo>
                  <a:pt x="4360" y="8598"/>
                </a:lnTo>
                <a:lnTo>
                  <a:pt x="4457" y="8744"/>
                </a:lnTo>
                <a:lnTo>
                  <a:pt x="4555" y="8890"/>
                </a:lnTo>
                <a:lnTo>
                  <a:pt x="6601" y="10936"/>
                </a:lnTo>
                <a:lnTo>
                  <a:pt x="6601" y="10936"/>
                </a:lnTo>
                <a:lnTo>
                  <a:pt x="6747" y="11034"/>
                </a:lnTo>
                <a:lnTo>
                  <a:pt x="6893" y="11131"/>
                </a:lnTo>
                <a:lnTo>
                  <a:pt x="7063" y="11180"/>
                </a:lnTo>
                <a:lnTo>
                  <a:pt x="7234" y="11180"/>
                </a:lnTo>
                <a:lnTo>
                  <a:pt x="7234" y="11180"/>
                </a:lnTo>
                <a:close/>
              </a:path>
            </a:pathLst>
          </a:custGeom>
          <a:noFill/>
          <a:ln w="12175" cap="rnd" cmpd="sng">
            <a:solidFill>
              <a:schemeClr val="bg1"/>
            </a:solidFill>
            <a:prstDash val="solid"/>
            <a:round/>
            <a:headEnd type="none" w="sm" len="sm"/>
            <a:tailEnd type="none" w="sm" len="sm"/>
          </a:ln>
        </p:spPr>
        <p:txBody>
          <a:bodyPr spcFirstLastPara="1" wrap="square" lIns="121900" tIns="121900" rIns="121900" bIns="121900" anchor="ctr" anchorCtr="0">
            <a:noAutofit/>
          </a:bodyPr>
          <a:lstStyle/>
          <a:p>
            <a:pPr marL="0" algn="r" defTabSz="914400" rtl="1" eaLnBrk="1" latinLnBrk="0" hangingPunct="1"/>
            <a:endParaRPr sz="2400">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1015375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allAtOnce"/>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81DCCD-B738-EA66-3663-33738780F20B}"/>
              </a:ext>
            </a:extLst>
          </p:cNvPr>
          <p:cNvSpPr>
            <a:spLocks noGrp="1"/>
          </p:cNvSpPr>
          <p:nvPr>
            <p:ph type="title" idx="4294967295"/>
          </p:nvPr>
        </p:nvSpPr>
        <p:spPr>
          <a:xfrm>
            <a:off x="6203516" y="162540"/>
            <a:ext cx="2314575" cy="1022350"/>
          </a:xfrm>
          <a:noFill/>
        </p:spPr>
        <p:txBody>
          <a:bodyPr/>
          <a:lstStyle/>
          <a:p>
            <a:pPr algn="ctr" rtl="1">
              <a:lnSpc>
                <a:spcPct val="100000"/>
              </a:lnSpc>
              <a:buClr>
                <a:schemeClr val="lt1"/>
              </a:buClr>
            </a:pPr>
            <a:r>
              <a:rPr lang="fa-IR" sz="3200" b="1" dirty="0">
                <a:solidFill>
                  <a:schemeClr val="bg1"/>
                </a:solidFill>
                <a:latin typeface="B Roya" pitchFamily="2" charset="-78"/>
                <a:cs typeface="B Roya" pitchFamily="2" charset="-78"/>
              </a:rPr>
              <a:t>مهلت فراخوان</a:t>
            </a:r>
            <a:endParaRPr lang="x-none" sz="3200" b="1" dirty="0">
              <a:solidFill>
                <a:schemeClr val="bg1"/>
              </a:solidFill>
            </a:endParaRPr>
          </a:p>
        </p:txBody>
      </p:sp>
      <p:sp>
        <p:nvSpPr>
          <p:cNvPr id="3" name="Text Placeholder 2">
            <a:extLst>
              <a:ext uri="{FF2B5EF4-FFF2-40B4-BE49-F238E27FC236}">
                <a16:creationId xmlns:a16="http://schemas.microsoft.com/office/drawing/2014/main" id="{6566ADBF-8AB7-1911-866A-A8E78DD4C09A}"/>
              </a:ext>
            </a:extLst>
          </p:cNvPr>
          <p:cNvSpPr>
            <a:spLocks noGrp="1"/>
          </p:cNvSpPr>
          <p:nvPr>
            <p:ph type="body" idx="4294967295"/>
          </p:nvPr>
        </p:nvSpPr>
        <p:spPr>
          <a:xfrm>
            <a:off x="1460500" y="1457931"/>
            <a:ext cx="8177213" cy="4194175"/>
          </a:xfrm>
        </p:spPr>
        <p:txBody>
          <a:bodyPr/>
          <a:lstStyle/>
          <a:p>
            <a:pPr algn="r" rtl="1">
              <a:lnSpc>
                <a:spcPct val="100000"/>
              </a:lnSpc>
              <a:spcBef>
                <a:spcPts val="0"/>
              </a:spcBef>
              <a:spcAft>
                <a:spcPts val="1800"/>
              </a:spcAft>
              <a:buClr>
                <a:srgbClr val="FF9300"/>
              </a:buClr>
              <a:buFont typeface="Wingdings" pitchFamily="2" charset="2"/>
              <a:buChar char="§"/>
            </a:pPr>
            <a:r>
              <a:rPr lang="fa-IR" sz="2667" dirty="0">
                <a:latin typeface="B Roya" pitchFamily="2" charset="-78"/>
                <a:cs typeface="B Roya" pitchFamily="2" charset="-78"/>
              </a:rPr>
              <a:t>درخواست برای بودجه پژوهشی مستلزم کارهای اداری است. </a:t>
            </a:r>
          </a:p>
          <a:p>
            <a:pPr algn="r" rtl="1">
              <a:lnSpc>
                <a:spcPct val="100000"/>
              </a:lnSpc>
              <a:spcBef>
                <a:spcPts val="0"/>
              </a:spcBef>
              <a:spcAft>
                <a:spcPts val="1800"/>
              </a:spcAft>
              <a:buClr>
                <a:srgbClr val="FF9300"/>
              </a:buClr>
              <a:buFont typeface="Wingdings" pitchFamily="2" charset="2"/>
              <a:buChar char="§"/>
            </a:pPr>
            <a:r>
              <a:rPr lang="fa-IR" sz="2667" dirty="0">
                <a:latin typeface="B Roya" pitchFamily="2" charset="-78"/>
                <a:cs typeface="B Roya" pitchFamily="2" charset="-78"/>
              </a:rPr>
              <a:t>رزومه خود را تهیه کنید و اسناد پشتیبان از همکاران را </a:t>
            </a:r>
            <a:r>
              <a:rPr lang="fa-IR" sz="2667" dirty="0" err="1">
                <a:latin typeface="B Roya" pitchFamily="2" charset="-78"/>
                <a:cs typeface="B Roya" pitchFamily="2" charset="-78"/>
              </a:rPr>
              <a:t>جمع‌آوری</a:t>
            </a:r>
            <a:r>
              <a:rPr lang="fa-IR" sz="2667" dirty="0">
                <a:latin typeface="B Roya" pitchFamily="2" charset="-78"/>
                <a:cs typeface="B Roya" pitchFamily="2" charset="-78"/>
              </a:rPr>
              <a:t> کنید. </a:t>
            </a:r>
          </a:p>
          <a:p>
            <a:pPr algn="r" rtl="1">
              <a:lnSpc>
                <a:spcPct val="100000"/>
              </a:lnSpc>
              <a:spcBef>
                <a:spcPts val="0"/>
              </a:spcBef>
              <a:spcAft>
                <a:spcPts val="1800"/>
              </a:spcAft>
              <a:buClr>
                <a:srgbClr val="FF9300"/>
              </a:buClr>
              <a:buFont typeface="Wingdings" pitchFamily="2" charset="2"/>
              <a:buChar char="§"/>
            </a:pPr>
            <a:r>
              <a:rPr lang="fa-IR" sz="2667" dirty="0">
                <a:latin typeface="B Roya" pitchFamily="2" charset="-78"/>
                <a:cs typeface="B Roya" pitchFamily="2" charset="-78"/>
              </a:rPr>
              <a:t>اگر باید درخواست را به صورت الکترونیکی ارسال کنید زمانی را برای </a:t>
            </a:r>
            <a:r>
              <a:rPr lang="fa-IR" sz="2667" dirty="0" err="1">
                <a:latin typeface="B Roya" pitchFamily="2" charset="-78"/>
                <a:cs typeface="B Roya" pitchFamily="2" charset="-78"/>
              </a:rPr>
              <a:t>راه‌اندازی</a:t>
            </a:r>
            <a:r>
              <a:rPr lang="fa-IR" sz="2667" dirty="0">
                <a:latin typeface="B Roya" pitchFamily="2" charset="-78"/>
                <a:cs typeface="B Roya" pitchFamily="2" charset="-78"/>
              </a:rPr>
              <a:t> حساب، ورود به سیستم، دانلود </a:t>
            </a:r>
            <a:r>
              <a:rPr lang="fa-IR" sz="2667" dirty="0" err="1">
                <a:latin typeface="B Roya" pitchFamily="2" charset="-78"/>
                <a:cs typeface="B Roya" pitchFamily="2" charset="-78"/>
              </a:rPr>
              <a:t>فرم‌ها</a:t>
            </a:r>
            <a:r>
              <a:rPr lang="fa-IR" sz="2667" dirty="0">
                <a:latin typeface="B Roya" pitchFamily="2" charset="-78"/>
                <a:cs typeface="B Roya" pitchFamily="2" charset="-78"/>
              </a:rPr>
              <a:t> و مدارک لازم و غیره </a:t>
            </a:r>
            <a:r>
              <a:rPr lang="fa-IR" sz="2667" dirty="0" err="1">
                <a:latin typeface="B Roya" pitchFamily="2" charset="-78"/>
                <a:cs typeface="B Roya" pitchFamily="2" charset="-78"/>
              </a:rPr>
              <a:t>برنامه‌ریزی</a:t>
            </a:r>
            <a:r>
              <a:rPr lang="fa-IR" sz="2667" dirty="0">
                <a:latin typeface="B Roya" pitchFamily="2" charset="-78"/>
                <a:cs typeface="B Roya" pitchFamily="2" charset="-78"/>
              </a:rPr>
              <a:t> کنید. </a:t>
            </a:r>
          </a:p>
          <a:p>
            <a:pPr algn="r" rtl="1">
              <a:lnSpc>
                <a:spcPct val="100000"/>
              </a:lnSpc>
              <a:spcBef>
                <a:spcPts val="0"/>
              </a:spcBef>
              <a:spcAft>
                <a:spcPts val="1800"/>
              </a:spcAft>
              <a:buClr>
                <a:srgbClr val="FF9300"/>
              </a:buClr>
              <a:buFont typeface="Wingdings" pitchFamily="2" charset="2"/>
              <a:buChar char="§"/>
            </a:pPr>
            <a:r>
              <a:rPr lang="fa-IR" sz="2667" dirty="0">
                <a:latin typeface="B Roya" pitchFamily="2" charset="-78"/>
                <a:cs typeface="B Roya" pitchFamily="2" charset="-78"/>
              </a:rPr>
              <a:t>همه کارهای اداری را به روزهای پایانی </a:t>
            </a:r>
            <a:r>
              <a:rPr lang="fa-IR" sz="2667" dirty="0" err="1">
                <a:latin typeface="B Roya" pitchFamily="2" charset="-78"/>
                <a:cs typeface="B Roya" pitchFamily="2" charset="-78"/>
              </a:rPr>
              <a:t>نیاندازید</a:t>
            </a:r>
            <a:r>
              <a:rPr lang="fa-IR" sz="2667" dirty="0">
                <a:latin typeface="B Roya" pitchFamily="2" charset="-78"/>
                <a:cs typeface="B Roya" pitchFamily="2" charset="-78"/>
              </a:rPr>
              <a:t>.</a:t>
            </a:r>
          </a:p>
          <a:p>
            <a:pPr algn="r" rtl="1">
              <a:spcBef>
                <a:spcPts val="0"/>
              </a:spcBef>
              <a:spcAft>
                <a:spcPts val="1800"/>
              </a:spcAft>
              <a:buClr>
                <a:srgbClr val="FF9300"/>
              </a:buClr>
              <a:buFont typeface="Wingdings" pitchFamily="2" charset="2"/>
              <a:buChar char="§"/>
            </a:pPr>
            <a:r>
              <a:rPr lang="fa-IR" sz="2667" dirty="0">
                <a:latin typeface="B Roya" pitchFamily="2" charset="-78"/>
                <a:cs typeface="B Roya" pitchFamily="2" charset="-78"/>
              </a:rPr>
              <a:t>مهلت فراخوان را جدی بگیرید.</a:t>
            </a:r>
            <a:endParaRPr lang="x-none" sz="2667" dirty="0">
              <a:latin typeface="B Roya" pitchFamily="2" charset="-78"/>
              <a:cs typeface="B Roya" pitchFamily="2" charset="-78"/>
            </a:endParaRPr>
          </a:p>
        </p:txBody>
      </p:sp>
      <p:sp>
        <p:nvSpPr>
          <p:cNvPr id="4" name="Slide Number Placeholder 3">
            <a:extLst>
              <a:ext uri="{FF2B5EF4-FFF2-40B4-BE49-F238E27FC236}">
                <a16:creationId xmlns:a16="http://schemas.microsoft.com/office/drawing/2014/main" id="{8BA60249-4BEA-A8C9-7945-2B39BAD52775}"/>
              </a:ext>
            </a:extLst>
          </p:cNvPr>
          <p:cNvSpPr>
            <a:spLocks noGrp="1"/>
          </p:cNvSpPr>
          <p:nvPr>
            <p:ph type="sldNum" idx="4294967295"/>
          </p:nvPr>
        </p:nvSpPr>
        <p:spPr>
          <a:xfrm>
            <a:off x="10207625" y="6181725"/>
            <a:ext cx="1984375" cy="420688"/>
          </a:xfrm>
        </p:spPr>
        <p:txBody>
          <a:bodyPr/>
          <a:lstStyle/>
          <a:p>
            <a:pPr algn="r"/>
            <a:fld id="{00000000-1234-1234-1234-123412341234}" type="slidenum">
              <a:rPr lang="en" smtClean="0"/>
              <a:pPr algn="r"/>
              <a:t>123</a:t>
            </a:fld>
            <a:endParaRPr lang="en"/>
          </a:p>
        </p:txBody>
      </p:sp>
      <p:pic>
        <p:nvPicPr>
          <p:cNvPr id="5" name="Picture 4">
            <a:extLst>
              <a:ext uri="{FF2B5EF4-FFF2-40B4-BE49-F238E27FC236}">
                <a16:creationId xmlns:a16="http://schemas.microsoft.com/office/drawing/2014/main" id="{6F3F39B6-E31F-274F-649E-E27DED00122A}"/>
              </a:ext>
            </a:extLst>
          </p:cNvPr>
          <p:cNvPicPr>
            <a:picLocks noChangeAspect="1"/>
          </p:cNvPicPr>
          <p:nvPr/>
        </p:nvPicPr>
        <p:blipFill rotWithShape="1">
          <a:blip r:embed="rId2"/>
          <a:srcRect l="15280"/>
          <a:stretch/>
        </p:blipFill>
        <p:spPr>
          <a:xfrm>
            <a:off x="0" y="4290573"/>
            <a:ext cx="2933700" cy="2311840"/>
          </a:xfrm>
          <a:prstGeom prst="rect">
            <a:avLst/>
          </a:prstGeom>
        </p:spPr>
      </p:pic>
      <p:grpSp>
        <p:nvGrpSpPr>
          <p:cNvPr id="9" name="Google Shape;960;p46"/>
          <p:cNvGrpSpPr/>
          <p:nvPr/>
        </p:nvGrpSpPr>
        <p:grpSpPr>
          <a:xfrm>
            <a:off x="8745593" y="482447"/>
            <a:ext cx="461241" cy="436648"/>
            <a:chOff x="6618700" y="1635475"/>
            <a:chExt cx="456675" cy="432325"/>
          </a:xfrm>
        </p:grpSpPr>
        <p:sp>
          <p:nvSpPr>
            <p:cNvPr id="10" name="Google Shape;961;p46"/>
            <p:cNvSpPr/>
            <p:nvPr/>
          </p:nvSpPr>
          <p:spPr>
            <a:xfrm>
              <a:off x="6663775" y="1904000"/>
              <a:ext cx="117525" cy="163800"/>
            </a:xfrm>
            <a:custGeom>
              <a:avLst/>
              <a:gdLst/>
              <a:ahLst/>
              <a:cxnLst/>
              <a:rect l="l" t="t" r="r" b="b"/>
              <a:pathLst>
                <a:path w="4701" h="6552" fill="none" extrusionOk="0">
                  <a:moveTo>
                    <a:pt x="0" y="0"/>
                  </a:moveTo>
                  <a:lnTo>
                    <a:pt x="512" y="6016"/>
                  </a:lnTo>
                  <a:lnTo>
                    <a:pt x="512" y="6016"/>
                  </a:lnTo>
                  <a:lnTo>
                    <a:pt x="536" y="6138"/>
                  </a:lnTo>
                  <a:lnTo>
                    <a:pt x="585" y="6235"/>
                  </a:lnTo>
                  <a:lnTo>
                    <a:pt x="633" y="6332"/>
                  </a:lnTo>
                  <a:lnTo>
                    <a:pt x="706" y="6406"/>
                  </a:lnTo>
                  <a:lnTo>
                    <a:pt x="804" y="6454"/>
                  </a:lnTo>
                  <a:lnTo>
                    <a:pt x="877" y="6503"/>
                  </a:lnTo>
                  <a:lnTo>
                    <a:pt x="999" y="6552"/>
                  </a:lnTo>
                  <a:lnTo>
                    <a:pt x="1096" y="6552"/>
                  </a:lnTo>
                  <a:lnTo>
                    <a:pt x="4116" y="6552"/>
                  </a:lnTo>
                  <a:lnTo>
                    <a:pt x="4116" y="6552"/>
                  </a:lnTo>
                  <a:lnTo>
                    <a:pt x="4238" y="6527"/>
                  </a:lnTo>
                  <a:lnTo>
                    <a:pt x="4360" y="6503"/>
                  </a:lnTo>
                  <a:lnTo>
                    <a:pt x="4457" y="6430"/>
                  </a:lnTo>
                  <a:lnTo>
                    <a:pt x="4554" y="6332"/>
                  </a:lnTo>
                  <a:lnTo>
                    <a:pt x="4554" y="6332"/>
                  </a:lnTo>
                  <a:lnTo>
                    <a:pt x="4628" y="6235"/>
                  </a:lnTo>
                  <a:lnTo>
                    <a:pt x="4676" y="6113"/>
                  </a:lnTo>
                  <a:lnTo>
                    <a:pt x="4701" y="5991"/>
                  </a:lnTo>
                  <a:lnTo>
                    <a:pt x="4676" y="5845"/>
                  </a:lnTo>
                  <a:lnTo>
                    <a:pt x="3678" y="98"/>
                  </a:lnTo>
                </a:path>
              </a:pathLst>
            </a:custGeom>
            <a:noFill/>
            <a:ln w="12175" cap="rnd" cmpd="sng">
              <a:solidFill>
                <a:schemeClr val="bg1"/>
              </a:solidFill>
              <a:prstDash val="solid"/>
              <a:round/>
              <a:headEnd type="none" w="sm" len="sm"/>
              <a:tailEnd type="none" w="sm" len="sm"/>
            </a:ln>
          </p:spPr>
          <p:txBody>
            <a:bodyPr spcFirstLastPara="1" wrap="square" lIns="121900" tIns="121900" rIns="121900" bIns="121900" anchor="ctr" anchorCtr="0">
              <a:noAutofit/>
            </a:bodyPr>
            <a:lstStyle/>
            <a:p>
              <a:endParaRPr sz="2400">
                <a:solidFill>
                  <a:schemeClr val="bg1"/>
                </a:solidFill>
                <a:latin typeface="Source Sans Pro" panose="020B0503030403020204" pitchFamily="34" charset="0"/>
                <a:ea typeface="Source Sans Pro" panose="020B0503030403020204" pitchFamily="34" charset="0"/>
              </a:endParaRPr>
            </a:p>
          </p:txBody>
        </p:sp>
        <p:sp>
          <p:nvSpPr>
            <p:cNvPr id="11" name="Google Shape;962;p46"/>
            <p:cNvSpPr/>
            <p:nvPr/>
          </p:nvSpPr>
          <p:spPr>
            <a:xfrm>
              <a:off x="7046125" y="1775525"/>
              <a:ext cx="29250" cy="99275"/>
            </a:xfrm>
            <a:custGeom>
              <a:avLst/>
              <a:gdLst/>
              <a:ahLst/>
              <a:cxnLst/>
              <a:rect l="l" t="t" r="r" b="b"/>
              <a:pathLst>
                <a:path w="1170" h="3971" fill="none" extrusionOk="0">
                  <a:moveTo>
                    <a:pt x="1" y="3970"/>
                  </a:moveTo>
                  <a:lnTo>
                    <a:pt x="1" y="3970"/>
                  </a:lnTo>
                  <a:lnTo>
                    <a:pt x="245" y="3824"/>
                  </a:lnTo>
                  <a:lnTo>
                    <a:pt x="488" y="3629"/>
                  </a:lnTo>
                  <a:lnTo>
                    <a:pt x="683" y="3410"/>
                  </a:lnTo>
                  <a:lnTo>
                    <a:pt x="853" y="3166"/>
                  </a:lnTo>
                  <a:lnTo>
                    <a:pt x="1000" y="2898"/>
                  </a:lnTo>
                  <a:lnTo>
                    <a:pt x="1097" y="2606"/>
                  </a:lnTo>
                  <a:lnTo>
                    <a:pt x="1170" y="2314"/>
                  </a:lnTo>
                  <a:lnTo>
                    <a:pt x="1170" y="1997"/>
                  </a:lnTo>
                  <a:lnTo>
                    <a:pt x="1170" y="1997"/>
                  </a:lnTo>
                  <a:lnTo>
                    <a:pt x="1170" y="1681"/>
                  </a:lnTo>
                  <a:lnTo>
                    <a:pt x="1097" y="1364"/>
                  </a:lnTo>
                  <a:lnTo>
                    <a:pt x="1000" y="1096"/>
                  </a:lnTo>
                  <a:lnTo>
                    <a:pt x="853" y="828"/>
                  </a:lnTo>
                  <a:lnTo>
                    <a:pt x="683" y="585"/>
                  </a:lnTo>
                  <a:lnTo>
                    <a:pt x="488" y="366"/>
                  </a:lnTo>
                  <a:lnTo>
                    <a:pt x="245" y="171"/>
                  </a:lnTo>
                  <a:lnTo>
                    <a:pt x="1" y="0"/>
                  </a:lnTo>
                </a:path>
              </a:pathLst>
            </a:custGeom>
            <a:noFill/>
            <a:ln w="12175" cap="rnd" cmpd="sng">
              <a:solidFill>
                <a:schemeClr val="bg1"/>
              </a:solidFill>
              <a:prstDash val="solid"/>
              <a:round/>
              <a:headEnd type="none" w="sm" len="sm"/>
              <a:tailEnd type="none" w="sm" len="sm"/>
            </a:ln>
          </p:spPr>
          <p:txBody>
            <a:bodyPr spcFirstLastPara="1" wrap="square" lIns="121900" tIns="121900" rIns="121900" bIns="121900" anchor="ctr" anchorCtr="0">
              <a:noAutofit/>
            </a:bodyPr>
            <a:lstStyle/>
            <a:p>
              <a:endParaRPr sz="2400">
                <a:solidFill>
                  <a:schemeClr val="bg1"/>
                </a:solidFill>
                <a:latin typeface="Source Sans Pro" panose="020B0503030403020204" pitchFamily="34" charset="0"/>
                <a:ea typeface="Source Sans Pro" panose="020B0503030403020204" pitchFamily="34" charset="0"/>
              </a:endParaRPr>
            </a:p>
          </p:txBody>
        </p:sp>
        <p:sp>
          <p:nvSpPr>
            <p:cNvPr id="12" name="Google Shape;963;p46"/>
            <p:cNvSpPr/>
            <p:nvPr/>
          </p:nvSpPr>
          <p:spPr>
            <a:xfrm>
              <a:off x="6618700" y="1751775"/>
              <a:ext cx="96850" cy="146750"/>
            </a:xfrm>
            <a:custGeom>
              <a:avLst/>
              <a:gdLst/>
              <a:ahLst/>
              <a:cxnLst/>
              <a:rect l="l" t="t" r="r" b="b"/>
              <a:pathLst>
                <a:path w="3874" h="5870" fill="none" extrusionOk="0">
                  <a:moveTo>
                    <a:pt x="3873" y="0"/>
                  </a:moveTo>
                  <a:lnTo>
                    <a:pt x="3873" y="0"/>
                  </a:lnTo>
                  <a:lnTo>
                    <a:pt x="2704" y="0"/>
                  </a:lnTo>
                  <a:lnTo>
                    <a:pt x="1730" y="0"/>
                  </a:lnTo>
                  <a:lnTo>
                    <a:pt x="1730" y="0"/>
                  </a:lnTo>
                  <a:lnTo>
                    <a:pt x="1560" y="25"/>
                  </a:lnTo>
                  <a:lnTo>
                    <a:pt x="1413" y="49"/>
                  </a:lnTo>
                  <a:lnTo>
                    <a:pt x="1243" y="98"/>
                  </a:lnTo>
                  <a:lnTo>
                    <a:pt x="1097" y="147"/>
                  </a:lnTo>
                  <a:lnTo>
                    <a:pt x="926" y="244"/>
                  </a:lnTo>
                  <a:lnTo>
                    <a:pt x="780" y="317"/>
                  </a:lnTo>
                  <a:lnTo>
                    <a:pt x="658" y="439"/>
                  </a:lnTo>
                  <a:lnTo>
                    <a:pt x="537" y="536"/>
                  </a:lnTo>
                  <a:lnTo>
                    <a:pt x="415" y="682"/>
                  </a:lnTo>
                  <a:lnTo>
                    <a:pt x="293" y="804"/>
                  </a:lnTo>
                  <a:lnTo>
                    <a:pt x="220" y="950"/>
                  </a:lnTo>
                  <a:lnTo>
                    <a:pt x="147" y="1096"/>
                  </a:lnTo>
                  <a:lnTo>
                    <a:pt x="74" y="1267"/>
                  </a:lnTo>
                  <a:lnTo>
                    <a:pt x="25" y="1437"/>
                  </a:lnTo>
                  <a:lnTo>
                    <a:pt x="1" y="1583"/>
                  </a:lnTo>
                  <a:lnTo>
                    <a:pt x="1" y="1754"/>
                  </a:lnTo>
                  <a:lnTo>
                    <a:pt x="1" y="4092"/>
                  </a:lnTo>
                  <a:lnTo>
                    <a:pt x="1" y="4092"/>
                  </a:lnTo>
                  <a:lnTo>
                    <a:pt x="1" y="4263"/>
                  </a:lnTo>
                  <a:lnTo>
                    <a:pt x="25" y="4433"/>
                  </a:lnTo>
                  <a:lnTo>
                    <a:pt x="74" y="4579"/>
                  </a:lnTo>
                  <a:lnTo>
                    <a:pt x="147" y="4750"/>
                  </a:lnTo>
                  <a:lnTo>
                    <a:pt x="220" y="4896"/>
                  </a:lnTo>
                  <a:lnTo>
                    <a:pt x="293" y="5042"/>
                  </a:lnTo>
                  <a:lnTo>
                    <a:pt x="415" y="5188"/>
                  </a:lnTo>
                  <a:lnTo>
                    <a:pt x="537" y="5310"/>
                  </a:lnTo>
                  <a:lnTo>
                    <a:pt x="658" y="5407"/>
                  </a:lnTo>
                  <a:lnTo>
                    <a:pt x="780" y="5529"/>
                  </a:lnTo>
                  <a:lnTo>
                    <a:pt x="926" y="5626"/>
                  </a:lnTo>
                  <a:lnTo>
                    <a:pt x="1097" y="5699"/>
                  </a:lnTo>
                  <a:lnTo>
                    <a:pt x="1243" y="5748"/>
                  </a:lnTo>
                  <a:lnTo>
                    <a:pt x="1413" y="5797"/>
                  </a:lnTo>
                  <a:lnTo>
                    <a:pt x="1560" y="5821"/>
                  </a:lnTo>
                  <a:lnTo>
                    <a:pt x="1730" y="5846"/>
                  </a:lnTo>
                  <a:lnTo>
                    <a:pt x="1730" y="5846"/>
                  </a:lnTo>
                  <a:lnTo>
                    <a:pt x="2704" y="5846"/>
                  </a:lnTo>
                  <a:lnTo>
                    <a:pt x="3873" y="5870"/>
                  </a:lnTo>
                </a:path>
              </a:pathLst>
            </a:custGeom>
            <a:noFill/>
            <a:ln w="12175" cap="rnd" cmpd="sng">
              <a:solidFill>
                <a:schemeClr val="bg1"/>
              </a:solidFill>
              <a:prstDash val="solid"/>
              <a:round/>
              <a:headEnd type="none" w="sm" len="sm"/>
              <a:tailEnd type="none" w="sm" len="sm"/>
            </a:ln>
          </p:spPr>
          <p:txBody>
            <a:bodyPr spcFirstLastPara="1" wrap="square" lIns="121900" tIns="121900" rIns="121900" bIns="121900" anchor="ctr" anchorCtr="0">
              <a:noAutofit/>
            </a:bodyPr>
            <a:lstStyle/>
            <a:p>
              <a:endParaRPr sz="2400">
                <a:solidFill>
                  <a:schemeClr val="bg1"/>
                </a:solidFill>
                <a:latin typeface="Source Sans Pro" panose="020B0503030403020204" pitchFamily="34" charset="0"/>
                <a:ea typeface="Source Sans Pro" panose="020B0503030403020204" pitchFamily="34" charset="0"/>
              </a:endParaRPr>
            </a:p>
          </p:txBody>
        </p:sp>
        <p:sp>
          <p:nvSpPr>
            <p:cNvPr id="13" name="Google Shape;964;p46"/>
            <p:cNvSpPr/>
            <p:nvPr/>
          </p:nvSpPr>
          <p:spPr>
            <a:xfrm>
              <a:off x="6721600" y="1660450"/>
              <a:ext cx="278900" cy="329425"/>
            </a:xfrm>
            <a:custGeom>
              <a:avLst/>
              <a:gdLst/>
              <a:ahLst/>
              <a:cxnLst/>
              <a:rect l="l" t="t" r="r" b="b"/>
              <a:pathLst>
                <a:path w="11156" h="13177" fill="none" extrusionOk="0">
                  <a:moveTo>
                    <a:pt x="11155" y="0"/>
                  </a:moveTo>
                  <a:lnTo>
                    <a:pt x="11155" y="0"/>
                  </a:lnTo>
                  <a:lnTo>
                    <a:pt x="10766" y="317"/>
                  </a:lnTo>
                  <a:lnTo>
                    <a:pt x="10352" y="609"/>
                  </a:lnTo>
                  <a:lnTo>
                    <a:pt x="9938" y="901"/>
                  </a:lnTo>
                  <a:lnTo>
                    <a:pt x="9524" y="1169"/>
                  </a:lnTo>
                  <a:lnTo>
                    <a:pt x="9085" y="1413"/>
                  </a:lnTo>
                  <a:lnTo>
                    <a:pt x="8671" y="1632"/>
                  </a:lnTo>
                  <a:lnTo>
                    <a:pt x="7843" y="2046"/>
                  </a:lnTo>
                  <a:lnTo>
                    <a:pt x="7015" y="2387"/>
                  </a:lnTo>
                  <a:lnTo>
                    <a:pt x="6211" y="2679"/>
                  </a:lnTo>
                  <a:lnTo>
                    <a:pt x="5456" y="2898"/>
                  </a:lnTo>
                  <a:lnTo>
                    <a:pt x="4774" y="3093"/>
                  </a:lnTo>
                  <a:lnTo>
                    <a:pt x="4774" y="3093"/>
                  </a:lnTo>
                  <a:lnTo>
                    <a:pt x="4239" y="3215"/>
                  </a:lnTo>
                  <a:lnTo>
                    <a:pt x="3678" y="3312"/>
                  </a:lnTo>
                  <a:lnTo>
                    <a:pt x="3070" y="3410"/>
                  </a:lnTo>
                  <a:lnTo>
                    <a:pt x="2461" y="3459"/>
                  </a:lnTo>
                  <a:lnTo>
                    <a:pt x="1219" y="3580"/>
                  </a:lnTo>
                  <a:lnTo>
                    <a:pt x="1" y="3629"/>
                  </a:lnTo>
                  <a:lnTo>
                    <a:pt x="1" y="9523"/>
                  </a:lnTo>
                  <a:lnTo>
                    <a:pt x="1" y="9523"/>
                  </a:lnTo>
                  <a:lnTo>
                    <a:pt x="1219" y="9596"/>
                  </a:lnTo>
                  <a:lnTo>
                    <a:pt x="2461" y="9693"/>
                  </a:lnTo>
                  <a:lnTo>
                    <a:pt x="3070" y="9767"/>
                  </a:lnTo>
                  <a:lnTo>
                    <a:pt x="3678" y="9840"/>
                  </a:lnTo>
                  <a:lnTo>
                    <a:pt x="4239" y="9937"/>
                  </a:lnTo>
                  <a:lnTo>
                    <a:pt x="4774" y="10059"/>
                  </a:lnTo>
                  <a:lnTo>
                    <a:pt x="4774" y="10059"/>
                  </a:lnTo>
                  <a:lnTo>
                    <a:pt x="5456" y="10254"/>
                  </a:lnTo>
                  <a:lnTo>
                    <a:pt x="6211" y="10497"/>
                  </a:lnTo>
                  <a:lnTo>
                    <a:pt x="7015" y="10765"/>
                  </a:lnTo>
                  <a:lnTo>
                    <a:pt x="7843" y="11130"/>
                  </a:lnTo>
                  <a:lnTo>
                    <a:pt x="8671" y="11520"/>
                  </a:lnTo>
                  <a:lnTo>
                    <a:pt x="9085" y="11764"/>
                  </a:lnTo>
                  <a:lnTo>
                    <a:pt x="9524" y="12007"/>
                  </a:lnTo>
                  <a:lnTo>
                    <a:pt x="9938" y="12251"/>
                  </a:lnTo>
                  <a:lnTo>
                    <a:pt x="10352" y="12543"/>
                  </a:lnTo>
                  <a:lnTo>
                    <a:pt x="10766" y="12835"/>
                  </a:lnTo>
                  <a:lnTo>
                    <a:pt x="11155" y="13176"/>
                  </a:lnTo>
                </a:path>
              </a:pathLst>
            </a:custGeom>
            <a:noFill/>
            <a:ln w="12175" cap="rnd" cmpd="sng">
              <a:solidFill>
                <a:schemeClr val="bg1"/>
              </a:solidFill>
              <a:prstDash val="solid"/>
              <a:round/>
              <a:headEnd type="none" w="sm" len="sm"/>
              <a:tailEnd type="none" w="sm" len="sm"/>
            </a:ln>
          </p:spPr>
          <p:txBody>
            <a:bodyPr spcFirstLastPara="1" wrap="square" lIns="121900" tIns="121900" rIns="121900" bIns="121900" anchor="ctr" anchorCtr="0">
              <a:noAutofit/>
            </a:bodyPr>
            <a:lstStyle/>
            <a:p>
              <a:endParaRPr sz="2400">
                <a:solidFill>
                  <a:schemeClr val="bg1"/>
                </a:solidFill>
                <a:latin typeface="Source Sans Pro" panose="020B0503030403020204" pitchFamily="34" charset="0"/>
                <a:ea typeface="Source Sans Pro" panose="020B0503030403020204" pitchFamily="34" charset="0"/>
              </a:endParaRPr>
            </a:p>
          </p:txBody>
        </p:sp>
        <p:sp>
          <p:nvSpPr>
            <p:cNvPr id="14" name="Google Shape;965;p46"/>
            <p:cNvSpPr/>
            <p:nvPr/>
          </p:nvSpPr>
          <p:spPr>
            <a:xfrm>
              <a:off x="7006550" y="1635475"/>
              <a:ext cx="34750" cy="378750"/>
            </a:xfrm>
            <a:custGeom>
              <a:avLst/>
              <a:gdLst/>
              <a:ahLst/>
              <a:cxnLst/>
              <a:rect l="l" t="t" r="r" b="b"/>
              <a:pathLst>
                <a:path w="1390" h="15150" fill="none" extrusionOk="0">
                  <a:moveTo>
                    <a:pt x="1024" y="49"/>
                  </a:moveTo>
                  <a:lnTo>
                    <a:pt x="1024" y="49"/>
                  </a:lnTo>
                  <a:lnTo>
                    <a:pt x="902" y="1"/>
                  </a:lnTo>
                  <a:lnTo>
                    <a:pt x="805" y="1"/>
                  </a:lnTo>
                  <a:lnTo>
                    <a:pt x="805" y="1"/>
                  </a:lnTo>
                  <a:lnTo>
                    <a:pt x="683" y="1"/>
                  </a:lnTo>
                  <a:lnTo>
                    <a:pt x="585" y="49"/>
                  </a:lnTo>
                  <a:lnTo>
                    <a:pt x="464" y="98"/>
                  </a:lnTo>
                  <a:lnTo>
                    <a:pt x="391" y="171"/>
                  </a:lnTo>
                  <a:lnTo>
                    <a:pt x="391" y="171"/>
                  </a:lnTo>
                  <a:lnTo>
                    <a:pt x="1" y="536"/>
                  </a:lnTo>
                  <a:lnTo>
                    <a:pt x="1" y="14638"/>
                  </a:lnTo>
                  <a:lnTo>
                    <a:pt x="1" y="14638"/>
                  </a:lnTo>
                  <a:lnTo>
                    <a:pt x="391" y="14979"/>
                  </a:lnTo>
                  <a:lnTo>
                    <a:pt x="391" y="14979"/>
                  </a:lnTo>
                  <a:lnTo>
                    <a:pt x="464" y="15052"/>
                  </a:lnTo>
                  <a:lnTo>
                    <a:pt x="585" y="15101"/>
                  </a:lnTo>
                  <a:lnTo>
                    <a:pt x="683" y="15149"/>
                  </a:lnTo>
                  <a:lnTo>
                    <a:pt x="805" y="15149"/>
                  </a:lnTo>
                  <a:lnTo>
                    <a:pt x="805" y="15149"/>
                  </a:lnTo>
                  <a:lnTo>
                    <a:pt x="902" y="15149"/>
                  </a:lnTo>
                  <a:lnTo>
                    <a:pt x="1024" y="15101"/>
                  </a:lnTo>
                  <a:lnTo>
                    <a:pt x="1024" y="15101"/>
                  </a:lnTo>
                  <a:lnTo>
                    <a:pt x="1170" y="15028"/>
                  </a:lnTo>
                  <a:lnTo>
                    <a:pt x="1292" y="14906"/>
                  </a:lnTo>
                  <a:lnTo>
                    <a:pt x="1365" y="14735"/>
                  </a:lnTo>
                  <a:lnTo>
                    <a:pt x="1389" y="14565"/>
                  </a:lnTo>
                  <a:lnTo>
                    <a:pt x="1389" y="585"/>
                  </a:lnTo>
                  <a:lnTo>
                    <a:pt x="1389" y="585"/>
                  </a:lnTo>
                  <a:lnTo>
                    <a:pt x="1365" y="415"/>
                  </a:lnTo>
                  <a:lnTo>
                    <a:pt x="1292" y="269"/>
                  </a:lnTo>
                  <a:lnTo>
                    <a:pt x="1170" y="122"/>
                  </a:lnTo>
                  <a:lnTo>
                    <a:pt x="1024" y="49"/>
                  </a:lnTo>
                  <a:lnTo>
                    <a:pt x="1024" y="49"/>
                  </a:lnTo>
                  <a:close/>
                </a:path>
              </a:pathLst>
            </a:custGeom>
            <a:noFill/>
            <a:ln w="12175" cap="rnd" cmpd="sng">
              <a:solidFill>
                <a:schemeClr val="bg1"/>
              </a:solidFill>
              <a:prstDash val="solid"/>
              <a:round/>
              <a:headEnd type="none" w="sm" len="sm"/>
              <a:tailEnd type="none" w="sm" len="sm"/>
            </a:ln>
          </p:spPr>
          <p:txBody>
            <a:bodyPr spcFirstLastPara="1" wrap="square" lIns="121900" tIns="121900" rIns="121900" bIns="121900" anchor="ctr" anchorCtr="0">
              <a:noAutofit/>
            </a:bodyPr>
            <a:lstStyle/>
            <a:p>
              <a:endParaRPr sz="2400">
                <a:solidFill>
                  <a:schemeClr val="bg1"/>
                </a:solidFill>
                <a:latin typeface="Source Sans Pro" panose="020B0503030403020204" pitchFamily="34" charset="0"/>
                <a:ea typeface="Source Sans Pro" panose="020B0503030403020204" pitchFamily="34" charset="0"/>
              </a:endParaRPr>
            </a:p>
          </p:txBody>
        </p:sp>
      </p:grpSp>
    </p:spTree>
    <p:extLst>
      <p:ext uri="{BB962C8B-B14F-4D97-AF65-F5344CB8AC3E}">
        <p14:creationId xmlns:p14="http://schemas.microsoft.com/office/powerpoint/2010/main" val="161444996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4294967295"/>
          </p:nvPr>
        </p:nvSpPr>
        <p:spPr>
          <a:xfrm>
            <a:off x="10880725" y="6459538"/>
            <a:ext cx="1311275" cy="365125"/>
          </a:xfrm>
        </p:spPr>
        <p:txBody>
          <a:bodyPr/>
          <a:lstStyle/>
          <a:p>
            <a:pPr algn="r"/>
            <a:fld id="{00000000-1234-1234-1234-123412341234}" type="slidenum">
              <a:rPr lang="en" smtClean="0"/>
              <a:pPr algn="r"/>
              <a:t>124</a:t>
            </a:fld>
            <a:endParaRPr lang="en"/>
          </a:p>
        </p:txBody>
      </p:sp>
      <p:sp>
        <p:nvSpPr>
          <p:cNvPr id="4" name="Title 1"/>
          <p:cNvSpPr txBox="1">
            <a:spLocks/>
          </p:cNvSpPr>
          <p:nvPr/>
        </p:nvSpPr>
        <p:spPr>
          <a:xfrm>
            <a:off x="1496117" y="178078"/>
            <a:ext cx="7011200" cy="1021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1pPr>
            <a:lvl2pPr marR="0" lvl="1"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2pPr>
            <a:lvl3pPr marR="0" lvl="2"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3pPr>
            <a:lvl4pPr marR="0" lvl="3"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4pPr>
            <a:lvl5pPr marR="0" lvl="4"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5pPr>
            <a:lvl6pPr marR="0" lvl="5"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6pPr>
            <a:lvl7pPr marR="0" lvl="6"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7pPr>
            <a:lvl8pPr marR="0" lvl="7"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8pPr>
            <a:lvl9pPr marR="0" lvl="8"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9pPr>
          </a:lstStyle>
          <a:p>
            <a:pPr algn="r"/>
            <a:r>
              <a:rPr lang="fa-IR" sz="3200" dirty="0">
                <a:solidFill>
                  <a:schemeClr val="bg1"/>
                </a:solidFill>
                <a:latin typeface="B Roya" pitchFamily="2" charset="-78"/>
                <a:cs typeface="B Roya" pitchFamily="2" charset="-78"/>
              </a:rPr>
              <a:t>اهمیت انتخاب عنوان مناسب</a:t>
            </a:r>
            <a:endParaRPr lang="en-GB" sz="3200" dirty="0">
              <a:solidFill>
                <a:schemeClr val="bg1"/>
              </a:solidFill>
              <a:latin typeface="B Roya" pitchFamily="2" charset="-78"/>
              <a:cs typeface="B Roya" pitchFamily="2" charset="-78"/>
            </a:endParaRPr>
          </a:p>
        </p:txBody>
      </p:sp>
      <p:sp>
        <p:nvSpPr>
          <p:cNvPr id="6" name="TextBox 5">
            <a:extLst>
              <a:ext uri="{FF2B5EF4-FFF2-40B4-BE49-F238E27FC236}">
                <a16:creationId xmlns:a16="http://schemas.microsoft.com/office/drawing/2014/main" id="{104FAC05-A3C1-6B65-4F62-C307C5CFC627}"/>
              </a:ext>
            </a:extLst>
          </p:cNvPr>
          <p:cNvSpPr txBox="1"/>
          <p:nvPr/>
        </p:nvSpPr>
        <p:spPr>
          <a:xfrm>
            <a:off x="1064175" y="1267929"/>
            <a:ext cx="8676288" cy="5032147"/>
          </a:xfrm>
          <a:prstGeom prst="rect">
            <a:avLst/>
          </a:prstGeom>
          <a:noFill/>
        </p:spPr>
        <p:txBody>
          <a:bodyPr wrap="square">
            <a:spAutoFit/>
          </a:bodyPr>
          <a:lstStyle/>
          <a:p>
            <a:pPr algn="r" rtl="1">
              <a:lnSpc>
                <a:spcPct val="150000"/>
              </a:lnSpc>
            </a:pPr>
            <a:r>
              <a:rPr lang="x-none" sz="2400" dirty="0">
                <a:latin typeface="B Roya" pitchFamily="2" charset="-78"/>
                <a:cs typeface="B Roya" pitchFamily="2" charset="-78"/>
              </a:rPr>
              <a:t>عنوان </a:t>
            </a:r>
            <a:r>
              <a:rPr lang="fa-IR" sz="2400" dirty="0" err="1">
                <a:latin typeface="B Roya" pitchFamily="2" charset="-78"/>
                <a:cs typeface="B Roya" pitchFamily="2" charset="-78"/>
              </a:rPr>
              <a:t>پروپوزال</a:t>
            </a:r>
            <a:r>
              <a:rPr lang="fa-IR" sz="2400" dirty="0">
                <a:latin typeface="B Roya" pitchFamily="2" charset="-78"/>
                <a:cs typeface="B Roya" pitchFamily="2" charset="-78"/>
              </a:rPr>
              <a:t> </a:t>
            </a:r>
            <a:r>
              <a:rPr lang="x-none" sz="2400" dirty="0">
                <a:latin typeface="B Roya" pitchFamily="2" charset="-78"/>
                <a:cs typeface="B Roya" pitchFamily="2" charset="-78"/>
              </a:rPr>
              <a:t>شما معمولاً اولین </a:t>
            </a:r>
            <a:r>
              <a:rPr lang="fa-IR" sz="2400" dirty="0">
                <a:latin typeface="B Roya" pitchFamily="2" charset="-78"/>
                <a:cs typeface="B Roya" pitchFamily="2" charset="-78"/>
              </a:rPr>
              <a:t>مواجهه دیگران با طرح شماست. </a:t>
            </a:r>
            <a:r>
              <a:rPr lang="x-none" sz="2400" dirty="0">
                <a:latin typeface="B Roya" pitchFamily="2" charset="-78"/>
                <a:cs typeface="B Roya" pitchFamily="2" charset="-78"/>
              </a:rPr>
              <a:t>بنابراین، باید عنوانی انتخاب کنید که توجه را جلب کند، محتویات </a:t>
            </a:r>
            <a:r>
              <a:rPr lang="fa-IR" sz="2400" dirty="0">
                <a:latin typeface="B Roya" pitchFamily="2" charset="-78"/>
                <a:cs typeface="B Roya" pitchFamily="2" charset="-78"/>
              </a:rPr>
              <a:t>طرح</a:t>
            </a:r>
            <a:r>
              <a:rPr lang="x-none" sz="2400" dirty="0">
                <a:latin typeface="B Roya" pitchFamily="2" charset="-78"/>
                <a:cs typeface="B Roya" pitchFamily="2" charset="-78"/>
              </a:rPr>
              <a:t> شما را به دقت توصیف کند، و </a:t>
            </a:r>
            <a:r>
              <a:rPr lang="fa-IR" sz="2400" dirty="0">
                <a:latin typeface="B Roya" pitchFamily="2" charset="-78"/>
                <a:cs typeface="B Roya" pitchFamily="2" charset="-78"/>
              </a:rPr>
              <a:t>داور </a:t>
            </a:r>
            <a:r>
              <a:rPr lang="x-none" sz="2400" dirty="0">
                <a:latin typeface="B Roya" pitchFamily="2" charset="-78"/>
                <a:cs typeface="B Roya" pitchFamily="2" charset="-78"/>
              </a:rPr>
              <a:t>را به خواندن بیشتر رغبت کند.</a:t>
            </a:r>
          </a:p>
          <a:p>
            <a:pPr algn="r" rtl="1">
              <a:lnSpc>
                <a:spcPct val="150000"/>
              </a:lnSpc>
            </a:pPr>
            <a:endParaRPr lang="x-none" sz="2400" dirty="0">
              <a:latin typeface="B Roya" pitchFamily="2" charset="-78"/>
              <a:cs typeface="B Roya" pitchFamily="2" charset="-78"/>
            </a:endParaRPr>
          </a:p>
          <a:p>
            <a:pPr algn="r" rtl="1">
              <a:lnSpc>
                <a:spcPct val="150000"/>
              </a:lnSpc>
            </a:pPr>
            <a:r>
              <a:rPr lang="x-none" sz="2400" b="1" dirty="0">
                <a:latin typeface="B Roya" pitchFamily="2" charset="-78"/>
                <a:cs typeface="B Roya" pitchFamily="2" charset="-78"/>
              </a:rPr>
              <a:t>یک عنوان موثر باید:</a:t>
            </a:r>
          </a:p>
          <a:p>
            <a:pPr marL="380990" indent="-380990" algn="r" rtl="1">
              <a:lnSpc>
                <a:spcPct val="150000"/>
              </a:lnSpc>
              <a:buClr>
                <a:srgbClr val="FF9300"/>
              </a:buClr>
              <a:buFont typeface="Wingdings" pitchFamily="2" charset="2"/>
              <a:buChar char="§"/>
            </a:pPr>
            <a:r>
              <a:rPr lang="x-none" sz="2400" dirty="0">
                <a:latin typeface="B Roya" pitchFamily="2" charset="-78"/>
                <a:cs typeface="B Roya" pitchFamily="2" charset="-78"/>
              </a:rPr>
              <a:t>موضوعات اصلی مطالعه را بیان کند</a:t>
            </a:r>
          </a:p>
          <a:p>
            <a:pPr marL="380990" indent="-380990" algn="r" rtl="1">
              <a:lnSpc>
                <a:spcPct val="150000"/>
              </a:lnSpc>
              <a:buClr>
                <a:srgbClr val="FF9300"/>
              </a:buClr>
              <a:buFont typeface="Wingdings" pitchFamily="2" charset="2"/>
              <a:buChar char="§"/>
            </a:pPr>
            <a:r>
              <a:rPr lang="x-none" sz="2400" dirty="0">
                <a:latin typeface="B Roya" pitchFamily="2" charset="-78"/>
                <a:cs typeface="B Roya" pitchFamily="2" charset="-78"/>
              </a:rPr>
              <a:t>اهمیت </a:t>
            </a:r>
            <a:r>
              <a:rPr lang="fa-IR" sz="2400" dirty="0">
                <a:latin typeface="B Roya" pitchFamily="2" charset="-78"/>
                <a:cs typeface="B Roya" pitchFamily="2" charset="-78"/>
              </a:rPr>
              <a:t>پژوهش</a:t>
            </a:r>
            <a:r>
              <a:rPr lang="x-none" sz="2400" dirty="0">
                <a:latin typeface="B Roya" pitchFamily="2" charset="-78"/>
                <a:cs typeface="B Roya" pitchFamily="2" charset="-78"/>
              </a:rPr>
              <a:t> را برجسته کند</a:t>
            </a:r>
          </a:p>
          <a:p>
            <a:pPr marL="380990" indent="-380990" algn="r" rtl="1">
              <a:lnSpc>
                <a:spcPct val="150000"/>
              </a:lnSpc>
              <a:buClr>
                <a:srgbClr val="FF9300"/>
              </a:buClr>
              <a:buFont typeface="Wingdings" pitchFamily="2" charset="2"/>
              <a:buChar char="§"/>
            </a:pPr>
            <a:r>
              <a:rPr lang="x-none" sz="2400" dirty="0">
                <a:latin typeface="B Roya" pitchFamily="2" charset="-78"/>
                <a:cs typeface="B Roya" pitchFamily="2" charset="-78"/>
              </a:rPr>
              <a:t>مختصر باشد</a:t>
            </a:r>
          </a:p>
          <a:p>
            <a:pPr marL="380990" indent="-380990" algn="r" rtl="1">
              <a:lnSpc>
                <a:spcPct val="150000"/>
              </a:lnSpc>
              <a:buClr>
                <a:srgbClr val="FF9300"/>
              </a:buClr>
              <a:buFont typeface="Wingdings" pitchFamily="2" charset="2"/>
              <a:buChar char="§"/>
            </a:pPr>
            <a:r>
              <a:rPr lang="fa-IR" sz="2400" dirty="0">
                <a:latin typeface="B Roya" pitchFamily="2" charset="-78"/>
                <a:cs typeface="B Roya" pitchFamily="2" charset="-78"/>
              </a:rPr>
              <a:t>برای </a:t>
            </a:r>
            <a:r>
              <a:rPr lang="x-none" sz="2400" dirty="0">
                <a:latin typeface="B Roya" pitchFamily="2" charset="-78"/>
                <a:cs typeface="B Roya" pitchFamily="2" charset="-78"/>
              </a:rPr>
              <a:t>خوانندگان</a:t>
            </a:r>
            <a:r>
              <a:rPr lang="fa-IR" sz="2400" dirty="0">
                <a:latin typeface="B Roya" pitchFamily="2" charset="-78"/>
                <a:cs typeface="B Roya" pitchFamily="2" charset="-78"/>
              </a:rPr>
              <a:t> </a:t>
            </a:r>
            <a:r>
              <a:rPr lang="x-none" sz="2400" dirty="0">
                <a:latin typeface="B Roya" pitchFamily="2" charset="-78"/>
                <a:cs typeface="B Roya" pitchFamily="2" charset="-78"/>
              </a:rPr>
              <a:t>جذ</a:t>
            </a:r>
            <a:r>
              <a:rPr lang="fa-IR" sz="2400" dirty="0" err="1">
                <a:latin typeface="B Roya" pitchFamily="2" charset="-78"/>
                <a:cs typeface="B Roya" pitchFamily="2" charset="-78"/>
              </a:rPr>
              <a:t>ا</a:t>
            </a:r>
            <a:r>
              <a:rPr lang="x-none" sz="2400" dirty="0">
                <a:latin typeface="B Roya" pitchFamily="2" charset="-78"/>
                <a:cs typeface="B Roya" pitchFamily="2" charset="-78"/>
              </a:rPr>
              <a:t>ب </a:t>
            </a:r>
            <a:r>
              <a:rPr lang="fa-IR" sz="2400" dirty="0">
                <a:latin typeface="B Roya" pitchFamily="2" charset="-78"/>
                <a:cs typeface="B Roya" pitchFamily="2" charset="-78"/>
              </a:rPr>
              <a:t>باشد</a:t>
            </a:r>
            <a:endParaRPr lang="x-none" sz="2400" dirty="0">
              <a:latin typeface="B Roya" pitchFamily="2" charset="-78"/>
              <a:cs typeface="B Roya" pitchFamily="2" charset="-78"/>
            </a:endParaRPr>
          </a:p>
        </p:txBody>
      </p:sp>
      <p:grpSp>
        <p:nvGrpSpPr>
          <p:cNvPr id="7" name="Google Shape;934;p46"/>
          <p:cNvGrpSpPr/>
          <p:nvPr/>
        </p:nvGrpSpPr>
        <p:grpSpPr>
          <a:xfrm>
            <a:off x="8693030" y="511118"/>
            <a:ext cx="444021" cy="444021"/>
            <a:chOff x="2594050" y="1631825"/>
            <a:chExt cx="439625" cy="439625"/>
          </a:xfrm>
        </p:grpSpPr>
        <p:sp>
          <p:nvSpPr>
            <p:cNvPr id="8" name="Google Shape;935;p46"/>
            <p:cNvSpPr/>
            <p:nvPr/>
          </p:nvSpPr>
          <p:spPr>
            <a:xfrm>
              <a:off x="2594050" y="1883300"/>
              <a:ext cx="188175" cy="188150"/>
            </a:xfrm>
            <a:custGeom>
              <a:avLst/>
              <a:gdLst/>
              <a:ahLst/>
              <a:cxnLst/>
              <a:rect l="l" t="t" r="r" b="b"/>
              <a:pathLst>
                <a:path w="7527" h="7526" fill="none" extrusionOk="0">
                  <a:moveTo>
                    <a:pt x="5992" y="0"/>
                  </a:moveTo>
                  <a:lnTo>
                    <a:pt x="537" y="6430"/>
                  </a:lnTo>
                  <a:lnTo>
                    <a:pt x="1" y="7526"/>
                  </a:lnTo>
                  <a:lnTo>
                    <a:pt x="1097" y="6990"/>
                  </a:lnTo>
                  <a:lnTo>
                    <a:pt x="7526" y="1534"/>
                  </a:lnTo>
                  <a:lnTo>
                    <a:pt x="5992" y="0"/>
                  </a:lnTo>
                  <a:close/>
                </a:path>
              </a:pathLst>
            </a:custGeom>
            <a:noFill/>
            <a:ln w="12175" cap="rnd" cmpd="sng">
              <a:solidFill>
                <a:schemeClr val="bg1"/>
              </a:solidFill>
              <a:prstDash val="solid"/>
              <a:round/>
              <a:headEnd type="none" w="sm" len="sm"/>
              <a:tailEnd type="none" w="sm" len="sm"/>
            </a:ln>
          </p:spPr>
          <p:txBody>
            <a:bodyPr spcFirstLastPara="1" wrap="square" lIns="121900" tIns="121900" rIns="121900" bIns="121900" anchor="ctr" anchorCtr="0">
              <a:noAutofit/>
            </a:bodyPr>
            <a:lstStyle/>
            <a:p>
              <a:endParaRPr sz="2400">
                <a:latin typeface="Source Sans Pro" panose="020B0503030403020204" pitchFamily="34" charset="0"/>
                <a:ea typeface="Source Sans Pro" panose="020B0503030403020204" pitchFamily="34" charset="0"/>
              </a:endParaRPr>
            </a:p>
          </p:txBody>
        </p:sp>
        <p:sp>
          <p:nvSpPr>
            <p:cNvPr id="9" name="Google Shape;936;p46"/>
            <p:cNvSpPr/>
            <p:nvPr/>
          </p:nvSpPr>
          <p:spPr>
            <a:xfrm>
              <a:off x="2857700" y="1631825"/>
              <a:ext cx="175975" cy="176000"/>
            </a:xfrm>
            <a:custGeom>
              <a:avLst/>
              <a:gdLst/>
              <a:ahLst/>
              <a:cxnLst/>
              <a:rect l="l" t="t" r="r" b="b"/>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12175" cap="rnd" cmpd="sng">
              <a:solidFill>
                <a:schemeClr val="bg1"/>
              </a:solidFill>
              <a:prstDash val="solid"/>
              <a:round/>
              <a:headEnd type="none" w="sm" len="sm"/>
              <a:tailEnd type="none" w="sm" len="sm"/>
            </a:ln>
          </p:spPr>
          <p:txBody>
            <a:bodyPr spcFirstLastPara="1" wrap="square" lIns="121900" tIns="121900" rIns="121900" bIns="121900" anchor="ctr" anchorCtr="0">
              <a:noAutofit/>
            </a:bodyPr>
            <a:lstStyle/>
            <a:p>
              <a:endParaRPr sz="2400">
                <a:latin typeface="Source Sans Pro" panose="020B0503030403020204" pitchFamily="34" charset="0"/>
                <a:ea typeface="Source Sans Pro" panose="020B0503030403020204" pitchFamily="34" charset="0"/>
              </a:endParaRPr>
            </a:p>
          </p:txBody>
        </p:sp>
        <p:sp>
          <p:nvSpPr>
            <p:cNvPr id="10" name="Google Shape;937;p46"/>
            <p:cNvSpPr/>
            <p:nvPr/>
          </p:nvSpPr>
          <p:spPr>
            <a:xfrm>
              <a:off x="2662850" y="1699400"/>
              <a:ext cx="303250" cy="303250"/>
            </a:xfrm>
            <a:custGeom>
              <a:avLst/>
              <a:gdLst/>
              <a:ahLst/>
              <a:cxnLst/>
              <a:rect l="l" t="t" r="r" b="b"/>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12175" cap="rnd" cmpd="sng">
              <a:solidFill>
                <a:schemeClr val="bg1"/>
              </a:solidFill>
              <a:prstDash val="solid"/>
              <a:round/>
              <a:headEnd type="none" w="sm" len="sm"/>
              <a:tailEnd type="none" w="sm" len="sm"/>
            </a:ln>
          </p:spPr>
          <p:txBody>
            <a:bodyPr spcFirstLastPara="1" wrap="square" lIns="121900" tIns="121900" rIns="121900" bIns="121900" anchor="ctr" anchorCtr="0">
              <a:noAutofit/>
            </a:bodyPr>
            <a:lstStyle/>
            <a:p>
              <a:endParaRPr sz="2400">
                <a:latin typeface="Source Sans Pro" panose="020B0503030403020204" pitchFamily="34" charset="0"/>
                <a:ea typeface="Source Sans Pro" panose="020B0503030403020204" pitchFamily="34" charset="0"/>
              </a:endParaRPr>
            </a:p>
          </p:txBody>
        </p:sp>
        <p:sp>
          <p:nvSpPr>
            <p:cNvPr id="11" name="Google Shape;938;p46"/>
            <p:cNvSpPr/>
            <p:nvPr/>
          </p:nvSpPr>
          <p:spPr>
            <a:xfrm>
              <a:off x="2801675" y="1740825"/>
              <a:ext cx="49950" cy="49950"/>
            </a:xfrm>
            <a:custGeom>
              <a:avLst/>
              <a:gdLst/>
              <a:ahLst/>
              <a:cxnLst/>
              <a:rect l="l" t="t" r="r" b="b"/>
              <a:pathLst>
                <a:path w="1998" h="1998" fill="none" extrusionOk="0">
                  <a:moveTo>
                    <a:pt x="1" y="1997"/>
                  </a:moveTo>
                  <a:lnTo>
                    <a:pt x="1998" y="0"/>
                  </a:lnTo>
                </a:path>
              </a:pathLst>
            </a:custGeom>
            <a:noFill/>
            <a:ln w="12175" cap="rnd" cmpd="sng">
              <a:solidFill>
                <a:schemeClr val="bg1"/>
              </a:solidFill>
              <a:prstDash val="solid"/>
              <a:round/>
              <a:headEnd type="none" w="sm" len="sm"/>
              <a:tailEnd type="none" w="sm" len="sm"/>
            </a:ln>
          </p:spPr>
          <p:txBody>
            <a:bodyPr spcFirstLastPara="1" wrap="square" lIns="121900" tIns="121900" rIns="121900" bIns="121900" anchor="ctr" anchorCtr="0">
              <a:noAutofit/>
            </a:bodyPr>
            <a:lstStyle/>
            <a:p>
              <a:endParaRPr sz="2400">
                <a:latin typeface="Source Sans Pro" panose="020B0503030403020204" pitchFamily="34" charset="0"/>
                <a:ea typeface="Source Sans Pro" panose="020B0503030403020204" pitchFamily="34" charset="0"/>
              </a:endParaRPr>
            </a:p>
          </p:txBody>
        </p:sp>
      </p:grpSp>
    </p:spTree>
    <p:extLst>
      <p:ext uri="{BB962C8B-B14F-4D97-AF65-F5344CB8AC3E}">
        <p14:creationId xmlns:p14="http://schemas.microsoft.com/office/powerpoint/2010/main" val="3321618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4294967295"/>
          </p:nvPr>
        </p:nvSpPr>
        <p:spPr>
          <a:xfrm>
            <a:off x="10880725" y="6459538"/>
            <a:ext cx="1311275" cy="365125"/>
          </a:xfrm>
        </p:spPr>
        <p:txBody>
          <a:bodyPr/>
          <a:lstStyle/>
          <a:p>
            <a:pPr algn="r"/>
            <a:fld id="{00000000-1234-1234-1234-123412341234}" type="slidenum">
              <a:rPr lang="en" smtClean="0"/>
              <a:pPr algn="r"/>
              <a:t>125</a:t>
            </a:fld>
            <a:endParaRPr lang="en"/>
          </a:p>
        </p:txBody>
      </p:sp>
      <p:sp>
        <p:nvSpPr>
          <p:cNvPr id="4" name="Title 1"/>
          <p:cNvSpPr txBox="1">
            <a:spLocks/>
          </p:cNvSpPr>
          <p:nvPr/>
        </p:nvSpPr>
        <p:spPr>
          <a:xfrm>
            <a:off x="1655466" y="178078"/>
            <a:ext cx="7011200" cy="1021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1pPr>
            <a:lvl2pPr marR="0" lvl="1"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2pPr>
            <a:lvl3pPr marR="0" lvl="2"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3pPr>
            <a:lvl4pPr marR="0" lvl="3"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4pPr>
            <a:lvl5pPr marR="0" lvl="4"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5pPr>
            <a:lvl6pPr marR="0" lvl="5"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6pPr>
            <a:lvl7pPr marR="0" lvl="6"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7pPr>
            <a:lvl8pPr marR="0" lvl="7"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8pPr>
            <a:lvl9pPr marR="0" lvl="8"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9pPr>
          </a:lstStyle>
          <a:p>
            <a:pPr algn="r"/>
            <a:r>
              <a:rPr lang="fa-IR" sz="3200" dirty="0">
                <a:latin typeface="B Roya" pitchFamily="2" charset="-78"/>
                <a:cs typeface="B Roya" pitchFamily="2" charset="-78"/>
              </a:rPr>
              <a:t>اهمیت انتخاب عنوان مناسب</a:t>
            </a:r>
            <a:endParaRPr lang="en-GB" sz="3200" dirty="0">
              <a:latin typeface="B Roya" pitchFamily="2" charset="-78"/>
              <a:cs typeface="B Roya" pitchFamily="2" charset="-78"/>
            </a:endParaRPr>
          </a:p>
        </p:txBody>
      </p:sp>
      <p:grpSp>
        <p:nvGrpSpPr>
          <p:cNvPr id="7" name="Google Shape;934;p46"/>
          <p:cNvGrpSpPr/>
          <p:nvPr/>
        </p:nvGrpSpPr>
        <p:grpSpPr>
          <a:xfrm>
            <a:off x="8852379" y="511118"/>
            <a:ext cx="444021" cy="444021"/>
            <a:chOff x="2594050" y="1631825"/>
            <a:chExt cx="439625" cy="439625"/>
          </a:xfrm>
        </p:grpSpPr>
        <p:sp>
          <p:nvSpPr>
            <p:cNvPr id="8" name="Google Shape;935;p46"/>
            <p:cNvSpPr/>
            <p:nvPr/>
          </p:nvSpPr>
          <p:spPr>
            <a:xfrm>
              <a:off x="2594050" y="1883300"/>
              <a:ext cx="188175" cy="188150"/>
            </a:xfrm>
            <a:custGeom>
              <a:avLst/>
              <a:gdLst/>
              <a:ahLst/>
              <a:cxnLst/>
              <a:rect l="l" t="t" r="r" b="b"/>
              <a:pathLst>
                <a:path w="7527" h="7526" fill="none" extrusionOk="0">
                  <a:moveTo>
                    <a:pt x="5992" y="0"/>
                  </a:moveTo>
                  <a:lnTo>
                    <a:pt x="537" y="6430"/>
                  </a:lnTo>
                  <a:lnTo>
                    <a:pt x="1" y="7526"/>
                  </a:lnTo>
                  <a:lnTo>
                    <a:pt x="1097" y="6990"/>
                  </a:lnTo>
                  <a:lnTo>
                    <a:pt x="7526" y="1534"/>
                  </a:lnTo>
                  <a:lnTo>
                    <a:pt x="5992" y="0"/>
                  </a:lnTo>
                  <a:close/>
                </a:path>
              </a:pathLst>
            </a:custGeom>
            <a:noFill/>
            <a:ln w="12175" cap="rnd" cmpd="sng">
              <a:solidFill>
                <a:schemeClr val="bg1"/>
              </a:solidFill>
              <a:prstDash val="solid"/>
              <a:round/>
              <a:headEnd type="none" w="sm" len="sm"/>
              <a:tailEnd type="none" w="sm" len="sm"/>
            </a:ln>
          </p:spPr>
          <p:txBody>
            <a:bodyPr spcFirstLastPara="1" wrap="square" lIns="121900" tIns="121900" rIns="121900" bIns="121900" anchor="ctr" anchorCtr="0">
              <a:noAutofit/>
            </a:bodyPr>
            <a:lstStyle/>
            <a:p>
              <a:endParaRPr sz="2400">
                <a:latin typeface="Source Sans Pro" panose="020B0503030403020204" pitchFamily="34" charset="0"/>
                <a:ea typeface="Source Sans Pro" panose="020B0503030403020204" pitchFamily="34" charset="0"/>
              </a:endParaRPr>
            </a:p>
          </p:txBody>
        </p:sp>
        <p:sp>
          <p:nvSpPr>
            <p:cNvPr id="9" name="Google Shape;936;p46"/>
            <p:cNvSpPr/>
            <p:nvPr/>
          </p:nvSpPr>
          <p:spPr>
            <a:xfrm>
              <a:off x="2857700" y="1631825"/>
              <a:ext cx="175975" cy="176000"/>
            </a:xfrm>
            <a:custGeom>
              <a:avLst/>
              <a:gdLst/>
              <a:ahLst/>
              <a:cxnLst/>
              <a:rect l="l" t="t" r="r" b="b"/>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12175" cap="rnd" cmpd="sng">
              <a:solidFill>
                <a:schemeClr val="bg1"/>
              </a:solidFill>
              <a:prstDash val="solid"/>
              <a:round/>
              <a:headEnd type="none" w="sm" len="sm"/>
              <a:tailEnd type="none" w="sm" len="sm"/>
            </a:ln>
          </p:spPr>
          <p:txBody>
            <a:bodyPr spcFirstLastPara="1" wrap="square" lIns="121900" tIns="121900" rIns="121900" bIns="121900" anchor="ctr" anchorCtr="0">
              <a:noAutofit/>
            </a:bodyPr>
            <a:lstStyle/>
            <a:p>
              <a:endParaRPr sz="2400">
                <a:latin typeface="Source Sans Pro" panose="020B0503030403020204" pitchFamily="34" charset="0"/>
                <a:ea typeface="Source Sans Pro" panose="020B0503030403020204" pitchFamily="34" charset="0"/>
              </a:endParaRPr>
            </a:p>
          </p:txBody>
        </p:sp>
        <p:sp>
          <p:nvSpPr>
            <p:cNvPr id="10" name="Google Shape;937;p46"/>
            <p:cNvSpPr/>
            <p:nvPr/>
          </p:nvSpPr>
          <p:spPr>
            <a:xfrm>
              <a:off x="2662850" y="1699400"/>
              <a:ext cx="303250" cy="303250"/>
            </a:xfrm>
            <a:custGeom>
              <a:avLst/>
              <a:gdLst/>
              <a:ahLst/>
              <a:cxnLst/>
              <a:rect l="l" t="t" r="r" b="b"/>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12175" cap="rnd" cmpd="sng">
              <a:solidFill>
                <a:schemeClr val="bg1"/>
              </a:solidFill>
              <a:prstDash val="solid"/>
              <a:round/>
              <a:headEnd type="none" w="sm" len="sm"/>
              <a:tailEnd type="none" w="sm" len="sm"/>
            </a:ln>
          </p:spPr>
          <p:txBody>
            <a:bodyPr spcFirstLastPara="1" wrap="square" lIns="121900" tIns="121900" rIns="121900" bIns="121900" anchor="ctr" anchorCtr="0">
              <a:noAutofit/>
            </a:bodyPr>
            <a:lstStyle/>
            <a:p>
              <a:endParaRPr sz="2400">
                <a:latin typeface="Source Sans Pro" panose="020B0503030403020204" pitchFamily="34" charset="0"/>
                <a:ea typeface="Source Sans Pro" panose="020B0503030403020204" pitchFamily="34" charset="0"/>
              </a:endParaRPr>
            </a:p>
          </p:txBody>
        </p:sp>
        <p:sp>
          <p:nvSpPr>
            <p:cNvPr id="11" name="Google Shape;938;p46"/>
            <p:cNvSpPr/>
            <p:nvPr/>
          </p:nvSpPr>
          <p:spPr>
            <a:xfrm>
              <a:off x="2801675" y="1740825"/>
              <a:ext cx="49950" cy="49950"/>
            </a:xfrm>
            <a:custGeom>
              <a:avLst/>
              <a:gdLst/>
              <a:ahLst/>
              <a:cxnLst/>
              <a:rect l="l" t="t" r="r" b="b"/>
              <a:pathLst>
                <a:path w="1998" h="1998" fill="none" extrusionOk="0">
                  <a:moveTo>
                    <a:pt x="1" y="1997"/>
                  </a:moveTo>
                  <a:lnTo>
                    <a:pt x="1998" y="0"/>
                  </a:lnTo>
                </a:path>
              </a:pathLst>
            </a:custGeom>
            <a:noFill/>
            <a:ln w="12175" cap="rnd" cmpd="sng">
              <a:solidFill>
                <a:schemeClr val="bg1"/>
              </a:solidFill>
              <a:prstDash val="solid"/>
              <a:round/>
              <a:headEnd type="none" w="sm" len="sm"/>
              <a:tailEnd type="none" w="sm" len="sm"/>
            </a:ln>
          </p:spPr>
          <p:txBody>
            <a:bodyPr spcFirstLastPara="1" wrap="square" lIns="121900" tIns="121900" rIns="121900" bIns="121900" anchor="ctr" anchorCtr="0">
              <a:noAutofit/>
            </a:bodyPr>
            <a:lstStyle/>
            <a:p>
              <a:endParaRPr sz="2400">
                <a:latin typeface="Source Sans Pro" panose="020B0503030403020204" pitchFamily="34" charset="0"/>
                <a:ea typeface="Source Sans Pro" panose="020B0503030403020204" pitchFamily="34" charset="0"/>
              </a:endParaRPr>
            </a:p>
          </p:txBody>
        </p:sp>
      </p:grpSp>
      <p:sp>
        <p:nvSpPr>
          <p:cNvPr id="13" name="TextBox 12">
            <a:extLst>
              <a:ext uri="{FF2B5EF4-FFF2-40B4-BE49-F238E27FC236}">
                <a16:creationId xmlns:a16="http://schemas.microsoft.com/office/drawing/2014/main" id="{9B1AB5ED-0458-BAA3-438B-9BFF8C58E140}"/>
              </a:ext>
            </a:extLst>
          </p:cNvPr>
          <p:cNvSpPr txBox="1"/>
          <p:nvPr/>
        </p:nvSpPr>
        <p:spPr>
          <a:xfrm>
            <a:off x="1343574" y="4341763"/>
            <a:ext cx="8618483" cy="1258934"/>
          </a:xfrm>
          <a:prstGeom prst="rect">
            <a:avLst/>
          </a:prstGeom>
          <a:noFill/>
        </p:spPr>
        <p:txBody>
          <a:bodyPr wrap="square">
            <a:spAutoFit/>
          </a:bodyPr>
          <a:lstStyle/>
          <a:p>
            <a:pPr algn="l">
              <a:lnSpc>
                <a:spcPct val="150000"/>
              </a:lnSpc>
            </a:pPr>
            <a:r>
              <a:rPr lang="en-GB" sz="2667" i="1" dirty="0">
                <a:solidFill>
                  <a:srgbClr val="333333"/>
                </a:solidFill>
                <a:latin typeface="Source Sans Pro" panose="020B0503030403020204" pitchFamily="34" charset="0"/>
                <a:ea typeface="Source Sans Pro" panose="020B0503030403020204" pitchFamily="34" charset="0"/>
              </a:rPr>
              <a:t>Effect of Child Influenza Vaccination on Infection Rates in Rural Communities: A Randomized Trial</a:t>
            </a:r>
            <a:endParaRPr lang="en-GB" sz="2667" dirty="0">
              <a:solidFill>
                <a:srgbClr val="333333"/>
              </a:solidFill>
              <a:latin typeface="Source Sans Pro" panose="020B0503030403020204" pitchFamily="34" charset="0"/>
              <a:ea typeface="Source Sans Pro" panose="020B0503030403020204" pitchFamily="34" charset="0"/>
            </a:endParaRPr>
          </a:p>
        </p:txBody>
      </p:sp>
      <p:sp>
        <p:nvSpPr>
          <p:cNvPr id="2" name="TextBox 1">
            <a:extLst>
              <a:ext uri="{FF2B5EF4-FFF2-40B4-BE49-F238E27FC236}">
                <a16:creationId xmlns:a16="http://schemas.microsoft.com/office/drawing/2014/main" id="{27D5A391-9F2C-6C27-CFDF-E61F0F9ECAFD}"/>
              </a:ext>
            </a:extLst>
          </p:cNvPr>
          <p:cNvSpPr txBox="1"/>
          <p:nvPr/>
        </p:nvSpPr>
        <p:spPr>
          <a:xfrm>
            <a:off x="1435100" y="1623628"/>
            <a:ext cx="8526957" cy="2609625"/>
          </a:xfrm>
          <a:prstGeom prst="rect">
            <a:avLst/>
          </a:prstGeom>
          <a:noFill/>
        </p:spPr>
        <p:txBody>
          <a:bodyPr wrap="square">
            <a:spAutoFit/>
          </a:bodyPr>
          <a:lstStyle/>
          <a:p>
            <a:pPr algn="l">
              <a:lnSpc>
                <a:spcPct val="150000"/>
              </a:lnSpc>
            </a:pPr>
            <a:r>
              <a:rPr lang="en-GB" sz="2800" i="1" dirty="0">
                <a:solidFill>
                  <a:srgbClr val="333333"/>
                </a:solidFill>
                <a:latin typeface="Source Sans Pro" panose="020B0503030403020204" pitchFamily="34" charset="0"/>
                <a:ea typeface="Source Sans Pro" panose="020B0503030403020204" pitchFamily="34" charset="0"/>
              </a:rPr>
              <a:t>Does Vaccinating Children and Adolescents with Inactivated Influenza Virus Inhibit the Spread of Influenza in Unimmunized Residents of Rural Communities?</a:t>
            </a:r>
            <a:endParaRPr lang="en-GB" sz="2800" dirty="0">
              <a:solidFill>
                <a:srgbClr val="333333"/>
              </a:solidFill>
              <a:latin typeface="Source Sans Pro" panose="020B0503030403020204" pitchFamily="34" charset="0"/>
              <a:ea typeface="Source Sans Pro" panose="020B0503030403020204" pitchFamily="34" charset="0"/>
            </a:endParaRPr>
          </a:p>
          <a:p>
            <a:pPr algn="l">
              <a:lnSpc>
                <a:spcPct val="150000"/>
              </a:lnSpc>
            </a:pPr>
            <a:endParaRPr lang="en-GB" sz="2800" dirty="0">
              <a:solidFill>
                <a:srgbClr val="333333"/>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1562290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C5E10-904E-9C3F-7991-8C647585082A}"/>
              </a:ext>
            </a:extLst>
          </p:cNvPr>
          <p:cNvSpPr>
            <a:spLocks noGrp="1"/>
          </p:cNvSpPr>
          <p:nvPr>
            <p:ph type="title" idx="4294967295"/>
          </p:nvPr>
        </p:nvSpPr>
        <p:spPr>
          <a:xfrm>
            <a:off x="1112367" y="345638"/>
            <a:ext cx="7010400" cy="803275"/>
          </a:xfrm>
          <a:noFill/>
        </p:spPr>
        <p:txBody>
          <a:bodyPr/>
          <a:lstStyle/>
          <a:p>
            <a:pPr algn="r" rtl="1">
              <a:lnSpc>
                <a:spcPct val="100000"/>
              </a:lnSpc>
              <a:spcBef>
                <a:spcPts val="0"/>
              </a:spcBef>
              <a:buClr>
                <a:schemeClr val="lt1"/>
              </a:buClr>
              <a:buSzPts val="2000"/>
            </a:pPr>
            <a:r>
              <a:rPr lang="fa-IR" sz="3200" b="1" dirty="0">
                <a:solidFill>
                  <a:schemeClr val="bg1"/>
                </a:solidFill>
                <a:latin typeface="B Roya" pitchFamily="2" charset="-78"/>
                <a:cs typeface="B Roya" pitchFamily="2" charset="-78"/>
              </a:rPr>
              <a:t>خصوصیات یک عنوان قوی</a:t>
            </a:r>
            <a:endParaRPr lang="x-none" sz="3200" b="1" dirty="0">
              <a:solidFill>
                <a:schemeClr val="bg1"/>
              </a:solidFill>
              <a:latin typeface="B Roya" pitchFamily="2" charset="-78"/>
              <a:cs typeface="B Roya" pitchFamily="2" charset="-78"/>
            </a:endParaRPr>
          </a:p>
        </p:txBody>
      </p:sp>
      <p:sp>
        <p:nvSpPr>
          <p:cNvPr id="3" name="Slide Number Placeholder 2">
            <a:extLst>
              <a:ext uri="{FF2B5EF4-FFF2-40B4-BE49-F238E27FC236}">
                <a16:creationId xmlns:a16="http://schemas.microsoft.com/office/drawing/2014/main" id="{A4E8F6E3-7D40-F865-67DD-B2FA7521186D}"/>
              </a:ext>
            </a:extLst>
          </p:cNvPr>
          <p:cNvSpPr>
            <a:spLocks noGrp="1"/>
          </p:cNvSpPr>
          <p:nvPr>
            <p:ph type="sldNum" idx="4294967295"/>
          </p:nvPr>
        </p:nvSpPr>
        <p:spPr>
          <a:xfrm>
            <a:off x="10880725" y="6459538"/>
            <a:ext cx="1311275" cy="365125"/>
          </a:xfrm>
        </p:spPr>
        <p:txBody>
          <a:bodyPr/>
          <a:lstStyle/>
          <a:p>
            <a:pPr algn="r"/>
            <a:fld id="{00000000-1234-1234-1234-123412341234}" type="slidenum">
              <a:rPr lang="en" smtClean="0"/>
              <a:pPr algn="r"/>
              <a:t>126</a:t>
            </a:fld>
            <a:endParaRPr lang="en"/>
          </a:p>
        </p:txBody>
      </p:sp>
      <p:sp>
        <p:nvSpPr>
          <p:cNvPr id="5" name="TextBox 4">
            <a:extLst>
              <a:ext uri="{FF2B5EF4-FFF2-40B4-BE49-F238E27FC236}">
                <a16:creationId xmlns:a16="http://schemas.microsoft.com/office/drawing/2014/main" id="{A4B66851-4E1A-37E9-6CB4-D219EB49D7B4}"/>
              </a:ext>
            </a:extLst>
          </p:cNvPr>
          <p:cNvSpPr txBox="1"/>
          <p:nvPr/>
        </p:nvSpPr>
        <p:spPr>
          <a:xfrm>
            <a:off x="800100" y="1376478"/>
            <a:ext cx="8992727" cy="4739695"/>
          </a:xfrm>
          <a:prstGeom prst="rect">
            <a:avLst/>
          </a:prstGeom>
          <a:noFill/>
        </p:spPr>
        <p:txBody>
          <a:bodyPr wrap="square">
            <a:spAutoFit/>
          </a:bodyPr>
          <a:lstStyle/>
          <a:p>
            <a:pPr algn="r" rtl="1">
              <a:spcAft>
                <a:spcPts val="800"/>
              </a:spcAft>
            </a:pPr>
            <a:r>
              <a:rPr lang="x-none" sz="2400" dirty="0">
                <a:latin typeface="B Roya" pitchFamily="2" charset="-78"/>
                <a:cs typeface="B Roya" pitchFamily="2" charset="-78"/>
              </a:rPr>
              <a:t>عناوین قوی دارای سه عنصر هستند: </a:t>
            </a:r>
            <a:r>
              <a:rPr lang="x-none" sz="2400" b="1" dirty="0">
                <a:latin typeface="B Roya" pitchFamily="2" charset="-78"/>
                <a:cs typeface="B Roya" pitchFamily="2" charset="-78"/>
              </a:rPr>
              <a:t>کلمات کلیدی، تاکید و تاثیر</a:t>
            </a:r>
            <a:r>
              <a:rPr lang="fa-IR" sz="2400" b="1" dirty="0">
                <a:latin typeface="B Roya" pitchFamily="2" charset="-78"/>
                <a:cs typeface="B Roya" pitchFamily="2" charset="-78"/>
              </a:rPr>
              <a:t> </a:t>
            </a:r>
            <a:r>
              <a:rPr lang="fa-IR" sz="2400" dirty="0">
                <a:latin typeface="B Roya" pitchFamily="2" charset="-78"/>
                <a:cs typeface="B Roya" pitchFamily="2" charset="-78"/>
              </a:rPr>
              <a:t>(</a:t>
            </a:r>
            <a:r>
              <a:rPr lang="en-US" sz="2400" dirty="0">
                <a:latin typeface="Source Sans Pro" panose="020B0503030403020204" pitchFamily="34" charset="0"/>
                <a:ea typeface="Source Sans Pro" panose="020B0503030403020204" pitchFamily="34" charset="0"/>
                <a:cs typeface="B Roya" pitchFamily="2" charset="-78"/>
              </a:rPr>
              <a:t>impact</a:t>
            </a:r>
            <a:r>
              <a:rPr lang="fa-IR" sz="2400" dirty="0">
                <a:latin typeface="B Roya" pitchFamily="2" charset="-78"/>
                <a:cs typeface="B Roya" pitchFamily="2" charset="-78"/>
              </a:rPr>
              <a:t>)</a:t>
            </a:r>
          </a:p>
          <a:p>
            <a:pPr algn="r" rtl="1">
              <a:spcAft>
                <a:spcPts val="800"/>
              </a:spcAft>
            </a:pPr>
            <a:endParaRPr lang="x-none" sz="133" b="1" dirty="0">
              <a:latin typeface="B Roya" pitchFamily="2" charset="-78"/>
              <a:cs typeface="B Roya" pitchFamily="2" charset="-78"/>
            </a:endParaRPr>
          </a:p>
          <a:p>
            <a:pPr marL="342900" indent="-342900" algn="r" rtl="1">
              <a:spcAft>
                <a:spcPts val="1400"/>
              </a:spcAft>
              <a:buFont typeface="Wingdings" pitchFamily="2" charset="2"/>
              <a:buChar char="§"/>
            </a:pPr>
            <a:r>
              <a:rPr lang="x-none" sz="2400" b="1" dirty="0">
                <a:solidFill>
                  <a:srgbClr val="FF9300"/>
                </a:solidFill>
                <a:latin typeface="B Roya" pitchFamily="2" charset="-78"/>
                <a:cs typeface="B Roya" pitchFamily="2" charset="-78"/>
              </a:rPr>
              <a:t>کلمات کلیدی و عبارات کلیدی: </a:t>
            </a:r>
            <a:r>
              <a:rPr lang="x-none" sz="2400" dirty="0">
                <a:latin typeface="B Roya" pitchFamily="2" charset="-78"/>
                <a:cs typeface="B Roya" pitchFamily="2" charset="-78"/>
              </a:rPr>
              <a:t>اصطلاحاتی هستند که موضوع </a:t>
            </a:r>
            <a:r>
              <a:rPr lang="fa-IR" sz="2400" dirty="0" err="1">
                <a:latin typeface="B Roya" pitchFamily="2" charset="-78"/>
                <a:cs typeface="B Roya" pitchFamily="2" charset="-78"/>
              </a:rPr>
              <a:t>پروپوزال</a:t>
            </a:r>
            <a:r>
              <a:rPr lang="x-none" sz="2400" dirty="0">
                <a:latin typeface="B Roya" pitchFamily="2" charset="-78"/>
                <a:cs typeface="B Roya" pitchFamily="2" charset="-78"/>
              </a:rPr>
              <a:t> شما را توصیف می</a:t>
            </a:r>
            <a:r>
              <a:rPr lang="fa-IR" sz="2400" dirty="0">
                <a:latin typeface="B Roya" pitchFamily="2" charset="-78"/>
                <a:cs typeface="B Roya" pitchFamily="2" charset="-78"/>
              </a:rPr>
              <a:t>‌</a:t>
            </a:r>
            <a:r>
              <a:rPr lang="x-none" sz="2400" dirty="0">
                <a:latin typeface="B Roya" pitchFamily="2" charset="-78"/>
                <a:cs typeface="B Roya" pitchFamily="2" charset="-78"/>
              </a:rPr>
              <a:t>کنند. استفاده از کلمات کلیدی و عبارات مناسب در عنوان به خوانندگان کمک می</a:t>
            </a:r>
            <a:r>
              <a:rPr lang="fa-IR" sz="2400" dirty="0">
                <a:latin typeface="B Roya" pitchFamily="2" charset="-78"/>
                <a:cs typeface="B Roya" pitchFamily="2" charset="-78"/>
              </a:rPr>
              <a:t>‌</a:t>
            </a:r>
            <a:r>
              <a:rPr lang="x-none" sz="2400" dirty="0">
                <a:latin typeface="B Roya" pitchFamily="2" charset="-78"/>
                <a:cs typeface="B Roya" pitchFamily="2" charset="-78"/>
              </a:rPr>
              <a:t>کند تا </a:t>
            </a:r>
            <a:r>
              <a:rPr lang="fa-IR" sz="2400" dirty="0" err="1">
                <a:latin typeface="B Roya" pitchFamily="2" charset="-78"/>
                <a:cs typeface="B Roya" pitchFamily="2" charset="-78"/>
              </a:rPr>
              <a:t>پروپوزال</a:t>
            </a:r>
            <a:r>
              <a:rPr lang="x-none" sz="2400" dirty="0">
                <a:latin typeface="B Roya" pitchFamily="2" charset="-78"/>
                <a:cs typeface="B Roya" pitchFamily="2" charset="-78"/>
              </a:rPr>
              <a:t> شما را در هنگام جستجو</a:t>
            </a:r>
            <a:r>
              <a:rPr lang="fa-IR" sz="2400" dirty="0">
                <a:latin typeface="B Roya" pitchFamily="2" charset="-78"/>
                <a:cs typeface="B Roya" pitchFamily="2" charset="-78"/>
              </a:rPr>
              <a:t> </a:t>
            </a:r>
            <a:r>
              <a:rPr lang="x-none" sz="2400" dirty="0">
                <a:latin typeface="B Roya" pitchFamily="2" charset="-78"/>
                <a:cs typeface="B Roya" pitchFamily="2" charset="-78"/>
              </a:rPr>
              <a:t>در مورد موضوع شما پیدا کنند.</a:t>
            </a:r>
          </a:p>
          <a:p>
            <a:pPr marL="342900" indent="-342900" algn="r" rtl="1">
              <a:spcAft>
                <a:spcPts val="1400"/>
              </a:spcAft>
              <a:buFont typeface="Wingdings" pitchFamily="2" charset="2"/>
              <a:buChar char="§"/>
            </a:pPr>
            <a:r>
              <a:rPr lang="x-none" sz="2400" b="1" dirty="0">
                <a:solidFill>
                  <a:srgbClr val="FF9300"/>
                </a:solidFill>
                <a:latin typeface="B Roya" pitchFamily="2" charset="-78"/>
                <a:cs typeface="B Roya" pitchFamily="2" charset="-78"/>
              </a:rPr>
              <a:t>تاکید</a:t>
            </a:r>
            <a:r>
              <a:rPr lang="fa-IR" sz="2400" b="1" dirty="0">
                <a:solidFill>
                  <a:srgbClr val="FF9300"/>
                </a:solidFill>
                <a:latin typeface="B Roya" pitchFamily="2" charset="-78"/>
                <a:cs typeface="B Roya" pitchFamily="2" charset="-78"/>
              </a:rPr>
              <a:t>:</a:t>
            </a:r>
            <a:r>
              <a:rPr lang="x-none" sz="2400" b="1" dirty="0">
                <a:solidFill>
                  <a:srgbClr val="FF9300"/>
                </a:solidFill>
                <a:latin typeface="B Roya" pitchFamily="2" charset="-78"/>
                <a:cs typeface="B Roya" pitchFamily="2" charset="-78"/>
              </a:rPr>
              <a:t> </a:t>
            </a:r>
            <a:r>
              <a:rPr lang="x-none" sz="2400" dirty="0">
                <a:latin typeface="B Roya" pitchFamily="2" charset="-78"/>
                <a:cs typeface="B Roya" pitchFamily="2" charset="-78"/>
              </a:rPr>
              <a:t>به این معنی است که مطمئن شوید مهمترین جنبه </a:t>
            </a:r>
            <a:r>
              <a:rPr lang="fa-IR" sz="2400" dirty="0" err="1">
                <a:latin typeface="B Roya" pitchFamily="2" charset="-78"/>
                <a:cs typeface="B Roya" pitchFamily="2" charset="-78"/>
              </a:rPr>
              <a:t>پروپوزال</a:t>
            </a:r>
            <a:r>
              <a:rPr lang="x-none" sz="2400" dirty="0">
                <a:latin typeface="B Roya" pitchFamily="2" charset="-78"/>
                <a:cs typeface="B Roya" pitchFamily="2" charset="-78"/>
              </a:rPr>
              <a:t> شما به طور برجسته در عنوان گنجانده شده است. عناوین کوتاه </a:t>
            </a:r>
            <a:r>
              <a:rPr lang="fa-IR" sz="2400" dirty="0">
                <a:latin typeface="B Roya" pitchFamily="2" charset="-78"/>
                <a:cs typeface="B Roya" pitchFamily="2" charset="-78"/>
              </a:rPr>
              <a:t>هستند </a:t>
            </a:r>
            <a:r>
              <a:rPr lang="x-none" sz="2400" dirty="0">
                <a:latin typeface="B Roya" pitchFamily="2" charset="-78"/>
                <a:cs typeface="B Roya" pitchFamily="2" charset="-78"/>
              </a:rPr>
              <a:t>و توجه خواننده زودگذر است. توجه به تاکید به شما کمک می</a:t>
            </a:r>
            <a:r>
              <a:rPr lang="fa-IR" sz="2400" dirty="0">
                <a:latin typeface="B Roya" pitchFamily="2" charset="-78"/>
                <a:cs typeface="B Roya" pitchFamily="2" charset="-78"/>
              </a:rPr>
              <a:t>‌</a:t>
            </a:r>
            <a:r>
              <a:rPr lang="x-none" sz="2400" dirty="0">
                <a:latin typeface="B Roya" pitchFamily="2" charset="-78"/>
                <a:cs typeface="B Roya" pitchFamily="2" charset="-78"/>
              </a:rPr>
              <a:t>کند از عنوان بهترین استفاده را ببرید و مطمئن شوید که مهمترین نکته شما را منتقل می</a:t>
            </a:r>
            <a:r>
              <a:rPr lang="fa-IR" sz="2400" dirty="0">
                <a:latin typeface="B Roya" pitchFamily="2" charset="-78"/>
                <a:cs typeface="B Roya" pitchFamily="2" charset="-78"/>
              </a:rPr>
              <a:t>‌</a:t>
            </a:r>
            <a:r>
              <a:rPr lang="x-none" sz="2400" dirty="0">
                <a:latin typeface="B Roya" pitchFamily="2" charset="-78"/>
                <a:cs typeface="B Roya" pitchFamily="2" charset="-78"/>
              </a:rPr>
              <a:t>کند</a:t>
            </a:r>
            <a:r>
              <a:rPr lang="fa-IR" sz="2400" dirty="0">
                <a:latin typeface="B Roya" pitchFamily="2" charset="-78"/>
                <a:cs typeface="B Roya" pitchFamily="2" charset="-78"/>
              </a:rPr>
              <a:t>.</a:t>
            </a:r>
          </a:p>
          <a:p>
            <a:pPr marL="342900" indent="-342900" algn="r" rtl="1">
              <a:spcAft>
                <a:spcPts val="1400"/>
              </a:spcAft>
              <a:buFont typeface="Wingdings" pitchFamily="2" charset="2"/>
              <a:buChar char="§"/>
            </a:pPr>
            <a:r>
              <a:rPr lang="x-none" sz="2400" b="1" dirty="0">
                <a:solidFill>
                  <a:srgbClr val="FF9300"/>
                </a:solidFill>
                <a:latin typeface="B Roya" pitchFamily="2" charset="-78"/>
                <a:cs typeface="B Roya" pitchFamily="2" charset="-78"/>
              </a:rPr>
              <a:t>تاثیر</a:t>
            </a:r>
            <a:r>
              <a:rPr lang="fa-IR" sz="2400" b="1" dirty="0">
                <a:solidFill>
                  <a:srgbClr val="FF9300"/>
                </a:solidFill>
                <a:latin typeface="B Roya" pitchFamily="2" charset="-78"/>
                <a:cs typeface="B Roya" pitchFamily="2" charset="-78"/>
              </a:rPr>
              <a:t>: </a:t>
            </a:r>
            <a:r>
              <a:rPr lang="x-none" sz="2400" dirty="0">
                <a:latin typeface="B Roya" pitchFamily="2" charset="-78"/>
                <a:cs typeface="B Roya" pitchFamily="2" charset="-78"/>
              </a:rPr>
              <a:t>عنوان تاثیرگذار</a:t>
            </a:r>
            <a:r>
              <a:rPr lang="fa-IR" sz="2400" dirty="0">
                <a:latin typeface="B Roya" pitchFamily="2" charset="-78"/>
                <a:cs typeface="B Roya" pitchFamily="2" charset="-78"/>
              </a:rPr>
              <a:t>، </a:t>
            </a:r>
            <a:r>
              <a:rPr lang="x-none" sz="2400" dirty="0">
                <a:latin typeface="B Roya" pitchFamily="2" charset="-78"/>
                <a:cs typeface="B Roya" pitchFamily="2" charset="-78"/>
              </a:rPr>
              <a:t>نشان می</a:t>
            </a:r>
            <a:r>
              <a:rPr lang="fa-IR" sz="2400" dirty="0">
                <a:latin typeface="B Roya" pitchFamily="2" charset="-78"/>
                <a:cs typeface="B Roya" pitchFamily="2" charset="-78"/>
              </a:rPr>
              <a:t>‌</a:t>
            </a:r>
            <a:r>
              <a:rPr lang="x-none" sz="2400" dirty="0">
                <a:latin typeface="B Roya" pitchFamily="2" charset="-78"/>
                <a:cs typeface="B Roya" pitchFamily="2" charset="-78"/>
              </a:rPr>
              <a:t>دهد که چرا باید به </a:t>
            </a:r>
            <a:r>
              <a:rPr lang="fa-IR" sz="2400" dirty="0" err="1">
                <a:latin typeface="B Roya" pitchFamily="2" charset="-78"/>
                <a:cs typeface="B Roya" pitchFamily="2" charset="-78"/>
              </a:rPr>
              <a:t>پروپوزال</a:t>
            </a:r>
            <a:r>
              <a:rPr lang="x-none" sz="2400" dirty="0">
                <a:latin typeface="B Roya" pitchFamily="2" charset="-78"/>
                <a:cs typeface="B Roya" pitchFamily="2" charset="-78"/>
              </a:rPr>
              <a:t> توجه </a:t>
            </a:r>
            <a:r>
              <a:rPr lang="fa-IR" sz="2400" dirty="0">
                <a:latin typeface="B Roya" pitchFamily="2" charset="-78"/>
                <a:cs typeface="B Roya" pitchFamily="2" charset="-78"/>
              </a:rPr>
              <a:t>کرد. </a:t>
            </a:r>
            <a:r>
              <a:rPr lang="x-none" sz="2400" dirty="0">
                <a:latin typeface="B Roya" pitchFamily="2" charset="-78"/>
                <a:cs typeface="B Roya" pitchFamily="2" charset="-78"/>
              </a:rPr>
              <a:t>با نشان دادن اینکه چه چیزی جدید یا نوآورانه است، یا اینکه کار شما چه تأثیری بر این حوزه خواهد گذاشت، به عنوان خود تأثیر </a:t>
            </a:r>
            <a:r>
              <a:rPr lang="fa-IR" sz="2400" dirty="0">
                <a:latin typeface="B Roya" pitchFamily="2" charset="-78"/>
                <a:cs typeface="B Roya" pitchFamily="2" charset="-78"/>
              </a:rPr>
              <a:t>(</a:t>
            </a:r>
            <a:r>
              <a:rPr lang="en-US" sz="2400" dirty="0">
                <a:latin typeface="Source Sans Pro" panose="020B0503030403020204" pitchFamily="34" charset="0"/>
                <a:ea typeface="Source Sans Pro" panose="020B0503030403020204" pitchFamily="34" charset="0"/>
                <a:cs typeface="B Roya" pitchFamily="2" charset="-78"/>
              </a:rPr>
              <a:t>impact</a:t>
            </a:r>
            <a:r>
              <a:rPr lang="fa-IR" sz="2400" dirty="0">
                <a:latin typeface="B Roya" pitchFamily="2" charset="-78"/>
                <a:cs typeface="B Roya" pitchFamily="2" charset="-78"/>
              </a:rPr>
              <a:t>) ببخشید</a:t>
            </a:r>
            <a:r>
              <a:rPr lang="x-none" sz="2400" dirty="0">
                <a:latin typeface="B Roya" pitchFamily="2" charset="-78"/>
                <a:cs typeface="B Roya" pitchFamily="2" charset="-78"/>
              </a:rPr>
              <a:t>.</a:t>
            </a:r>
          </a:p>
        </p:txBody>
      </p:sp>
      <p:sp>
        <p:nvSpPr>
          <p:cNvPr id="6" name="TextBox 5">
            <a:extLst>
              <a:ext uri="{FF2B5EF4-FFF2-40B4-BE49-F238E27FC236}">
                <a16:creationId xmlns:a16="http://schemas.microsoft.com/office/drawing/2014/main" id="{A8D6ACAC-C9D3-C565-C11B-3EBF7C1F5A33}"/>
              </a:ext>
            </a:extLst>
          </p:cNvPr>
          <p:cNvSpPr txBox="1"/>
          <p:nvPr/>
        </p:nvSpPr>
        <p:spPr>
          <a:xfrm>
            <a:off x="519978" y="6265377"/>
            <a:ext cx="9552969" cy="369332"/>
          </a:xfrm>
          <a:prstGeom prst="rect">
            <a:avLst/>
          </a:prstGeom>
          <a:noFill/>
        </p:spPr>
        <p:txBody>
          <a:bodyPr wrap="square">
            <a:spAutoFit/>
          </a:bodyPr>
          <a:lstStyle/>
          <a:p>
            <a:pPr>
              <a:buClr>
                <a:srgbClr val="000000"/>
              </a:buClr>
              <a:buFont typeface="Arial"/>
            </a:pPr>
            <a:r>
              <a:rPr lang="x-none" i="1" dirty="0">
                <a:solidFill>
                  <a:schemeClr val="bg1">
                    <a:lumMod val="50000"/>
                  </a:schemeClr>
                </a:solidFill>
                <a:latin typeface="Source Sans Pro" panose="020B0503030403020204" pitchFamily="34" charset="0"/>
                <a:ea typeface="Source Sans Pro" panose="020B0503030403020204" pitchFamily="34" charset="0"/>
              </a:rPr>
              <a:t>https://www.biosciencewriters.com/Writing-Strong-Titles-for-Research-Manuscripts.aspx</a:t>
            </a:r>
          </a:p>
        </p:txBody>
      </p:sp>
      <p:grpSp>
        <p:nvGrpSpPr>
          <p:cNvPr id="7" name="Google Shape;934;p46"/>
          <p:cNvGrpSpPr/>
          <p:nvPr/>
        </p:nvGrpSpPr>
        <p:grpSpPr>
          <a:xfrm>
            <a:off x="8605616" y="502701"/>
            <a:ext cx="444021" cy="444021"/>
            <a:chOff x="2594050" y="1631825"/>
            <a:chExt cx="439625" cy="439625"/>
          </a:xfrm>
        </p:grpSpPr>
        <p:sp>
          <p:nvSpPr>
            <p:cNvPr id="8" name="Google Shape;935;p46"/>
            <p:cNvSpPr/>
            <p:nvPr/>
          </p:nvSpPr>
          <p:spPr>
            <a:xfrm>
              <a:off x="2594050" y="1883300"/>
              <a:ext cx="188175" cy="188150"/>
            </a:xfrm>
            <a:custGeom>
              <a:avLst/>
              <a:gdLst/>
              <a:ahLst/>
              <a:cxnLst/>
              <a:rect l="l" t="t" r="r" b="b"/>
              <a:pathLst>
                <a:path w="7527" h="7526" fill="none" extrusionOk="0">
                  <a:moveTo>
                    <a:pt x="5992" y="0"/>
                  </a:moveTo>
                  <a:lnTo>
                    <a:pt x="537" y="6430"/>
                  </a:lnTo>
                  <a:lnTo>
                    <a:pt x="1" y="7526"/>
                  </a:lnTo>
                  <a:lnTo>
                    <a:pt x="1097" y="6990"/>
                  </a:lnTo>
                  <a:lnTo>
                    <a:pt x="7526" y="1534"/>
                  </a:lnTo>
                  <a:lnTo>
                    <a:pt x="5992" y="0"/>
                  </a:lnTo>
                  <a:close/>
                </a:path>
              </a:pathLst>
            </a:custGeom>
            <a:noFill/>
            <a:ln w="12175" cap="rnd" cmpd="sng">
              <a:solidFill>
                <a:schemeClr val="bg1"/>
              </a:solidFill>
              <a:prstDash val="solid"/>
              <a:round/>
              <a:headEnd type="none" w="sm" len="sm"/>
              <a:tailEnd type="none" w="sm" len="sm"/>
            </a:ln>
          </p:spPr>
          <p:txBody>
            <a:bodyPr spcFirstLastPara="1" wrap="square" lIns="121900" tIns="121900" rIns="121900" bIns="121900" anchor="ctr" anchorCtr="0">
              <a:noAutofit/>
            </a:bodyPr>
            <a:lstStyle/>
            <a:p>
              <a:endParaRPr sz="2400">
                <a:latin typeface="Source Sans Pro" panose="020B0503030403020204" pitchFamily="34" charset="0"/>
                <a:ea typeface="Source Sans Pro" panose="020B0503030403020204" pitchFamily="34" charset="0"/>
              </a:endParaRPr>
            </a:p>
          </p:txBody>
        </p:sp>
        <p:sp>
          <p:nvSpPr>
            <p:cNvPr id="9" name="Google Shape;936;p46"/>
            <p:cNvSpPr/>
            <p:nvPr/>
          </p:nvSpPr>
          <p:spPr>
            <a:xfrm>
              <a:off x="2857700" y="1631825"/>
              <a:ext cx="175975" cy="176000"/>
            </a:xfrm>
            <a:custGeom>
              <a:avLst/>
              <a:gdLst/>
              <a:ahLst/>
              <a:cxnLst/>
              <a:rect l="l" t="t" r="r" b="b"/>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12175" cap="rnd" cmpd="sng">
              <a:solidFill>
                <a:schemeClr val="bg1"/>
              </a:solidFill>
              <a:prstDash val="solid"/>
              <a:round/>
              <a:headEnd type="none" w="sm" len="sm"/>
              <a:tailEnd type="none" w="sm" len="sm"/>
            </a:ln>
          </p:spPr>
          <p:txBody>
            <a:bodyPr spcFirstLastPara="1" wrap="square" lIns="121900" tIns="121900" rIns="121900" bIns="121900" anchor="ctr" anchorCtr="0">
              <a:noAutofit/>
            </a:bodyPr>
            <a:lstStyle/>
            <a:p>
              <a:endParaRPr sz="2400">
                <a:latin typeface="Source Sans Pro" panose="020B0503030403020204" pitchFamily="34" charset="0"/>
                <a:ea typeface="Source Sans Pro" panose="020B0503030403020204" pitchFamily="34" charset="0"/>
              </a:endParaRPr>
            </a:p>
          </p:txBody>
        </p:sp>
        <p:sp>
          <p:nvSpPr>
            <p:cNvPr id="10" name="Google Shape;937;p46"/>
            <p:cNvSpPr/>
            <p:nvPr/>
          </p:nvSpPr>
          <p:spPr>
            <a:xfrm>
              <a:off x="2662850" y="1699400"/>
              <a:ext cx="303250" cy="303250"/>
            </a:xfrm>
            <a:custGeom>
              <a:avLst/>
              <a:gdLst/>
              <a:ahLst/>
              <a:cxnLst/>
              <a:rect l="l" t="t" r="r" b="b"/>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12175" cap="rnd" cmpd="sng">
              <a:solidFill>
                <a:schemeClr val="bg1"/>
              </a:solidFill>
              <a:prstDash val="solid"/>
              <a:round/>
              <a:headEnd type="none" w="sm" len="sm"/>
              <a:tailEnd type="none" w="sm" len="sm"/>
            </a:ln>
          </p:spPr>
          <p:txBody>
            <a:bodyPr spcFirstLastPara="1" wrap="square" lIns="121900" tIns="121900" rIns="121900" bIns="121900" anchor="ctr" anchorCtr="0">
              <a:noAutofit/>
            </a:bodyPr>
            <a:lstStyle/>
            <a:p>
              <a:endParaRPr sz="2400">
                <a:latin typeface="Source Sans Pro" panose="020B0503030403020204" pitchFamily="34" charset="0"/>
                <a:ea typeface="Source Sans Pro" panose="020B0503030403020204" pitchFamily="34" charset="0"/>
              </a:endParaRPr>
            </a:p>
          </p:txBody>
        </p:sp>
        <p:sp>
          <p:nvSpPr>
            <p:cNvPr id="11" name="Google Shape;938;p46"/>
            <p:cNvSpPr/>
            <p:nvPr/>
          </p:nvSpPr>
          <p:spPr>
            <a:xfrm>
              <a:off x="2801675" y="1740825"/>
              <a:ext cx="49950" cy="49950"/>
            </a:xfrm>
            <a:custGeom>
              <a:avLst/>
              <a:gdLst/>
              <a:ahLst/>
              <a:cxnLst/>
              <a:rect l="l" t="t" r="r" b="b"/>
              <a:pathLst>
                <a:path w="1998" h="1998" fill="none" extrusionOk="0">
                  <a:moveTo>
                    <a:pt x="1" y="1997"/>
                  </a:moveTo>
                  <a:lnTo>
                    <a:pt x="1998" y="0"/>
                  </a:lnTo>
                </a:path>
              </a:pathLst>
            </a:custGeom>
            <a:noFill/>
            <a:ln w="12175" cap="rnd" cmpd="sng">
              <a:solidFill>
                <a:schemeClr val="bg1"/>
              </a:solidFill>
              <a:prstDash val="solid"/>
              <a:round/>
              <a:headEnd type="none" w="sm" len="sm"/>
              <a:tailEnd type="none" w="sm" len="sm"/>
            </a:ln>
          </p:spPr>
          <p:txBody>
            <a:bodyPr spcFirstLastPara="1" wrap="square" lIns="121900" tIns="121900" rIns="121900" bIns="121900" anchor="ctr" anchorCtr="0">
              <a:noAutofit/>
            </a:bodyPr>
            <a:lstStyle/>
            <a:p>
              <a:endParaRPr sz="2400">
                <a:latin typeface="Source Sans Pro" panose="020B0503030403020204" pitchFamily="34" charset="0"/>
                <a:ea typeface="Source Sans Pro" panose="020B0503030403020204" pitchFamily="34" charset="0"/>
              </a:endParaRPr>
            </a:p>
          </p:txBody>
        </p:sp>
      </p:grpSp>
    </p:spTree>
    <p:extLst>
      <p:ext uri="{BB962C8B-B14F-4D97-AF65-F5344CB8AC3E}">
        <p14:creationId xmlns:p14="http://schemas.microsoft.com/office/powerpoint/2010/main" val="2925163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allAtOnce"/>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66B32A8-2280-A183-D49D-03B469D5BC04}"/>
              </a:ext>
            </a:extLst>
          </p:cNvPr>
          <p:cNvSpPr>
            <a:spLocks noGrp="1"/>
          </p:cNvSpPr>
          <p:nvPr>
            <p:ph type="sldNum" idx="4294967295"/>
          </p:nvPr>
        </p:nvSpPr>
        <p:spPr>
          <a:xfrm>
            <a:off x="10880725" y="6459538"/>
            <a:ext cx="1311275" cy="365125"/>
          </a:xfrm>
        </p:spPr>
        <p:txBody>
          <a:bodyPr/>
          <a:lstStyle/>
          <a:p>
            <a:pPr algn="r"/>
            <a:fld id="{00000000-1234-1234-1234-123412341234}" type="slidenum">
              <a:rPr lang="en" smtClean="0"/>
              <a:pPr algn="r"/>
              <a:t>127</a:t>
            </a:fld>
            <a:endParaRPr lang="en"/>
          </a:p>
        </p:txBody>
      </p:sp>
      <p:sp>
        <p:nvSpPr>
          <p:cNvPr id="6" name="Title 1">
            <a:extLst>
              <a:ext uri="{FF2B5EF4-FFF2-40B4-BE49-F238E27FC236}">
                <a16:creationId xmlns:a16="http://schemas.microsoft.com/office/drawing/2014/main" id="{BFFA1886-37A1-472F-21FE-8F68BBF3E3E5}"/>
              </a:ext>
            </a:extLst>
          </p:cNvPr>
          <p:cNvSpPr>
            <a:spLocks noGrp="1"/>
          </p:cNvSpPr>
          <p:nvPr>
            <p:ph type="title" idx="4294967295"/>
          </p:nvPr>
        </p:nvSpPr>
        <p:spPr>
          <a:xfrm>
            <a:off x="2413000" y="233894"/>
            <a:ext cx="7010400" cy="1022350"/>
          </a:xfrm>
          <a:noFill/>
        </p:spPr>
        <p:txBody>
          <a:bodyPr/>
          <a:lstStyle/>
          <a:p>
            <a:pPr algn="r" rtl="1">
              <a:lnSpc>
                <a:spcPct val="100000"/>
              </a:lnSpc>
              <a:spcBef>
                <a:spcPts val="0"/>
              </a:spcBef>
              <a:buClr>
                <a:schemeClr val="lt1"/>
              </a:buClr>
              <a:buSzPts val="2000"/>
            </a:pPr>
            <a:r>
              <a:rPr lang="fa-IR" sz="3200" b="1" dirty="0" err="1">
                <a:solidFill>
                  <a:schemeClr val="bg1"/>
                </a:solidFill>
                <a:latin typeface="B Roya" pitchFamily="2" charset="-78"/>
                <a:cs typeface="B Roya" pitchFamily="2" charset="-78"/>
              </a:rPr>
              <a:t>نبایدها</a:t>
            </a:r>
            <a:r>
              <a:rPr lang="fa-IR" sz="3200" b="1" dirty="0">
                <a:solidFill>
                  <a:schemeClr val="bg1"/>
                </a:solidFill>
                <a:latin typeface="B Roya" pitchFamily="2" charset="-78"/>
                <a:cs typeface="B Roya" pitchFamily="2" charset="-78"/>
              </a:rPr>
              <a:t> در انتخاب عنوان</a:t>
            </a:r>
            <a:endParaRPr lang="x-none" sz="3200" b="1" dirty="0">
              <a:solidFill>
                <a:schemeClr val="bg1"/>
              </a:solidFill>
              <a:latin typeface="B Roya" pitchFamily="2" charset="-78"/>
              <a:cs typeface="B Roya" pitchFamily="2" charset="-78"/>
            </a:endParaRPr>
          </a:p>
        </p:txBody>
      </p:sp>
      <p:sp>
        <p:nvSpPr>
          <p:cNvPr id="5" name="TextBox 4">
            <a:extLst>
              <a:ext uri="{FF2B5EF4-FFF2-40B4-BE49-F238E27FC236}">
                <a16:creationId xmlns:a16="http://schemas.microsoft.com/office/drawing/2014/main" id="{91971113-DFA5-AD3C-0C9E-FE9FFF7CDF73}"/>
              </a:ext>
            </a:extLst>
          </p:cNvPr>
          <p:cNvSpPr txBox="1"/>
          <p:nvPr/>
        </p:nvSpPr>
        <p:spPr>
          <a:xfrm>
            <a:off x="613458" y="1510868"/>
            <a:ext cx="8939512" cy="4606389"/>
          </a:xfrm>
          <a:prstGeom prst="rect">
            <a:avLst/>
          </a:prstGeom>
          <a:noFill/>
        </p:spPr>
        <p:txBody>
          <a:bodyPr wrap="square">
            <a:spAutoFit/>
          </a:bodyPr>
          <a:lstStyle/>
          <a:p>
            <a:pPr marL="380990" indent="-380990" algn="r" rtl="1">
              <a:spcAft>
                <a:spcPts val="1600"/>
              </a:spcAft>
              <a:buClr>
                <a:srgbClr val="FF9300"/>
              </a:buClr>
              <a:buFont typeface="Wingdings" pitchFamily="2" charset="2"/>
              <a:buChar char="§"/>
            </a:pPr>
            <a:r>
              <a:rPr lang="x-none" sz="2400" dirty="0">
                <a:latin typeface="B Roya" pitchFamily="2" charset="-78"/>
                <a:cs typeface="B Roya" pitchFamily="2" charset="-78"/>
              </a:rPr>
              <a:t>خیلی گسترده یا خیلی مبهم نباشد. عنوانی بنویسید که بر </a:t>
            </a:r>
            <a:r>
              <a:rPr lang="fa-IR" sz="2400" dirty="0">
                <a:latin typeface="B Roya" pitchFamily="2" charset="-78"/>
                <a:cs typeface="B Roya" pitchFamily="2" charset="-78"/>
              </a:rPr>
              <a:t>پیامدهای</a:t>
            </a:r>
            <a:r>
              <a:rPr lang="x-none" sz="2400" dirty="0">
                <a:latin typeface="B Roya" pitchFamily="2" charset="-78"/>
                <a:cs typeface="B Roya" pitchFamily="2" charset="-78"/>
              </a:rPr>
              <a:t> کلیدی شما تأکید کند نه اینکه یک موضوع گسترده در رشته شما را توصیف کند.</a:t>
            </a:r>
          </a:p>
          <a:p>
            <a:pPr marL="380990" indent="-380990" algn="r" rtl="1">
              <a:spcAft>
                <a:spcPts val="1600"/>
              </a:spcAft>
              <a:buClr>
                <a:srgbClr val="FF9300"/>
              </a:buClr>
              <a:buFont typeface="Wingdings" pitchFamily="2" charset="2"/>
              <a:buChar char="§"/>
            </a:pPr>
            <a:r>
              <a:rPr lang="x-none" sz="2400" dirty="0">
                <a:latin typeface="B Roya" pitchFamily="2" charset="-78"/>
                <a:cs typeface="B Roya" pitchFamily="2" charset="-78"/>
              </a:rPr>
              <a:t>از اختصارات </a:t>
            </a:r>
            <a:r>
              <a:rPr lang="x-none" sz="2400">
                <a:latin typeface="B Roya" pitchFamily="2" charset="-78"/>
                <a:cs typeface="B Roya" pitchFamily="2" charset="-78"/>
              </a:rPr>
              <a:t>استفاده نکنی</a:t>
            </a:r>
            <a:r>
              <a:rPr lang="fa-IR" sz="2400" dirty="0">
                <a:latin typeface="B Roya" pitchFamily="2" charset="-78"/>
                <a:cs typeface="B Roya" pitchFamily="2" charset="-78"/>
              </a:rPr>
              <a:t>د.</a:t>
            </a:r>
            <a:endParaRPr lang="x-none" sz="2400" dirty="0">
              <a:latin typeface="B Roya" pitchFamily="2" charset="-78"/>
              <a:cs typeface="B Roya" pitchFamily="2" charset="-78"/>
            </a:endParaRPr>
          </a:p>
          <a:p>
            <a:pPr marL="380990" indent="-380990" algn="r" rtl="1">
              <a:spcAft>
                <a:spcPts val="1600"/>
              </a:spcAft>
              <a:buClr>
                <a:srgbClr val="FF9300"/>
              </a:buClr>
              <a:buFont typeface="Wingdings" pitchFamily="2" charset="2"/>
              <a:buChar char="§"/>
            </a:pPr>
            <a:r>
              <a:rPr lang="x-none" sz="2400" dirty="0">
                <a:latin typeface="B Roya" pitchFamily="2" charset="-78"/>
                <a:cs typeface="B Roya" pitchFamily="2" charset="-78"/>
              </a:rPr>
              <a:t>از عبارات </a:t>
            </a:r>
            <a:r>
              <a:rPr lang="fa-IR" sz="2400" dirty="0">
                <a:latin typeface="B Roya" pitchFamily="2" charset="-78"/>
                <a:cs typeface="B Roya" pitchFamily="2" charset="-78"/>
              </a:rPr>
              <a:t>فیلر </a:t>
            </a:r>
            <a:r>
              <a:rPr lang="x-none" sz="2400" dirty="0">
                <a:latin typeface="B Roya" pitchFamily="2" charset="-78"/>
                <a:cs typeface="B Roya" pitchFamily="2" charset="-78"/>
              </a:rPr>
              <a:t>مانند </a:t>
            </a:r>
            <a:r>
              <a:rPr lang="fa-IR" sz="2400" dirty="0">
                <a:latin typeface="B Roya" pitchFamily="2" charset="-78"/>
                <a:cs typeface="B Roya" pitchFamily="2" charset="-78"/>
              </a:rPr>
              <a:t>«</a:t>
            </a:r>
            <a:r>
              <a:rPr lang="x-none" sz="2400" dirty="0">
                <a:latin typeface="B Roya" pitchFamily="2" charset="-78"/>
                <a:cs typeface="B Roya" pitchFamily="2" charset="-78"/>
              </a:rPr>
              <a:t>مطالعه در مورد</a:t>
            </a:r>
            <a:r>
              <a:rPr lang="fa-IR" sz="2400" dirty="0">
                <a:latin typeface="B Roya" pitchFamily="2" charset="-78"/>
                <a:cs typeface="B Roya" pitchFamily="2" charset="-78"/>
              </a:rPr>
              <a:t>»</a:t>
            </a:r>
            <a:r>
              <a:rPr lang="x-none" sz="2400" dirty="0">
                <a:latin typeface="B Roya" pitchFamily="2" charset="-78"/>
                <a:cs typeface="B Roya" pitchFamily="2" charset="-78"/>
              </a:rPr>
              <a:t> و </a:t>
            </a:r>
            <a:r>
              <a:rPr lang="fa-IR" sz="2400" dirty="0">
                <a:latin typeface="B Roya" pitchFamily="2" charset="-78"/>
                <a:cs typeface="B Roya" pitchFamily="2" charset="-78"/>
              </a:rPr>
              <a:t>«</a:t>
            </a:r>
            <a:r>
              <a:rPr lang="fa-IR" sz="2400" dirty="0" err="1">
                <a:latin typeface="B Roya" pitchFamily="2" charset="-78"/>
                <a:cs typeface="B Roya" pitchFamily="2" charset="-78"/>
              </a:rPr>
              <a:t>ا</a:t>
            </a:r>
            <a:r>
              <a:rPr lang="x-none" sz="2400" dirty="0">
                <a:latin typeface="B Roya" pitchFamily="2" charset="-78"/>
                <a:cs typeface="B Roya" pitchFamily="2" charset="-78"/>
              </a:rPr>
              <a:t>ثرات</a:t>
            </a:r>
            <a:r>
              <a:rPr lang="fa-IR" sz="2400" dirty="0">
                <a:latin typeface="B Roya" pitchFamily="2" charset="-78"/>
                <a:cs typeface="B Roya" pitchFamily="2" charset="-78"/>
              </a:rPr>
              <a:t>»</a:t>
            </a:r>
            <a:r>
              <a:rPr lang="x-none" sz="2400" dirty="0">
                <a:latin typeface="B Roya" pitchFamily="2" charset="-78"/>
                <a:cs typeface="B Roya" pitchFamily="2" charset="-78"/>
              </a:rPr>
              <a:t> استفاده نکنید. این عبارات قدرت عنوان شما را کم می</a:t>
            </a:r>
            <a:r>
              <a:rPr lang="fa-IR" sz="2400" dirty="0">
                <a:latin typeface="B Roya" pitchFamily="2" charset="-78"/>
                <a:cs typeface="B Roya" pitchFamily="2" charset="-78"/>
              </a:rPr>
              <a:t>‌</a:t>
            </a:r>
            <a:r>
              <a:rPr lang="x-none" sz="2400" dirty="0">
                <a:latin typeface="B Roya" pitchFamily="2" charset="-78"/>
                <a:cs typeface="B Roya" pitchFamily="2" charset="-78"/>
              </a:rPr>
              <a:t>کند زیرا بدون معنی زیاد حجم </a:t>
            </a:r>
            <a:r>
              <a:rPr lang="fa-IR" sz="2400" dirty="0">
                <a:latin typeface="B Roya" pitchFamily="2" charset="-78"/>
                <a:cs typeface="B Roya" pitchFamily="2" charset="-78"/>
              </a:rPr>
              <a:t>عنوان</a:t>
            </a:r>
            <a:r>
              <a:rPr lang="x-none" sz="2400" dirty="0">
                <a:latin typeface="B Roya" pitchFamily="2" charset="-78"/>
                <a:cs typeface="B Roya" pitchFamily="2" charset="-78"/>
              </a:rPr>
              <a:t> را اضافه می</a:t>
            </a:r>
            <a:r>
              <a:rPr lang="fa-IR" sz="2400" dirty="0">
                <a:latin typeface="B Roya" pitchFamily="2" charset="-78"/>
                <a:cs typeface="B Roya" pitchFamily="2" charset="-78"/>
              </a:rPr>
              <a:t>‌</a:t>
            </a:r>
            <a:r>
              <a:rPr lang="x-none" sz="2400" dirty="0">
                <a:latin typeface="B Roya" pitchFamily="2" charset="-78"/>
                <a:cs typeface="B Roya" pitchFamily="2" charset="-78"/>
              </a:rPr>
              <a:t>کنند.</a:t>
            </a:r>
          </a:p>
          <a:p>
            <a:pPr marL="380990" indent="-380990" algn="r" rtl="1">
              <a:spcAft>
                <a:spcPts val="1600"/>
              </a:spcAft>
              <a:buClr>
                <a:srgbClr val="FF9300"/>
              </a:buClr>
              <a:buFont typeface="Wingdings" pitchFamily="2" charset="2"/>
              <a:buChar char="§"/>
            </a:pPr>
            <a:r>
              <a:rPr lang="x-none" sz="2400" dirty="0">
                <a:latin typeface="B Roya" pitchFamily="2" charset="-78"/>
                <a:cs typeface="B Roya" pitchFamily="2" charset="-78"/>
              </a:rPr>
              <a:t>سعی نکنید شوخ طبع باشید. عناوین سرگرم‌کننده ممکن است شامل کلمات کلیدی نباشند و می‌توانند خوانندگان با پیشینه‌های فرهنگی مختلف را گیج کنند. در عوض، روی نوشتن عنوانی تمرکز کنید که توجه را به خود جلب کند، زیرا مهم</a:t>
            </a:r>
            <a:r>
              <a:rPr lang="fa-IR" sz="2400" dirty="0">
                <a:latin typeface="B Roya" pitchFamily="2" charset="-78"/>
                <a:cs typeface="B Roya" pitchFamily="2" charset="-78"/>
              </a:rPr>
              <a:t>‌</a:t>
            </a:r>
            <a:r>
              <a:rPr lang="x-none" sz="2400" dirty="0">
                <a:latin typeface="B Roya" pitchFamily="2" charset="-78"/>
                <a:cs typeface="B Roya" pitchFamily="2" charset="-78"/>
              </a:rPr>
              <a:t>ترین و قانع کننده</a:t>
            </a:r>
            <a:r>
              <a:rPr lang="fa-IR" sz="2400" dirty="0">
                <a:latin typeface="B Roya" pitchFamily="2" charset="-78"/>
                <a:cs typeface="B Roya" pitchFamily="2" charset="-78"/>
              </a:rPr>
              <a:t>‌</a:t>
            </a:r>
            <a:r>
              <a:rPr lang="x-none" sz="2400" dirty="0">
                <a:latin typeface="B Roya" pitchFamily="2" charset="-78"/>
                <a:cs typeface="B Roya" pitchFamily="2" charset="-78"/>
              </a:rPr>
              <a:t>ترین جنبه تحقیق شما را مشخص می</a:t>
            </a:r>
            <a:r>
              <a:rPr lang="fa-IR" sz="2400" dirty="0">
                <a:latin typeface="B Roya" pitchFamily="2" charset="-78"/>
                <a:cs typeface="B Roya" pitchFamily="2" charset="-78"/>
              </a:rPr>
              <a:t>‌</a:t>
            </a:r>
            <a:r>
              <a:rPr lang="x-none" sz="2400" dirty="0">
                <a:latin typeface="B Roya" pitchFamily="2" charset="-78"/>
                <a:cs typeface="B Roya" pitchFamily="2" charset="-78"/>
              </a:rPr>
              <a:t>کند.</a:t>
            </a:r>
          </a:p>
          <a:p>
            <a:pPr marL="380990" indent="-380990" algn="r" rtl="1">
              <a:spcAft>
                <a:spcPts val="1600"/>
              </a:spcAft>
              <a:buClr>
                <a:srgbClr val="FF9300"/>
              </a:buClr>
              <a:buFont typeface="Wingdings" pitchFamily="2" charset="2"/>
              <a:buChar char="§"/>
            </a:pPr>
            <a:r>
              <a:rPr lang="x-none" sz="2400" dirty="0">
                <a:latin typeface="B Roya" pitchFamily="2" charset="-78"/>
                <a:cs typeface="B Roya" pitchFamily="2" charset="-78"/>
              </a:rPr>
              <a:t>اجازه ندهید عنوان شما خیلی طولانی شود</a:t>
            </a:r>
            <a:r>
              <a:rPr lang="fa-IR" sz="2400" dirty="0">
                <a:latin typeface="B Roya" pitchFamily="2" charset="-78"/>
                <a:cs typeface="B Roya" pitchFamily="2" charset="-78"/>
              </a:rPr>
              <a:t> (۱۰ تا ۱۵ کلمه)</a:t>
            </a:r>
            <a:r>
              <a:rPr lang="x-none" sz="2400" dirty="0">
                <a:latin typeface="B Roya" pitchFamily="2" charset="-78"/>
                <a:cs typeface="B Roya" pitchFamily="2" charset="-78"/>
              </a:rPr>
              <a:t>.</a:t>
            </a:r>
          </a:p>
        </p:txBody>
      </p:sp>
      <p:sp>
        <p:nvSpPr>
          <p:cNvPr id="8" name="TextBox 7">
            <a:extLst>
              <a:ext uri="{FF2B5EF4-FFF2-40B4-BE49-F238E27FC236}">
                <a16:creationId xmlns:a16="http://schemas.microsoft.com/office/drawing/2014/main" id="{4E7A14B7-AFDA-9DED-49C2-F4938D55465D}"/>
              </a:ext>
            </a:extLst>
          </p:cNvPr>
          <p:cNvSpPr txBox="1"/>
          <p:nvPr/>
        </p:nvSpPr>
        <p:spPr>
          <a:xfrm>
            <a:off x="1" y="6447631"/>
            <a:ext cx="9552969" cy="338554"/>
          </a:xfrm>
          <a:prstGeom prst="rect">
            <a:avLst/>
          </a:prstGeom>
          <a:noFill/>
        </p:spPr>
        <p:txBody>
          <a:bodyPr wrap="square">
            <a:spAutoFit/>
          </a:bodyPr>
          <a:lstStyle/>
          <a:p>
            <a:pPr>
              <a:buClr>
                <a:srgbClr val="000000"/>
              </a:buClr>
              <a:buFont typeface="Arial"/>
            </a:pPr>
            <a:r>
              <a:rPr lang="x-none" sz="1600" i="1" dirty="0">
                <a:solidFill>
                  <a:schemeClr val="bg1">
                    <a:lumMod val="50000"/>
                  </a:schemeClr>
                </a:solidFill>
                <a:latin typeface="Source Sans Pro" panose="020B0503030403020204" pitchFamily="34" charset="0"/>
                <a:ea typeface="Source Sans Pro" panose="020B0503030403020204" pitchFamily="34" charset="0"/>
              </a:rPr>
              <a:t>https://www.biosciencewriters.com/Writing-Strong-Titles-for-Research-Manuscripts.aspx</a:t>
            </a:r>
          </a:p>
        </p:txBody>
      </p:sp>
    </p:spTree>
    <p:extLst>
      <p:ext uri="{BB962C8B-B14F-4D97-AF65-F5344CB8AC3E}">
        <p14:creationId xmlns:p14="http://schemas.microsoft.com/office/powerpoint/2010/main" val="4032844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allAtOnce"/>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94927" y="231751"/>
            <a:ext cx="4670425" cy="1020763"/>
          </a:xfrm>
        </p:spPr>
        <p:txBody>
          <a:bodyPr/>
          <a:lstStyle/>
          <a:p>
            <a:pPr algn="ctr"/>
            <a:r>
              <a:rPr lang="fa-IR" sz="3200" b="1" dirty="0">
                <a:solidFill>
                  <a:schemeClr val="bg1"/>
                </a:solidFill>
                <a:latin typeface="B Roya" pitchFamily="2" charset="-78"/>
                <a:cs typeface="B Roya" pitchFamily="2" charset="-78"/>
              </a:rPr>
              <a:t>نمونه‌ای از عناوین نامناسب</a:t>
            </a:r>
            <a:endParaRPr lang="en-GB" sz="3200" b="1" dirty="0">
              <a:solidFill>
                <a:schemeClr val="bg1"/>
              </a:solidFill>
              <a:latin typeface="B Roya" pitchFamily="2" charset="-78"/>
              <a:cs typeface="B Roya" pitchFamily="2" charset="-78"/>
            </a:endParaRPr>
          </a:p>
        </p:txBody>
      </p:sp>
      <p:sp>
        <p:nvSpPr>
          <p:cNvPr id="4" name="Rectangle 3"/>
          <p:cNvSpPr/>
          <p:nvPr/>
        </p:nvSpPr>
        <p:spPr>
          <a:xfrm>
            <a:off x="905318" y="1252514"/>
            <a:ext cx="8721365" cy="2262158"/>
          </a:xfrm>
          <a:prstGeom prst="rect">
            <a:avLst/>
          </a:prstGeom>
        </p:spPr>
        <p:txBody>
          <a:bodyPr wrap="square">
            <a:spAutoFit/>
          </a:bodyPr>
          <a:lstStyle/>
          <a:p>
            <a:pPr marL="342900" indent="-342900" algn="r" rtl="1">
              <a:lnSpc>
                <a:spcPct val="150000"/>
              </a:lnSpc>
              <a:buFont typeface="Arial" panose="020B0604020202020204" pitchFamily="34" charset="0"/>
              <a:buChar char="•"/>
            </a:pPr>
            <a:r>
              <a:rPr lang="fa-IR" sz="2400" dirty="0">
                <a:latin typeface="B Roya" pitchFamily="2" charset="-78"/>
                <a:cs typeface="B Roya" pitchFamily="2" charset="-78"/>
              </a:rPr>
              <a:t>بررسي ميزان </a:t>
            </a:r>
            <a:r>
              <a:rPr lang="fa-IR" sz="2400" dirty="0" err="1">
                <a:latin typeface="B Roya" pitchFamily="2" charset="-78"/>
                <a:cs typeface="B Roya" pitchFamily="2" charset="-78"/>
              </a:rPr>
              <a:t>شيوع</a:t>
            </a:r>
            <a:r>
              <a:rPr lang="fa-IR" sz="2400" dirty="0">
                <a:latin typeface="B Roya" pitchFamily="2" charset="-78"/>
                <a:cs typeface="B Roya" pitchFamily="2" charset="-78"/>
              </a:rPr>
              <a:t> </a:t>
            </a:r>
            <a:r>
              <a:rPr lang="fa-IR" sz="2400" dirty="0" err="1">
                <a:latin typeface="B Roya" pitchFamily="2" charset="-78"/>
                <a:cs typeface="B Roya" pitchFamily="2" charset="-78"/>
              </a:rPr>
              <a:t>تيپ‌هاي</a:t>
            </a:r>
            <a:r>
              <a:rPr lang="fa-IR" sz="2400" dirty="0">
                <a:latin typeface="B Roya" pitchFamily="2" charset="-78"/>
                <a:cs typeface="B Roya" pitchFamily="2" charset="-78"/>
              </a:rPr>
              <a:t> شايع و الگوي مقاومت آنتي </a:t>
            </a:r>
            <a:r>
              <a:rPr lang="fa-IR" sz="2400" dirty="0" err="1">
                <a:latin typeface="B Roya" pitchFamily="2" charset="-78"/>
                <a:cs typeface="B Roya" pitchFamily="2" charset="-78"/>
              </a:rPr>
              <a:t>بيوتيكي</a:t>
            </a:r>
            <a:r>
              <a:rPr lang="fa-IR" sz="2400" dirty="0">
                <a:latin typeface="B Roya" pitchFamily="2" charset="-78"/>
                <a:cs typeface="B Roya" pitchFamily="2" charset="-78"/>
              </a:rPr>
              <a:t> </a:t>
            </a:r>
            <a:r>
              <a:rPr lang="fa-IR" sz="2400" dirty="0" err="1">
                <a:latin typeface="B Roya" pitchFamily="2" charset="-78"/>
                <a:cs typeface="B Roya" pitchFamily="2" charset="-78"/>
              </a:rPr>
              <a:t>ارگانيسم‌هاي</a:t>
            </a:r>
            <a:r>
              <a:rPr lang="fa-IR" sz="2400" dirty="0">
                <a:latin typeface="B Roya" pitchFamily="2" charset="-78"/>
                <a:cs typeface="B Roya" pitchFamily="2" charset="-78"/>
              </a:rPr>
              <a:t> ........................ (مايكوپلاسما هومنيس، مايكوپلاسما ژنيتاليوم، اوره پلاسما اوره آليتيكوم، نايسريا گنوره، كلاميديا تراكوماتيس و استرپتوكوكوس گروه ب) در بين ....................................  در شمال شرق ايران</a:t>
            </a:r>
          </a:p>
        </p:txBody>
      </p:sp>
      <p:sp>
        <p:nvSpPr>
          <p:cNvPr id="5" name="Google Shape;1091;p46"/>
          <p:cNvSpPr/>
          <p:nvPr/>
        </p:nvSpPr>
        <p:spPr>
          <a:xfrm>
            <a:off x="8852085" y="510087"/>
            <a:ext cx="413267" cy="413292"/>
          </a:xfrm>
          <a:custGeom>
            <a:avLst/>
            <a:gdLst/>
            <a:ahLst/>
            <a:cxnLst/>
            <a:rect l="l" t="t" r="r" b="b"/>
            <a:pathLst>
              <a:path w="16367" h="16368" fill="none" extrusionOk="0">
                <a:moveTo>
                  <a:pt x="16074" y="4385"/>
                </a:moveTo>
                <a:lnTo>
                  <a:pt x="11983" y="293"/>
                </a:lnTo>
                <a:lnTo>
                  <a:pt x="11983" y="293"/>
                </a:lnTo>
                <a:lnTo>
                  <a:pt x="11812" y="171"/>
                </a:lnTo>
                <a:lnTo>
                  <a:pt x="11642" y="74"/>
                </a:lnTo>
                <a:lnTo>
                  <a:pt x="11447" y="25"/>
                </a:lnTo>
                <a:lnTo>
                  <a:pt x="11252" y="1"/>
                </a:lnTo>
                <a:lnTo>
                  <a:pt x="5115" y="1"/>
                </a:lnTo>
                <a:lnTo>
                  <a:pt x="5115" y="1"/>
                </a:lnTo>
                <a:lnTo>
                  <a:pt x="4920" y="25"/>
                </a:lnTo>
                <a:lnTo>
                  <a:pt x="4725" y="74"/>
                </a:lnTo>
                <a:lnTo>
                  <a:pt x="4554" y="171"/>
                </a:lnTo>
                <a:lnTo>
                  <a:pt x="4384" y="293"/>
                </a:lnTo>
                <a:lnTo>
                  <a:pt x="292" y="4385"/>
                </a:lnTo>
                <a:lnTo>
                  <a:pt x="292" y="4385"/>
                </a:lnTo>
                <a:lnTo>
                  <a:pt x="171" y="4555"/>
                </a:lnTo>
                <a:lnTo>
                  <a:pt x="73" y="4726"/>
                </a:lnTo>
                <a:lnTo>
                  <a:pt x="24" y="4921"/>
                </a:lnTo>
                <a:lnTo>
                  <a:pt x="0" y="5115"/>
                </a:lnTo>
                <a:lnTo>
                  <a:pt x="0" y="11253"/>
                </a:lnTo>
                <a:lnTo>
                  <a:pt x="0" y="11253"/>
                </a:lnTo>
                <a:lnTo>
                  <a:pt x="24" y="11448"/>
                </a:lnTo>
                <a:lnTo>
                  <a:pt x="73" y="11642"/>
                </a:lnTo>
                <a:lnTo>
                  <a:pt x="171" y="11813"/>
                </a:lnTo>
                <a:lnTo>
                  <a:pt x="292" y="11983"/>
                </a:lnTo>
                <a:lnTo>
                  <a:pt x="4384" y="16075"/>
                </a:lnTo>
                <a:lnTo>
                  <a:pt x="4384" y="16075"/>
                </a:lnTo>
                <a:lnTo>
                  <a:pt x="4554" y="16197"/>
                </a:lnTo>
                <a:lnTo>
                  <a:pt x="4725" y="16294"/>
                </a:lnTo>
                <a:lnTo>
                  <a:pt x="4920" y="16343"/>
                </a:lnTo>
                <a:lnTo>
                  <a:pt x="5115" y="16367"/>
                </a:lnTo>
                <a:lnTo>
                  <a:pt x="11252" y="16367"/>
                </a:lnTo>
                <a:lnTo>
                  <a:pt x="11252" y="16367"/>
                </a:lnTo>
                <a:lnTo>
                  <a:pt x="11447" y="16343"/>
                </a:lnTo>
                <a:lnTo>
                  <a:pt x="11642" y="16294"/>
                </a:lnTo>
                <a:lnTo>
                  <a:pt x="11812" y="16197"/>
                </a:lnTo>
                <a:lnTo>
                  <a:pt x="11983" y="16075"/>
                </a:lnTo>
                <a:lnTo>
                  <a:pt x="16074" y="11983"/>
                </a:lnTo>
                <a:lnTo>
                  <a:pt x="16074" y="11983"/>
                </a:lnTo>
                <a:lnTo>
                  <a:pt x="16196" y="11813"/>
                </a:lnTo>
                <a:lnTo>
                  <a:pt x="16294" y="11642"/>
                </a:lnTo>
                <a:lnTo>
                  <a:pt x="16342" y="11448"/>
                </a:lnTo>
                <a:lnTo>
                  <a:pt x="16367" y="11253"/>
                </a:lnTo>
                <a:lnTo>
                  <a:pt x="16367" y="5115"/>
                </a:lnTo>
                <a:lnTo>
                  <a:pt x="16367" y="5115"/>
                </a:lnTo>
                <a:lnTo>
                  <a:pt x="16342" y="4921"/>
                </a:lnTo>
                <a:lnTo>
                  <a:pt x="16294" y="4726"/>
                </a:lnTo>
                <a:lnTo>
                  <a:pt x="16196" y="4555"/>
                </a:lnTo>
                <a:lnTo>
                  <a:pt x="16074" y="4385"/>
                </a:lnTo>
                <a:lnTo>
                  <a:pt x="16074" y="4385"/>
                </a:lnTo>
                <a:close/>
                <a:moveTo>
                  <a:pt x="9864" y="8452"/>
                </a:moveTo>
                <a:lnTo>
                  <a:pt x="11203" y="9792"/>
                </a:lnTo>
                <a:lnTo>
                  <a:pt x="11203" y="9792"/>
                </a:lnTo>
                <a:lnTo>
                  <a:pt x="11252" y="9840"/>
                </a:lnTo>
                <a:lnTo>
                  <a:pt x="11276" y="9913"/>
                </a:lnTo>
                <a:lnTo>
                  <a:pt x="11301" y="10059"/>
                </a:lnTo>
                <a:lnTo>
                  <a:pt x="11276" y="10206"/>
                </a:lnTo>
                <a:lnTo>
                  <a:pt x="11252" y="10279"/>
                </a:lnTo>
                <a:lnTo>
                  <a:pt x="11203" y="10327"/>
                </a:lnTo>
                <a:lnTo>
                  <a:pt x="10327" y="11204"/>
                </a:lnTo>
                <a:lnTo>
                  <a:pt x="10327" y="11204"/>
                </a:lnTo>
                <a:lnTo>
                  <a:pt x="10278" y="11253"/>
                </a:lnTo>
                <a:lnTo>
                  <a:pt x="10205" y="11277"/>
                </a:lnTo>
                <a:lnTo>
                  <a:pt x="10059" y="11302"/>
                </a:lnTo>
                <a:lnTo>
                  <a:pt x="9913" y="11277"/>
                </a:lnTo>
                <a:lnTo>
                  <a:pt x="9840" y="11253"/>
                </a:lnTo>
                <a:lnTo>
                  <a:pt x="9791" y="11204"/>
                </a:lnTo>
                <a:lnTo>
                  <a:pt x="8451" y="9865"/>
                </a:lnTo>
                <a:lnTo>
                  <a:pt x="8451" y="9865"/>
                </a:lnTo>
                <a:lnTo>
                  <a:pt x="8403" y="9816"/>
                </a:lnTo>
                <a:lnTo>
                  <a:pt x="8330" y="9792"/>
                </a:lnTo>
                <a:lnTo>
                  <a:pt x="8183" y="9767"/>
                </a:lnTo>
                <a:lnTo>
                  <a:pt x="8037" y="9792"/>
                </a:lnTo>
                <a:lnTo>
                  <a:pt x="7964" y="9816"/>
                </a:lnTo>
                <a:lnTo>
                  <a:pt x="7915" y="9865"/>
                </a:lnTo>
                <a:lnTo>
                  <a:pt x="6576" y="11204"/>
                </a:lnTo>
                <a:lnTo>
                  <a:pt x="6576" y="11204"/>
                </a:lnTo>
                <a:lnTo>
                  <a:pt x="6527" y="11253"/>
                </a:lnTo>
                <a:lnTo>
                  <a:pt x="6454" y="11277"/>
                </a:lnTo>
                <a:lnTo>
                  <a:pt x="6308" y="11302"/>
                </a:lnTo>
                <a:lnTo>
                  <a:pt x="6162" y="11277"/>
                </a:lnTo>
                <a:lnTo>
                  <a:pt x="6089" y="11253"/>
                </a:lnTo>
                <a:lnTo>
                  <a:pt x="6040" y="11204"/>
                </a:lnTo>
                <a:lnTo>
                  <a:pt x="5163" y="10327"/>
                </a:lnTo>
                <a:lnTo>
                  <a:pt x="5163" y="10327"/>
                </a:lnTo>
                <a:lnTo>
                  <a:pt x="5115" y="10279"/>
                </a:lnTo>
                <a:lnTo>
                  <a:pt x="5090" y="10206"/>
                </a:lnTo>
                <a:lnTo>
                  <a:pt x="5066" y="10059"/>
                </a:lnTo>
                <a:lnTo>
                  <a:pt x="5090" y="9913"/>
                </a:lnTo>
                <a:lnTo>
                  <a:pt x="5115" y="9840"/>
                </a:lnTo>
                <a:lnTo>
                  <a:pt x="5163" y="9792"/>
                </a:lnTo>
                <a:lnTo>
                  <a:pt x="6503" y="8452"/>
                </a:lnTo>
                <a:lnTo>
                  <a:pt x="6503" y="8452"/>
                </a:lnTo>
                <a:lnTo>
                  <a:pt x="6552" y="8403"/>
                </a:lnTo>
                <a:lnTo>
                  <a:pt x="6576" y="8330"/>
                </a:lnTo>
                <a:lnTo>
                  <a:pt x="6600" y="8184"/>
                </a:lnTo>
                <a:lnTo>
                  <a:pt x="6576" y="8038"/>
                </a:lnTo>
                <a:lnTo>
                  <a:pt x="6552" y="7965"/>
                </a:lnTo>
                <a:lnTo>
                  <a:pt x="6503" y="7916"/>
                </a:lnTo>
                <a:lnTo>
                  <a:pt x="5163" y="6577"/>
                </a:lnTo>
                <a:lnTo>
                  <a:pt x="5163" y="6577"/>
                </a:lnTo>
                <a:lnTo>
                  <a:pt x="5115" y="6528"/>
                </a:lnTo>
                <a:lnTo>
                  <a:pt x="5090" y="6455"/>
                </a:lnTo>
                <a:lnTo>
                  <a:pt x="5066" y="6309"/>
                </a:lnTo>
                <a:lnTo>
                  <a:pt x="5090" y="6163"/>
                </a:lnTo>
                <a:lnTo>
                  <a:pt x="5115" y="6090"/>
                </a:lnTo>
                <a:lnTo>
                  <a:pt x="5163" y="6041"/>
                </a:lnTo>
                <a:lnTo>
                  <a:pt x="6040" y="5164"/>
                </a:lnTo>
                <a:lnTo>
                  <a:pt x="6040" y="5164"/>
                </a:lnTo>
                <a:lnTo>
                  <a:pt x="6089" y="5115"/>
                </a:lnTo>
                <a:lnTo>
                  <a:pt x="6162" y="5091"/>
                </a:lnTo>
                <a:lnTo>
                  <a:pt x="6308" y="5067"/>
                </a:lnTo>
                <a:lnTo>
                  <a:pt x="6454" y="5091"/>
                </a:lnTo>
                <a:lnTo>
                  <a:pt x="6527" y="5115"/>
                </a:lnTo>
                <a:lnTo>
                  <a:pt x="6576" y="5164"/>
                </a:lnTo>
                <a:lnTo>
                  <a:pt x="7915" y="6504"/>
                </a:lnTo>
                <a:lnTo>
                  <a:pt x="7915" y="6504"/>
                </a:lnTo>
                <a:lnTo>
                  <a:pt x="7964" y="6552"/>
                </a:lnTo>
                <a:lnTo>
                  <a:pt x="8037" y="6577"/>
                </a:lnTo>
                <a:lnTo>
                  <a:pt x="8183" y="6601"/>
                </a:lnTo>
                <a:lnTo>
                  <a:pt x="8330" y="6577"/>
                </a:lnTo>
                <a:lnTo>
                  <a:pt x="8403" y="6552"/>
                </a:lnTo>
                <a:lnTo>
                  <a:pt x="8451" y="6504"/>
                </a:lnTo>
                <a:lnTo>
                  <a:pt x="9791" y="5164"/>
                </a:lnTo>
                <a:lnTo>
                  <a:pt x="9791" y="5164"/>
                </a:lnTo>
                <a:lnTo>
                  <a:pt x="9840" y="5115"/>
                </a:lnTo>
                <a:lnTo>
                  <a:pt x="9913" y="5091"/>
                </a:lnTo>
                <a:lnTo>
                  <a:pt x="10059" y="5067"/>
                </a:lnTo>
                <a:lnTo>
                  <a:pt x="10205" y="5091"/>
                </a:lnTo>
                <a:lnTo>
                  <a:pt x="10278" y="5115"/>
                </a:lnTo>
                <a:lnTo>
                  <a:pt x="10327" y="5164"/>
                </a:lnTo>
                <a:lnTo>
                  <a:pt x="11203" y="6041"/>
                </a:lnTo>
                <a:lnTo>
                  <a:pt x="11203" y="6041"/>
                </a:lnTo>
                <a:lnTo>
                  <a:pt x="11252" y="6090"/>
                </a:lnTo>
                <a:lnTo>
                  <a:pt x="11276" y="6163"/>
                </a:lnTo>
                <a:lnTo>
                  <a:pt x="11301" y="6309"/>
                </a:lnTo>
                <a:lnTo>
                  <a:pt x="11276" y="6455"/>
                </a:lnTo>
                <a:lnTo>
                  <a:pt x="11252" y="6528"/>
                </a:lnTo>
                <a:lnTo>
                  <a:pt x="11203" y="6577"/>
                </a:lnTo>
                <a:lnTo>
                  <a:pt x="9864" y="7916"/>
                </a:lnTo>
                <a:lnTo>
                  <a:pt x="9864" y="7916"/>
                </a:lnTo>
                <a:lnTo>
                  <a:pt x="9815" y="7965"/>
                </a:lnTo>
                <a:lnTo>
                  <a:pt x="9791" y="8038"/>
                </a:lnTo>
                <a:lnTo>
                  <a:pt x="9766" y="8184"/>
                </a:lnTo>
                <a:lnTo>
                  <a:pt x="9791" y="8330"/>
                </a:lnTo>
                <a:lnTo>
                  <a:pt x="9815" y="8403"/>
                </a:lnTo>
                <a:lnTo>
                  <a:pt x="9864" y="8452"/>
                </a:lnTo>
                <a:lnTo>
                  <a:pt x="9864" y="8452"/>
                </a:lnTo>
                <a:close/>
              </a:path>
            </a:pathLst>
          </a:custGeom>
          <a:noFill/>
          <a:ln w="12175" cap="rnd" cmpd="sng">
            <a:solidFill>
              <a:schemeClr val="bg1"/>
            </a:solidFill>
            <a:prstDash val="solid"/>
            <a:round/>
            <a:headEnd type="none" w="sm" len="sm"/>
            <a:tailEnd type="none" w="sm" len="sm"/>
          </a:ln>
        </p:spPr>
        <p:txBody>
          <a:bodyPr spcFirstLastPara="1" wrap="square" lIns="121900" tIns="121900" rIns="121900" bIns="121900" anchor="ctr" anchorCtr="0">
            <a:noAutofit/>
          </a:bodyPr>
          <a:lstStyle/>
          <a:p>
            <a:pPr marL="0" algn="r" defTabSz="914400" rtl="1" eaLnBrk="1" latinLnBrk="0" hangingPunct="1"/>
            <a:endParaRPr sz="2400">
              <a:solidFill>
                <a:schemeClr val="bg1"/>
              </a:solidFill>
              <a:latin typeface="Source Sans Pro" panose="020B0503030403020204" pitchFamily="34" charset="0"/>
              <a:ea typeface="Source Sans Pro" panose="020B0503030403020204" pitchFamily="34" charset="0"/>
            </a:endParaRPr>
          </a:p>
        </p:txBody>
      </p:sp>
      <p:sp>
        <p:nvSpPr>
          <p:cNvPr id="3" name="Rectangle 2">
            <a:extLst>
              <a:ext uri="{FF2B5EF4-FFF2-40B4-BE49-F238E27FC236}">
                <a16:creationId xmlns:a16="http://schemas.microsoft.com/office/drawing/2014/main" id="{81AE450D-6151-078D-A8DC-F9F9B2FDB9B9}"/>
              </a:ext>
            </a:extLst>
          </p:cNvPr>
          <p:cNvSpPr/>
          <p:nvPr/>
        </p:nvSpPr>
        <p:spPr>
          <a:xfrm>
            <a:off x="905318" y="3843807"/>
            <a:ext cx="8721365" cy="2262158"/>
          </a:xfrm>
          <a:prstGeom prst="rect">
            <a:avLst/>
          </a:prstGeom>
        </p:spPr>
        <p:txBody>
          <a:bodyPr wrap="square">
            <a:spAutoFit/>
          </a:bodyPr>
          <a:lstStyle/>
          <a:p>
            <a:pPr marL="342900" indent="-342900" algn="r" rtl="1">
              <a:lnSpc>
                <a:spcPct val="150000"/>
              </a:lnSpc>
              <a:buFont typeface="Arial" panose="020B0604020202020204" pitchFamily="34" charset="0"/>
              <a:buChar char="•"/>
            </a:pPr>
            <a:r>
              <a:rPr lang="fa-IR" sz="2400" dirty="0">
                <a:latin typeface="B Roya" pitchFamily="2" charset="-78"/>
                <a:cs typeface="B Roya" pitchFamily="2" charset="-78"/>
              </a:rPr>
              <a:t>مطالعه باليني فاز</a:t>
            </a:r>
            <a:r>
              <a:rPr lang="fa-IR" sz="2400" dirty="0">
                <a:latin typeface="Source Sans Pro" panose="020B0503030403020204" pitchFamily="34" charset="0"/>
                <a:ea typeface="Source Sans Pro" panose="020B0503030403020204" pitchFamily="34" charset="0"/>
                <a:cs typeface="B Roya" pitchFamily="2" charset="-78"/>
              </a:rPr>
              <a:t> ‏</a:t>
            </a:r>
            <a:r>
              <a:rPr lang="en-GB" sz="2400" dirty="0">
                <a:latin typeface="Source Sans Pro" panose="020B0503030403020204" pitchFamily="34" charset="0"/>
                <a:ea typeface="Source Sans Pro" panose="020B0503030403020204" pitchFamily="34" charset="0"/>
                <a:cs typeface="B Roya" pitchFamily="2" charset="-78"/>
              </a:rPr>
              <a:t>III</a:t>
            </a:r>
            <a:r>
              <a:rPr lang="fa-IR" sz="2400" dirty="0">
                <a:latin typeface="Source Sans Pro" panose="020B0503030403020204" pitchFamily="34" charset="0"/>
                <a:ea typeface="Source Sans Pro" panose="020B0503030403020204" pitchFamily="34" charset="0"/>
                <a:cs typeface="B Roya" pitchFamily="2" charset="-78"/>
              </a:rPr>
              <a:t> </a:t>
            </a:r>
            <a:r>
              <a:rPr lang="fa-IR" sz="2400" dirty="0" err="1">
                <a:latin typeface="B Roya" pitchFamily="2" charset="-78"/>
                <a:cs typeface="B Roya" pitchFamily="2" charset="-78"/>
              </a:rPr>
              <a:t>تصادفي</a:t>
            </a:r>
            <a:r>
              <a:rPr lang="fa-IR" sz="2400" dirty="0">
                <a:latin typeface="B Roya" pitchFamily="2" charset="-78"/>
                <a:cs typeface="B Roya" pitchFamily="2" charset="-78"/>
              </a:rPr>
              <a:t> سازي شده، موازي، سه سويه كور، با جهت ارزيابي اثربخشي (ايمني زايي) و ‏بي خطري يك دوز (‏‎0.5</a:t>
            </a:r>
            <a:r>
              <a:rPr lang="fa-IR" sz="2400" dirty="0">
                <a:latin typeface="Source Sans Pro" panose="020B0503030403020204" pitchFamily="34" charset="0"/>
                <a:ea typeface="Source Sans Pro" panose="020B0503030403020204" pitchFamily="34" charset="0"/>
                <a:cs typeface="B Roya" pitchFamily="2" charset="-78"/>
              </a:rPr>
              <a:t> </a:t>
            </a:r>
            <a:r>
              <a:rPr lang="en-GB" sz="2400" dirty="0">
                <a:latin typeface="Source Sans Pro" panose="020B0503030403020204" pitchFamily="34" charset="0"/>
                <a:ea typeface="Source Sans Pro" panose="020B0503030403020204" pitchFamily="34" charset="0"/>
                <a:cs typeface="B Roya" pitchFamily="2" charset="-78"/>
              </a:rPr>
              <a:t>ml</a:t>
            </a:r>
            <a:r>
              <a:rPr lang="en-GB" sz="2400" dirty="0">
                <a:latin typeface="B Roya" pitchFamily="2" charset="-78"/>
                <a:cs typeface="B Roya" pitchFamily="2" charset="-78"/>
              </a:rPr>
              <a:t>‎‏</a:t>
            </a:r>
            <a:r>
              <a:rPr lang="fa-IR" sz="2400" dirty="0">
                <a:latin typeface="B Roya" pitchFamily="2" charset="-78"/>
                <a:cs typeface="B Roya" pitchFamily="2" charset="-78"/>
              </a:rPr>
              <a:t>)</a:t>
            </a:r>
            <a:r>
              <a:rPr lang="en-GB" sz="2400" dirty="0">
                <a:latin typeface="B Roya" pitchFamily="2" charset="-78"/>
                <a:cs typeface="B Roya" pitchFamily="2" charset="-78"/>
              </a:rPr>
              <a:t> </a:t>
            </a:r>
            <a:r>
              <a:rPr lang="fa-IR" sz="2400" dirty="0" err="1">
                <a:latin typeface="B Roya" pitchFamily="2" charset="-78"/>
                <a:cs typeface="B Roya" pitchFamily="2" charset="-78"/>
              </a:rPr>
              <a:t>واكسن</a:t>
            </a:r>
            <a:r>
              <a:rPr lang="fa-IR" sz="2400" dirty="0">
                <a:latin typeface="B Roya" pitchFamily="2" charset="-78"/>
                <a:cs typeface="B Roya" pitchFamily="2" charset="-78"/>
              </a:rPr>
              <a:t> ............................... ويروس خرد شده-غير فعال شده به روش تزريق ‏عضلاني در داوطلبان سالم بالغ ايراني در محدوده </a:t>
            </a:r>
            <a:r>
              <a:rPr lang="fa-IR" sz="2400" dirty="0" err="1">
                <a:latin typeface="B Roya" pitchFamily="2" charset="-78"/>
                <a:cs typeface="B Roya" pitchFamily="2" charset="-78"/>
              </a:rPr>
              <a:t>سني</a:t>
            </a:r>
            <a:r>
              <a:rPr lang="fa-IR" sz="2400" dirty="0">
                <a:latin typeface="B Roya" pitchFamily="2" charset="-78"/>
                <a:cs typeface="B Roya" pitchFamily="2" charset="-78"/>
              </a:rPr>
              <a:t> ۱۸ تا ۶۵ سال در مقايسه با واكسن ........................ وارداتي مرجع. ‏</a:t>
            </a:r>
          </a:p>
        </p:txBody>
      </p:sp>
    </p:spTree>
    <p:extLst>
      <p:ext uri="{BB962C8B-B14F-4D97-AF65-F5344CB8AC3E}">
        <p14:creationId xmlns:p14="http://schemas.microsoft.com/office/powerpoint/2010/main" val="725058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94927" y="231751"/>
            <a:ext cx="4670425" cy="1020763"/>
          </a:xfrm>
        </p:spPr>
        <p:txBody>
          <a:bodyPr/>
          <a:lstStyle/>
          <a:p>
            <a:pPr algn="ctr"/>
            <a:r>
              <a:rPr lang="fa-IR" sz="3200" b="1" dirty="0">
                <a:solidFill>
                  <a:schemeClr val="bg1"/>
                </a:solidFill>
                <a:latin typeface="B Roya" pitchFamily="2" charset="-78"/>
                <a:cs typeface="B Roya" pitchFamily="2" charset="-78"/>
              </a:rPr>
              <a:t>نمونه‌ای از عناوین نامناسب</a:t>
            </a:r>
            <a:endParaRPr lang="en-GB" sz="3200" b="1" dirty="0">
              <a:solidFill>
                <a:schemeClr val="bg1"/>
              </a:solidFill>
              <a:latin typeface="B Roya" pitchFamily="2" charset="-78"/>
              <a:cs typeface="B Roya" pitchFamily="2" charset="-78"/>
            </a:endParaRPr>
          </a:p>
        </p:txBody>
      </p:sp>
      <p:sp>
        <p:nvSpPr>
          <p:cNvPr id="4" name="Rectangle 3"/>
          <p:cNvSpPr/>
          <p:nvPr/>
        </p:nvSpPr>
        <p:spPr>
          <a:xfrm>
            <a:off x="905318" y="1252514"/>
            <a:ext cx="8721365" cy="2262158"/>
          </a:xfrm>
          <a:prstGeom prst="rect">
            <a:avLst/>
          </a:prstGeom>
        </p:spPr>
        <p:txBody>
          <a:bodyPr wrap="square">
            <a:spAutoFit/>
          </a:bodyPr>
          <a:lstStyle/>
          <a:p>
            <a:pPr marL="342900" indent="-342900" algn="r" rtl="1">
              <a:lnSpc>
                <a:spcPct val="150000"/>
              </a:lnSpc>
              <a:buFont typeface="Arial" panose="020B0604020202020204" pitchFamily="34" charset="0"/>
              <a:buChar char="•"/>
            </a:pPr>
            <a:r>
              <a:rPr lang="fa-IR" sz="2400" dirty="0" err="1">
                <a:latin typeface="B Roya" pitchFamily="2" charset="-78"/>
                <a:cs typeface="B Roya" pitchFamily="2" charset="-78"/>
              </a:rPr>
              <a:t>تمايز</a:t>
            </a:r>
            <a:r>
              <a:rPr lang="fa-IR" sz="2400" dirty="0">
                <a:latin typeface="B Roya" pitchFamily="2" charset="-78"/>
                <a:cs typeface="B Roya" pitchFamily="2" charset="-78"/>
              </a:rPr>
              <a:t> </a:t>
            </a:r>
            <a:r>
              <a:rPr lang="fa-IR" sz="2400" dirty="0" err="1">
                <a:latin typeface="B Roya" pitchFamily="2" charset="-78"/>
                <a:cs typeface="B Roya" pitchFamily="2" charset="-78"/>
              </a:rPr>
              <a:t>سلولهاي</a:t>
            </a:r>
            <a:r>
              <a:rPr lang="fa-IR" sz="2400" dirty="0">
                <a:latin typeface="B Roya" pitchFamily="2" charset="-78"/>
                <a:cs typeface="B Roya" pitchFamily="2" charset="-78"/>
              </a:rPr>
              <a:t> ...... از </a:t>
            </a:r>
            <a:r>
              <a:rPr lang="fa-IR" sz="2400" dirty="0" err="1">
                <a:latin typeface="B Roya" pitchFamily="2" charset="-78"/>
                <a:cs typeface="B Roya" pitchFamily="2" charset="-78"/>
              </a:rPr>
              <a:t>سلولهاي</a:t>
            </a:r>
            <a:r>
              <a:rPr lang="fa-IR" sz="2400" dirty="0">
                <a:latin typeface="B Roya" pitchFamily="2" charset="-78"/>
                <a:cs typeface="B Roya" pitchFamily="2" charset="-78"/>
              </a:rPr>
              <a:t> پرتوان </a:t>
            </a:r>
            <a:r>
              <a:rPr lang="fa-IR" sz="2400" dirty="0" err="1">
                <a:latin typeface="B Roya" pitchFamily="2" charset="-78"/>
                <a:cs typeface="B Roya" pitchFamily="2" charset="-78"/>
              </a:rPr>
              <a:t>القايي</a:t>
            </a:r>
            <a:r>
              <a:rPr lang="fa-IR" sz="2400" dirty="0">
                <a:latin typeface="B Roya" pitchFamily="2" charset="-78"/>
                <a:cs typeface="B Roya" pitchFamily="2" charset="-78"/>
              </a:rPr>
              <a:t> و </a:t>
            </a:r>
            <a:r>
              <a:rPr lang="fa-IR" sz="2400" dirty="0" err="1">
                <a:latin typeface="B Roya" pitchFamily="2" charset="-78"/>
                <a:cs typeface="B Roya" pitchFamily="2" charset="-78"/>
              </a:rPr>
              <a:t>انكپسولاسيون</a:t>
            </a:r>
            <a:r>
              <a:rPr lang="fa-IR" sz="2400" dirty="0">
                <a:latin typeface="B Roya" pitchFamily="2" charset="-78"/>
                <a:cs typeface="B Roya" pitchFamily="2" charset="-78"/>
              </a:rPr>
              <a:t> همزمان آنها با </a:t>
            </a:r>
            <a:r>
              <a:rPr lang="fa-IR" sz="2400" dirty="0" err="1">
                <a:latin typeface="B Roya" pitchFamily="2" charset="-78"/>
                <a:cs typeface="B Roya" pitchFamily="2" charset="-78"/>
              </a:rPr>
              <a:t>سلولهاي</a:t>
            </a:r>
            <a:r>
              <a:rPr lang="fa-IR" sz="2400" dirty="0">
                <a:latin typeface="B Roya" pitchFamily="2" charset="-78"/>
                <a:cs typeface="B Roya" pitchFamily="2" charset="-78"/>
              </a:rPr>
              <a:t> </a:t>
            </a:r>
            <a:r>
              <a:rPr lang="fa-IR" sz="2400" dirty="0" err="1">
                <a:latin typeface="B Roya" pitchFamily="2" charset="-78"/>
                <a:cs typeface="B Roya" pitchFamily="2" charset="-78"/>
              </a:rPr>
              <a:t>بنيادي</a:t>
            </a:r>
            <a:r>
              <a:rPr lang="fa-IR" sz="2400" dirty="0">
                <a:latin typeface="B Roya" pitchFamily="2" charset="-78"/>
                <a:cs typeface="B Roya" pitchFamily="2" charset="-78"/>
              </a:rPr>
              <a:t> </a:t>
            </a:r>
            <a:r>
              <a:rPr lang="fa-IR" sz="2400" dirty="0" err="1">
                <a:latin typeface="B Roya" pitchFamily="2" charset="-78"/>
                <a:cs typeface="B Roya" pitchFamily="2" charset="-78"/>
              </a:rPr>
              <a:t>مزانشيمي</a:t>
            </a:r>
            <a:r>
              <a:rPr lang="fa-IR" sz="2400" dirty="0">
                <a:latin typeface="B Roya" pitchFamily="2" charset="-78"/>
                <a:cs typeface="B Roya" pitchFamily="2" charset="-78"/>
              </a:rPr>
              <a:t> </a:t>
            </a:r>
            <a:r>
              <a:rPr lang="fa-IR" sz="2400" dirty="0" err="1">
                <a:latin typeface="B Roya" pitchFamily="2" charset="-78"/>
                <a:cs typeface="B Roya" pitchFamily="2" charset="-78"/>
              </a:rPr>
              <a:t>تيمار</a:t>
            </a:r>
            <a:r>
              <a:rPr lang="fa-IR" sz="2400" dirty="0">
                <a:latin typeface="B Roya" pitchFamily="2" charset="-78"/>
                <a:cs typeface="B Roya" pitchFamily="2" charset="-78"/>
              </a:rPr>
              <a:t> شده با </a:t>
            </a:r>
            <a:r>
              <a:rPr lang="fa-IR" sz="2400" dirty="0" err="1">
                <a:latin typeface="B Roya" pitchFamily="2" charset="-78"/>
                <a:cs typeface="B Roya" pitchFamily="2" charset="-78"/>
              </a:rPr>
              <a:t>هيپوكسي</a:t>
            </a:r>
            <a:r>
              <a:rPr lang="fa-IR" sz="2400" dirty="0">
                <a:latin typeface="B Roya" pitchFamily="2" charset="-78"/>
                <a:cs typeface="B Roya" pitchFamily="2" charset="-78"/>
              </a:rPr>
              <a:t> در .............................................  و </a:t>
            </a:r>
            <a:r>
              <a:rPr lang="fa-IR" sz="2400" dirty="0" err="1">
                <a:latin typeface="B Roya" pitchFamily="2" charset="-78"/>
                <a:cs typeface="B Roya" pitchFamily="2" charset="-78"/>
              </a:rPr>
              <a:t>پيوند</a:t>
            </a:r>
            <a:r>
              <a:rPr lang="fa-IR" sz="2400" dirty="0">
                <a:latin typeface="B Roya" pitchFamily="2" charset="-78"/>
                <a:cs typeface="B Roya" pitchFamily="2" charset="-78"/>
              </a:rPr>
              <a:t> درون </a:t>
            </a:r>
            <a:r>
              <a:rPr lang="fa-IR" sz="2400" dirty="0" err="1">
                <a:latin typeface="B Roya" pitchFamily="2" charset="-78"/>
                <a:cs typeface="B Roya" pitchFamily="2" charset="-78"/>
              </a:rPr>
              <a:t>صفاقي</a:t>
            </a:r>
            <a:r>
              <a:rPr lang="fa-IR" sz="2400" dirty="0">
                <a:latin typeface="B Roya" pitchFamily="2" charset="-78"/>
                <a:cs typeface="B Roya" pitchFamily="2" charset="-78"/>
              </a:rPr>
              <a:t> </a:t>
            </a:r>
            <a:r>
              <a:rPr lang="fa-IR" sz="2400" dirty="0" err="1">
                <a:latin typeface="B Roya" pitchFamily="2" charset="-78"/>
                <a:cs typeface="B Roya" pitchFamily="2" charset="-78"/>
              </a:rPr>
              <a:t>ميكروكپسولهاي</a:t>
            </a:r>
            <a:r>
              <a:rPr lang="fa-IR" sz="2400" dirty="0">
                <a:latin typeface="B Roya" pitchFamily="2" charset="-78"/>
                <a:cs typeface="B Roya" pitchFamily="2" charset="-78"/>
              </a:rPr>
              <a:t> </a:t>
            </a:r>
            <a:r>
              <a:rPr lang="fa-IR" sz="2400" dirty="0" err="1">
                <a:latin typeface="B Roya" pitchFamily="2" charset="-78"/>
                <a:cs typeface="B Roya" pitchFamily="2" charset="-78"/>
              </a:rPr>
              <a:t>توليد</a:t>
            </a:r>
            <a:r>
              <a:rPr lang="fa-IR" sz="2400" dirty="0">
                <a:latin typeface="B Roya" pitchFamily="2" charset="-78"/>
                <a:cs typeface="B Roya" pitchFamily="2" charset="-78"/>
              </a:rPr>
              <a:t> شده به </a:t>
            </a:r>
            <a:r>
              <a:rPr lang="fa-IR" sz="2400" dirty="0" err="1">
                <a:latin typeface="B Roya" pitchFamily="2" charset="-78"/>
                <a:cs typeface="B Roya" pitchFamily="2" charset="-78"/>
              </a:rPr>
              <a:t>موشهاي</a:t>
            </a:r>
            <a:r>
              <a:rPr lang="fa-IR" sz="2400" dirty="0">
                <a:latin typeface="B Roya" pitchFamily="2" charset="-78"/>
                <a:cs typeface="B Roya" pitchFamily="2" charset="-78"/>
              </a:rPr>
              <a:t> </a:t>
            </a:r>
            <a:r>
              <a:rPr lang="fa-IR" sz="2400" dirty="0" err="1">
                <a:latin typeface="B Roya" pitchFamily="2" charset="-78"/>
                <a:cs typeface="B Roya" pitchFamily="2" charset="-78"/>
              </a:rPr>
              <a:t>ديابتي</a:t>
            </a:r>
            <a:r>
              <a:rPr lang="fa-IR" sz="2400" dirty="0">
                <a:latin typeface="B Roya" pitchFamily="2" charset="-78"/>
                <a:cs typeface="B Roya" pitchFamily="2" charset="-78"/>
              </a:rPr>
              <a:t> القا شده با  ........... و </a:t>
            </a:r>
            <a:r>
              <a:rPr lang="fa-IR" sz="2400" dirty="0" err="1">
                <a:latin typeface="B Roya" pitchFamily="2" charset="-78"/>
                <a:cs typeface="B Roya" pitchFamily="2" charset="-78"/>
              </a:rPr>
              <a:t>بررسي</a:t>
            </a:r>
            <a:r>
              <a:rPr lang="fa-IR" sz="2400" dirty="0">
                <a:latin typeface="B Roya" pitchFamily="2" charset="-78"/>
                <a:cs typeface="B Roya" pitchFamily="2" charset="-78"/>
              </a:rPr>
              <a:t> اثر آنها در </a:t>
            </a:r>
            <a:r>
              <a:rPr lang="fa-IR" sz="2400" dirty="0" err="1">
                <a:latin typeface="B Roya" pitchFamily="2" charset="-78"/>
                <a:cs typeface="B Roya" pitchFamily="2" charset="-78"/>
              </a:rPr>
              <a:t>كاهش</a:t>
            </a:r>
            <a:r>
              <a:rPr lang="fa-IR" sz="2400" dirty="0">
                <a:latin typeface="B Roya" pitchFamily="2" charset="-78"/>
                <a:cs typeface="B Roya" pitchFamily="2" charset="-78"/>
              </a:rPr>
              <a:t> </a:t>
            </a:r>
            <a:r>
              <a:rPr lang="fa-IR" sz="2400" dirty="0" err="1">
                <a:latin typeface="B Roya" pitchFamily="2" charset="-78"/>
                <a:cs typeface="B Roya" pitchFamily="2" charset="-78"/>
              </a:rPr>
              <a:t>گلوكز</a:t>
            </a:r>
            <a:r>
              <a:rPr lang="fa-IR" sz="2400" dirty="0">
                <a:latin typeface="B Roya" pitchFamily="2" charset="-78"/>
                <a:cs typeface="B Roya" pitchFamily="2" charset="-78"/>
              </a:rPr>
              <a:t> خون</a:t>
            </a:r>
          </a:p>
        </p:txBody>
      </p:sp>
      <p:sp>
        <p:nvSpPr>
          <p:cNvPr id="5" name="Google Shape;1091;p46"/>
          <p:cNvSpPr/>
          <p:nvPr/>
        </p:nvSpPr>
        <p:spPr>
          <a:xfrm>
            <a:off x="8852085" y="510087"/>
            <a:ext cx="413267" cy="413292"/>
          </a:xfrm>
          <a:custGeom>
            <a:avLst/>
            <a:gdLst/>
            <a:ahLst/>
            <a:cxnLst/>
            <a:rect l="l" t="t" r="r" b="b"/>
            <a:pathLst>
              <a:path w="16367" h="16368" fill="none" extrusionOk="0">
                <a:moveTo>
                  <a:pt x="16074" y="4385"/>
                </a:moveTo>
                <a:lnTo>
                  <a:pt x="11983" y="293"/>
                </a:lnTo>
                <a:lnTo>
                  <a:pt x="11983" y="293"/>
                </a:lnTo>
                <a:lnTo>
                  <a:pt x="11812" y="171"/>
                </a:lnTo>
                <a:lnTo>
                  <a:pt x="11642" y="74"/>
                </a:lnTo>
                <a:lnTo>
                  <a:pt x="11447" y="25"/>
                </a:lnTo>
                <a:lnTo>
                  <a:pt x="11252" y="1"/>
                </a:lnTo>
                <a:lnTo>
                  <a:pt x="5115" y="1"/>
                </a:lnTo>
                <a:lnTo>
                  <a:pt x="5115" y="1"/>
                </a:lnTo>
                <a:lnTo>
                  <a:pt x="4920" y="25"/>
                </a:lnTo>
                <a:lnTo>
                  <a:pt x="4725" y="74"/>
                </a:lnTo>
                <a:lnTo>
                  <a:pt x="4554" y="171"/>
                </a:lnTo>
                <a:lnTo>
                  <a:pt x="4384" y="293"/>
                </a:lnTo>
                <a:lnTo>
                  <a:pt x="292" y="4385"/>
                </a:lnTo>
                <a:lnTo>
                  <a:pt x="292" y="4385"/>
                </a:lnTo>
                <a:lnTo>
                  <a:pt x="171" y="4555"/>
                </a:lnTo>
                <a:lnTo>
                  <a:pt x="73" y="4726"/>
                </a:lnTo>
                <a:lnTo>
                  <a:pt x="24" y="4921"/>
                </a:lnTo>
                <a:lnTo>
                  <a:pt x="0" y="5115"/>
                </a:lnTo>
                <a:lnTo>
                  <a:pt x="0" y="11253"/>
                </a:lnTo>
                <a:lnTo>
                  <a:pt x="0" y="11253"/>
                </a:lnTo>
                <a:lnTo>
                  <a:pt x="24" y="11448"/>
                </a:lnTo>
                <a:lnTo>
                  <a:pt x="73" y="11642"/>
                </a:lnTo>
                <a:lnTo>
                  <a:pt x="171" y="11813"/>
                </a:lnTo>
                <a:lnTo>
                  <a:pt x="292" y="11983"/>
                </a:lnTo>
                <a:lnTo>
                  <a:pt x="4384" y="16075"/>
                </a:lnTo>
                <a:lnTo>
                  <a:pt x="4384" y="16075"/>
                </a:lnTo>
                <a:lnTo>
                  <a:pt x="4554" y="16197"/>
                </a:lnTo>
                <a:lnTo>
                  <a:pt x="4725" y="16294"/>
                </a:lnTo>
                <a:lnTo>
                  <a:pt x="4920" y="16343"/>
                </a:lnTo>
                <a:lnTo>
                  <a:pt x="5115" y="16367"/>
                </a:lnTo>
                <a:lnTo>
                  <a:pt x="11252" y="16367"/>
                </a:lnTo>
                <a:lnTo>
                  <a:pt x="11252" y="16367"/>
                </a:lnTo>
                <a:lnTo>
                  <a:pt x="11447" y="16343"/>
                </a:lnTo>
                <a:lnTo>
                  <a:pt x="11642" y="16294"/>
                </a:lnTo>
                <a:lnTo>
                  <a:pt x="11812" y="16197"/>
                </a:lnTo>
                <a:lnTo>
                  <a:pt x="11983" y="16075"/>
                </a:lnTo>
                <a:lnTo>
                  <a:pt x="16074" y="11983"/>
                </a:lnTo>
                <a:lnTo>
                  <a:pt x="16074" y="11983"/>
                </a:lnTo>
                <a:lnTo>
                  <a:pt x="16196" y="11813"/>
                </a:lnTo>
                <a:lnTo>
                  <a:pt x="16294" y="11642"/>
                </a:lnTo>
                <a:lnTo>
                  <a:pt x="16342" y="11448"/>
                </a:lnTo>
                <a:lnTo>
                  <a:pt x="16367" y="11253"/>
                </a:lnTo>
                <a:lnTo>
                  <a:pt x="16367" y="5115"/>
                </a:lnTo>
                <a:lnTo>
                  <a:pt x="16367" y="5115"/>
                </a:lnTo>
                <a:lnTo>
                  <a:pt x="16342" y="4921"/>
                </a:lnTo>
                <a:lnTo>
                  <a:pt x="16294" y="4726"/>
                </a:lnTo>
                <a:lnTo>
                  <a:pt x="16196" y="4555"/>
                </a:lnTo>
                <a:lnTo>
                  <a:pt x="16074" y="4385"/>
                </a:lnTo>
                <a:lnTo>
                  <a:pt x="16074" y="4385"/>
                </a:lnTo>
                <a:close/>
                <a:moveTo>
                  <a:pt x="9864" y="8452"/>
                </a:moveTo>
                <a:lnTo>
                  <a:pt x="11203" y="9792"/>
                </a:lnTo>
                <a:lnTo>
                  <a:pt x="11203" y="9792"/>
                </a:lnTo>
                <a:lnTo>
                  <a:pt x="11252" y="9840"/>
                </a:lnTo>
                <a:lnTo>
                  <a:pt x="11276" y="9913"/>
                </a:lnTo>
                <a:lnTo>
                  <a:pt x="11301" y="10059"/>
                </a:lnTo>
                <a:lnTo>
                  <a:pt x="11276" y="10206"/>
                </a:lnTo>
                <a:lnTo>
                  <a:pt x="11252" y="10279"/>
                </a:lnTo>
                <a:lnTo>
                  <a:pt x="11203" y="10327"/>
                </a:lnTo>
                <a:lnTo>
                  <a:pt x="10327" y="11204"/>
                </a:lnTo>
                <a:lnTo>
                  <a:pt x="10327" y="11204"/>
                </a:lnTo>
                <a:lnTo>
                  <a:pt x="10278" y="11253"/>
                </a:lnTo>
                <a:lnTo>
                  <a:pt x="10205" y="11277"/>
                </a:lnTo>
                <a:lnTo>
                  <a:pt x="10059" y="11302"/>
                </a:lnTo>
                <a:lnTo>
                  <a:pt x="9913" y="11277"/>
                </a:lnTo>
                <a:lnTo>
                  <a:pt x="9840" y="11253"/>
                </a:lnTo>
                <a:lnTo>
                  <a:pt x="9791" y="11204"/>
                </a:lnTo>
                <a:lnTo>
                  <a:pt x="8451" y="9865"/>
                </a:lnTo>
                <a:lnTo>
                  <a:pt x="8451" y="9865"/>
                </a:lnTo>
                <a:lnTo>
                  <a:pt x="8403" y="9816"/>
                </a:lnTo>
                <a:lnTo>
                  <a:pt x="8330" y="9792"/>
                </a:lnTo>
                <a:lnTo>
                  <a:pt x="8183" y="9767"/>
                </a:lnTo>
                <a:lnTo>
                  <a:pt x="8037" y="9792"/>
                </a:lnTo>
                <a:lnTo>
                  <a:pt x="7964" y="9816"/>
                </a:lnTo>
                <a:lnTo>
                  <a:pt x="7915" y="9865"/>
                </a:lnTo>
                <a:lnTo>
                  <a:pt x="6576" y="11204"/>
                </a:lnTo>
                <a:lnTo>
                  <a:pt x="6576" y="11204"/>
                </a:lnTo>
                <a:lnTo>
                  <a:pt x="6527" y="11253"/>
                </a:lnTo>
                <a:lnTo>
                  <a:pt x="6454" y="11277"/>
                </a:lnTo>
                <a:lnTo>
                  <a:pt x="6308" y="11302"/>
                </a:lnTo>
                <a:lnTo>
                  <a:pt x="6162" y="11277"/>
                </a:lnTo>
                <a:lnTo>
                  <a:pt x="6089" y="11253"/>
                </a:lnTo>
                <a:lnTo>
                  <a:pt x="6040" y="11204"/>
                </a:lnTo>
                <a:lnTo>
                  <a:pt x="5163" y="10327"/>
                </a:lnTo>
                <a:lnTo>
                  <a:pt x="5163" y="10327"/>
                </a:lnTo>
                <a:lnTo>
                  <a:pt x="5115" y="10279"/>
                </a:lnTo>
                <a:lnTo>
                  <a:pt x="5090" y="10206"/>
                </a:lnTo>
                <a:lnTo>
                  <a:pt x="5066" y="10059"/>
                </a:lnTo>
                <a:lnTo>
                  <a:pt x="5090" y="9913"/>
                </a:lnTo>
                <a:lnTo>
                  <a:pt x="5115" y="9840"/>
                </a:lnTo>
                <a:lnTo>
                  <a:pt x="5163" y="9792"/>
                </a:lnTo>
                <a:lnTo>
                  <a:pt x="6503" y="8452"/>
                </a:lnTo>
                <a:lnTo>
                  <a:pt x="6503" y="8452"/>
                </a:lnTo>
                <a:lnTo>
                  <a:pt x="6552" y="8403"/>
                </a:lnTo>
                <a:lnTo>
                  <a:pt x="6576" y="8330"/>
                </a:lnTo>
                <a:lnTo>
                  <a:pt x="6600" y="8184"/>
                </a:lnTo>
                <a:lnTo>
                  <a:pt x="6576" y="8038"/>
                </a:lnTo>
                <a:lnTo>
                  <a:pt x="6552" y="7965"/>
                </a:lnTo>
                <a:lnTo>
                  <a:pt x="6503" y="7916"/>
                </a:lnTo>
                <a:lnTo>
                  <a:pt x="5163" y="6577"/>
                </a:lnTo>
                <a:lnTo>
                  <a:pt x="5163" y="6577"/>
                </a:lnTo>
                <a:lnTo>
                  <a:pt x="5115" y="6528"/>
                </a:lnTo>
                <a:lnTo>
                  <a:pt x="5090" y="6455"/>
                </a:lnTo>
                <a:lnTo>
                  <a:pt x="5066" y="6309"/>
                </a:lnTo>
                <a:lnTo>
                  <a:pt x="5090" y="6163"/>
                </a:lnTo>
                <a:lnTo>
                  <a:pt x="5115" y="6090"/>
                </a:lnTo>
                <a:lnTo>
                  <a:pt x="5163" y="6041"/>
                </a:lnTo>
                <a:lnTo>
                  <a:pt x="6040" y="5164"/>
                </a:lnTo>
                <a:lnTo>
                  <a:pt x="6040" y="5164"/>
                </a:lnTo>
                <a:lnTo>
                  <a:pt x="6089" y="5115"/>
                </a:lnTo>
                <a:lnTo>
                  <a:pt x="6162" y="5091"/>
                </a:lnTo>
                <a:lnTo>
                  <a:pt x="6308" y="5067"/>
                </a:lnTo>
                <a:lnTo>
                  <a:pt x="6454" y="5091"/>
                </a:lnTo>
                <a:lnTo>
                  <a:pt x="6527" y="5115"/>
                </a:lnTo>
                <a:lnTo>
                  <a:pt x="6576" y="5164"/>
                </a:lnTo>
                <a:lnTo>
                  <a:pt x="7915" y="6504"/>
                </a:lnTo>
                <a:lnTo>
                  <a:pt x="7915" y="6504"/>
                </a:lnTo>
                <a:lnTo>
                  <a:pt x="7964" y="6552"/>
                </a:lnTo>
                <a:lnTo>
                  <a:pt x="8037" y="6577"/>
                </a:lnTo>
                <a:lnTo>
                  <a:pt x="8183" y="6601"/>
                </a:lnTo>
                <a:lnTo>
                  <a:pt x="8330" y="6577"/>
                </a:lnTo>
                <a:lnTo>
                  <a:pt x="8403" y="6552"/>
                </a:lnTo>
                <a:lnTo>
                  <a:pt x="8451" y="6504"/>
                </a:lnTo>
                <a:lnTo>
                  <a:pt x="9791" y="5164"/>
                </a:lnTo>
                <a:lnTo>
                  <a:pt x="9791" y="5164"/>
                </a:lnTo>
                <a:lnTo>
                  <a:pt x="9840" y="5115"/>
                </a:lnTo>
                <a:lnTo>
                  <a:pt x="9913" y="5091"/>
                </a:lnTo>
                <a:lnTo>
                  <a:pt x="10059" y="5067"/>
                </a:lnTo>
                <a:lnTo>
                  <a:pt x="10205" y="5091"/>
                </a:lnTo>
                <a:lnTo>
                  <a:pt x="10278" y="5115"/>
                </a:lnTo>
                <a:lnTo>
                  <a:pt x="10327" y="5164"/>
                </a:lnTo>
                <a:lnTo>
                  <a:pt x="11203" y="6041"/>
                </a:lnTo>
                <a:lnTo>
                  <a:pt x="11203" y="6041"/>
                </a:lnTo>
                <a:lnTo>
                  <a:pt x="11252" y="6090"/>
                </a:lnTo>
                <a:lnTo>
                  <a:pt x="11276" y="6163"/>
                </a:lnTo>
                <a:lnTo>
                  <a:pt x="11301" y="6309"/>
                </a:lnTo>
                <a:lnTo>
                  <a:pt x="11276" y="6455"/>
                </a:lnTo>
                <a:lnTo>
                  <a:pt x="11252" y="6528"/>
                </a:lnTo>
                <a:lnTo>
                  <a:pt x="11203" y="6577"/>
                </a:lnTo>
                <a:lnTo>
                  <a:pt x="9864" y="7916"/>
                </a:lnTo>
                <a:lnTo>
                  <a:pt x="9864" y="7916"/>
                </a:lnTo>
                <a:lnTo>
                  <a:pt x="9815" y="7965"/>
                </a:lnTo>
                <a:lnTo>
                  <a:pt x="9791" y="8038"/>
                </a:lnTo>
                <a:lnTo>
                  <a:pt x="9766" y="8184"/>
                </a:lnTo>
                <a:lnTo>
                  <a:pt x="9791" y="8330"/>
                </a:lnTo>
                <a:lnTo>
                  <a:pt x="9815" y="8403"/>
                </a:lnTo>
                <a:lnTo>
                  <a:pt x="9864" y="8452"/>
                </a:lnTo>
                <a:lnTo>
                  <a:pt x="9864" y="8452"/>
                </a:lnTo>
                <a:close/>
              </a:path>
            </a:pathLst>
          </a:custGeom>
          <a:noFill/>
          <a:ln w="12175" cap="rnd" cmpd="sng">
            <a:solidFill>
              <a:schemeClr val="bg1"/>
            </a:solidFill>
            <a:prstDash val="solid"/>
            <a:round/>
            <a:headEnd type="none" w="sm" len="sm"/>
            <a:tailEnd type="none" w="sm" len="sm"/>
          </a:ln>
        </p:spPr>
        <p:txBody>
          <a:bodyPr spcFirstLastPara="1" wrap="square" lIns="121900" tIns="121900" rIns="121900" bIns="121900" anchor="ctr" anchorCtr="0">
            <a:noAutofit/>
          </a:bodyPr>
          <a:lstStyle/>
          <a:p>
            <a:pPr marL="0" algn="r" defTabSz="914400" rtl="1" eaLnBrk="1" latinLnBrk="0" hangingPunct="1"/>
            <a:endParaRPr sz="2400">
              <a:solidFill>
                <a:schemeClr val="bg1"/>
              </a:solidFill>
              <a:latin typeface="Source Sans Pro" panose="020B0503030403020204" pitchFamily="34" charset="0"/>
              <a:ea typeface="Source Sans Pro" panose="020B0503030403020204" pitchFamily="34" charset="0"/>
            </a:endParaRPr>
          </a:p>
        </p:txBody>
      </p:sp>
      <p:sp>
        <p:nvSpPr>
          <p:cNvPr id="3" name="Rectangle 2">
            <a:extLst>
              <a:ext uri="{FF2B5EF4-FFF2-40B4-BE49-F238E27FC236}">
                <a16:creationId xmlns:a16="http://schemas.microsoft.com/office/drawing/2014/main" id="{81AE450D-6151-078D-A8DC-F9F9B2FDB9B9}"/>
              </a:ext>
            </a:extLst>
          </p:cNvPr>
          <p:cNvSpPr/>
          <p:nvPr/>
        </p:nvSpPr>
        <p:spPr>
          <a:xfrm>
            <a:off x="609600" y="3843807"/>
            <a:ext cx="9017083" cy="2262158"/>
          </a:xfrm>
          <a:prstGeom prst="rect">
            <a:avLst/>
          </a:prstGeom>
        </p:spPr>
        <p:txBody>
          <a:bodyPr wrap="square">
            <a:spAutoFit/>
          </a:bodyPr>
          <a:lstStyle/>
          <a:p>
            <a:pPr marL="342900" indent="-342900" algn="r" rtl="1">
              <a:lnSpc>
                <a:spcPct val="150000"/>
              </a:lnSpc>
              <a:buFont typeface="Arial" panose="020B0604020202020204" pitchFamily="34" charset="0"/>
              <a:buChar char="•"/>
            </a:pPr>
            <a:r>
              <a:rPr lang="fa-IR" sz="2400" dirty="0" err="1">
                <a:latin typeface="B Roya" pitchFamily="2" charset="-78"/>
                <a:cs typeface="B Roya" pitchFamily="2" charset="-78"/>
              </a:rPr>
              <a:t>بررسي</a:t>
            </a:r>
            <a:r>
              <a:rPr lang="fa-IR" sz="2400" dirty="0">
                <a:latin typeface="B Roya" pitchFamily="2" charset="-78"/>
                <a:cs typeface="B Roya" pitchFamily="2" charset="-78"/>
              </a:rPr>
              <a:t> و </a:t>
            </a:r>
            <a:r>
              <a:rPr lang="fa-IR" sz="2400" dirty="0" err="1">
                <a:latin typeface="B Roya" pitchFamily="2" charset="-78"/>
                <a:cs typeface="B Roya" pitchFamily="2" charset="-78"/>
              </a:rPr>
              <a:t>تشخيص</a:t>
            </a:r>
            <a:r>
              <a:rPr lang="fa-IR" sz="2400" dirty="0">
                <a:latin typeface="B Roya" pitchFamily="2" charset="-78"/>
                <a:cs typeface="B Roya" pitchFamily="2" charset="-78"/>
              </a:rPr>
              <a:t> </a:t>
            </a:r>
            <a:r>
              <a:rPr lang="fa-IR" sz="2400" dirty="0" err="1">
                <a:latin typeface="B Roya" pitchFamily="2" charset="-78"/>
                <a:cs typeface="B Roya" pitchFamily="2" charset="-78"/>
              </a:rPr>
              <a:t>الفباي</a:t>
            </a:r>
            <a:r>
              <a:rPr lang="fa-IR" sz="2400" dirty="0">
                <a:latin typeface="B Roya" pitchFamily="2" charset="-78"/>
                <a:cs typeface="B Roya" pitchFamily="2" charset="-78"/>
              </a:rPr>
              <a:t> </a:t>
            </a:r>
            <a:r>
              <a:rPr lang="fa-IR" sz="2400" dirty="0" err="1">
                <a:latin typeface="B Roya" pitchFamily="2" charset="-78"/>
                <a:cs typeface="B Roya" pitchFamily="2" charset="-78"/>
              </a:rPr>
              <a:t>نورون</a:t>
            </a:r>
            <a:r>
              <a:rPr lang="fa-IR" sz="2400" dirty="0">
                <a:latin typeface="B Roya" pitchFamily="2" charset="-78"/>
                <a:cs typeface="B Roya" pitchFamily="2" charset="-78"/>
              </a:rPr>
              <a:t> به صورت </a:t>
            </a:r>
            <a:r>
              <a:rPr lang="fa-IR" sz="2400" dirty="0" err="1">
                <a:latin typeface="B Roya" pitchFamily="2" charset="-78"/>
                <a:cs typeface="B Roya" pitchFamily="2" charset="-78"/>
              </a:rPr>
              <a:t>محاسباتی</a:t>
            </a:r>
            <a:r>
              <a:rPr lang="fa-IR" sz="2400" dirty="0">
                <a:latin typeface="B Roya" pitchFamily="2" charset="-78"/>
                <a:cs typeface="B Roya" pitchFamily="2" charset="-78"/>
              </a:rPr>
              <a:t> و </a:t>
            </a:r>
            <a:r>
              <a:rPr lang="fa-IR" sz="2400" dirty="0" err="1">
                <a:latin typeface="B Roya" pitchFamily="2" charset="-78"/>
                <a:cs typeface="B Roya" pitchFamily="2" charset="-78"/>
              </a:rPr>
              <a:t>تجربي</a:t>
            </a:r>
            <a:r>
              <a:rPr lang="fa-IR" sz="2400" dirty="0">
                <a:latin typeface="B Roya" pitchFamily="2" charset="-78"/>
                <a:cs typeface="B Roya" pitchFamily="2" charset="-78"/>
              </a:rPr>
              <a:t>، ارائه </a:t>
            </a:r>
            <a:r>
              <a:rPr lang="fa-IR" sz="2400" dirty="0" err="1">
                <a:latin typeface="B Roya" pitchFamily="2" charset="-78"/>
                <a:cs typeface="B Roya" pitchFamily="2" charset="-78"/>
              </a:rPr>
              <a:t>مكانيسم</a:t>
            </a:r>
            <a:r>
              <a:rPr lang="fa-IR" sz="2400" dirty="0">
                <a:latin typeface="B Roya" pitchFamily="2" charset="-78"/>
                <a:cs typeface="B Roya" pitchFamily="2" charset="-78"/>
              </a:rPr>
              <a:t> </a:t>
            </a:r>
            <a:r>
              <a:rPr lang="fa-IR" sz="2400" dirty="0" err="1">
                <a:latin typeface="B Roya" pitchFamily="2" charset="-78"/>
                <a:cs typeface="B Roya" pitchFamily="2" charset="-78"/>
              </a:rPr>
              <a:t>جديد</a:t>
            </a:r>
            <a:r>
              <a:rPr lang="fa-IR" sz="2400" dirty="0">
                <a:latin typeface="B Roya" pitchFamily="2" charset="-78"/>
                <a:cs typeface="B Roya" pitchFamily="2" charset="-78"/>
              </a:rPr>
              <a:t> </a:t>
            </a:r>
            <a:r>
              <a:rPr lang="fa-IR" sz="2400" dirty="0" err="1">
                <a:latin typeface="B Roya" pitchFamily="2" charset="-78"/>
                <a:cs typeface="B Roya" pitchFamily="2" charset="-78"/>
              </a:rPr>
              <a:t>براي</a:t>
            </a:r>
            <a:r>
              <a:rPr lang="fa-IR" sz="2400" dirty="0">
                <a:latin typeface="B Roya" pitchFamily="2" charset="-78"/>
                <a:cs typeface="B Roya" pitchFamily="2" charset="-78"/>
              </a:rPr>
              <a:t> </a:t>
            </a:r>
            <a:r>
              <a:rPr lang="fa-IR" sz="2400" dirty="0" err="1">
                <a:latin typeface="B Roya" pitchFamily="2" charset="-78"/>
                <a:cs typeface="B Roya" pitchFamily="2" charset="-78"/>
              </a:rPr>
              <a:t>پتانسيل</a:t>
            </a:r>
            <a:r>
              <a:rPr lang="fa-IR" sz="2400" dirty="0">
                <a:latin typeface="B Roya" pitchFamily="2" charset="-78"/>
                <a:cs typeface="B Roya" pitchFamily="2" charset="-78"/>
              </a:rPr>
              <a:t> عمل و </a:t>
            </a:r>
            <a:r>
              <a:rPr lang="fa-IR" sz="2400" dirty="0" err="1">
                <a:latin typeface="B Roya" pitchFamily="2" charset="-78"/>
                <a:cs typeface="B Roya" pitchFamily="2" charset="-78"/>
              </a:rPr>
              <a:t>جريان</a:t>
            </a:r>
            <a:r>
              <a:rPr lang="fa-IR" sz="2400" dirty="0">
                <a:latin typeface="B Roya" pitchFamily="2" charset="-78"/>
                <a:cs typeface="B Roya" pitchFamily="2" charset="-78"/>
              </a:rPr>
              <a:t> </a:t>
            </a:r>
            <a:r>
              <a:rPr lang="fa-IR" sz="2400" dirty="0" err="1">
                <a:latin typeface="B Roya" pitchFamily="2" charset="-78"/>
                <a:cs typeface="B Roya" pitchFamily="2" charset="-78"/>
              </a:rPr>
              <a:t>بين</a:t>
            </a:r>
            <a:r>
              <a:rPr lang="fa-IR" sz="2400" dirty="0">
                <a:latin typeface="B Roya" pitchFamily="2" charset="-78"/>
                <a:cs typeface="B Roya" pitchFamily="2" charset="-78"/>
              </a:rPr>
              <a:t> </a:t>
            </a:r>
            <a:r>
              <a:rPr lang="fa-IR" sz="2400" dirty="0" err="1">
                <a:latin typeface="B Roya" pitchFamily="2" charset="-78"/>
                <a:cs typeface="B Roya" pitchFamily="2" charset="-78"/>
              </a:rPr>
              <a:t>سيناپسي</a:t>
            </a:r>
            <a:r>
              <a:rPr lang="fa-IR" sz="2400" dirty="0">
                <a:latin typeface="B Roya" pitchFamily="2" charset="-78"/>
                <a:cs typeface="B Roya" pitchFamily="2" charset="-78"/>
              </a:rPr>
              <a:t> </a:t>
            </a:r>
            <a:r>
              <a:rPr lang="fa-IR" sz="2400" dirty="0" err="1">
                <a:latin typeface="B Roya" pitchFamily="2" charset="-78"/>
                <a:cs typeface="B Roya" pitchFamily="2" charset="-78"/>
              </a:rPr>
              <a:t>سلول‌هاي</a:t>
            </a:r>
            <a:r>
              <a:rPr lang="fa-IR" sz="2400" dirty="0">
                <a:latin typeface="B Roya" pitchFamily="2" charset="-78"/>
                <a:cs typeface="B Roya" pitchFamily="2" charset="-78"/>
              </a:rPr>
              <a:t> </a:t>
            </a:r>
            <a:r>
              <a:rPr lang="fa-IR" sz="2400" dirty="0" err="1">
                <a:latin typeface="B Roya" pitchFamily="2" charset="-78"/>
                <a:cs typeface="B Roya" pitchFamily="2" charset="-78"/>
              </a:rPr>
              <a:t>عصبي</a:t>
            </a:r>
            <a:r>
              <a:rPr lang="fa-IR" sz="2400" dirty="0">
                <a:latin typeface="B Roya" pitchFamily="2" charset="-78"/>
                <a:cs typeface="B Roya" pitchFamily="2" charset="-78"/>
              </a:rPr>
              <a:t>، </a:t>
            </a:r>
            <a:r>
              <a:rPr lang="fa-IR" sz="2400" dirty="0" err="1">
                <a:latin typeface="B Roya" pitchFamily="2" charset="-78"/>
                <a:cs typeface="B Roya" pitchFamily="2" charset="-78"/>
              </a:rPr>
              <a:t>تمايز</a:t>
            </a:r>
            <a:r>
              <a:rPr lang="fa-IR" sz="2400" dirty="0">
                <a:latin typeface="B Roya" pitchFamily="2" charset="-78"/>
                <a:cs typeface="B Roya" pitchFamily="2" charset="-78"/>
              </a:rPr>
              <a:t> </a:t>
            </a:r>
            <a:r>
              <a:rPr lang="fa-IR" sz="2400" dirty="0" err="1">
                <a:latin typeface="B Roya" pitchFamily="2" charset="-78"/>
                <a:cs typeface="B Roya" pitchFamily="2" charset="-78"/>
              </a:rPr>
              <a:t>سلولهاي</a:t>
            </a:r>
            <a:r>
              <a:rPr lang="fa-IR" sz="2400" dirty="0">
                <a:latin typeface="B Roya" pitchFamily="2" charset="-78"/>
                <a:cs typeface="B Roya" pitchFamily="2" charset="-78"/>
              </a:rPr>
              <a:t> </a:t>
            </a:r>
            <a:r>
              <a:rPr lang="fa-IR" sz="2400" dirty="0" err="1">
                <a:latin typeface="B Roya" pitchFamily="2" charset="-78"/>
                <a:cs typeface="B Roya" pitchFamily="2" charset="-78"/>
              </a:rPr>
              <a:t>بنيادي</a:t>
            </a:r>
            <a:r>
              <a:rPr lang="fa-IR" sz="2400" dirty="0">
                <a:latin typeface="B Roya" pitchFamily="2" charset="-78"/>
                <a:cs typeface="B Roya" pitchFamily="2" charset="-78"/>
              </a:rPr>
              <a:t> در </a:t>
            </a:r>
            <a:r>
              <a:rPr lang="fa-IR" sz="2400" dirty="0" err="1">
                <a:latin typeface="B Roya" pitchFamily="2" charset="-78"/>
                <a:cs typeface="B Roya" pitchFamily="2" charset="-78"/>
              </a:rPr>
              <a:t>راستاي</a:t>
            </a:r>
            <a:r>
              <a:rPr lang="fa-IR" sz="2400" dirty="0">
                <a:latin typeface="B Roya" pitchFamily="2" charset="-78"/>
                <a:cs typeface="B Roya" pitchFamily="2" charset="-78"/>
              </a:rPr>
              <a:t> ساخت طناب </a:t>
            </a:r>
            <a:r>
              <a:rPr lang="fa-IR" sz="2400" dirty="0" err="1">
                <a:latin typeface="B Roya" pitchFamily="2" charset="-78"/>
                <a:cs typeface="B Roya" pitchFamily="2" charset="-78"/>
              </a:rPr>
              <a:t>عصبي</a:t>
            </a:r>
            <a:r>
              <a:rPr lang="fa-IR" sz="2400" dirty="0">
                <a:latin typeface="B Roya" pitchFamily="2" charset="-78"/>
                <a:cs typeface="B Roya" pitchFamily="2" charset="-78"/>
              </a:rPr>
              <a:t>، و </a:t>
            </a:r>
            <a:r>
              <a:rPr lang="fa-IR" sz="2400" dirty="0" err="1">
                <a:latin typeface="B Roya" pitchFamily="2" charset="-78"/>
                <a:cs typeface="B Roya" pitchFamily="2" charset="-78"/>
              </a:rPr>
              <a:t>بررسي</a:t>
            </a:r>
            <a:r>
              <a:rPr lang="fa-IR" sz="2400" dirty="0">
                <a:latin typeface="B Roya" pitchFamily="2" charset="-78"/>
                <a:cs typeface="B Roya" pitchFamily="2" charset="-78"/>
              </a:rPr>
              <a:t> نقش </a:t>
            </a:r>
            <a:r>
              <a:rPr lang="fa-IR" sz="2400" dirty="0" err="1">
                <a:latin typeface="B Roya" pitchFamily="2" charset="-78"/>
                <a:cs typeface="B Roya" pitchFamily="2" charset="-78"/>
              </a:rPr>
              <a:t>درماني</a:t>
            </a:r>
            <a:r>
              <a:rPr lang="fa-IR" sz="2400" dirty="0">
                <a:latin typeface="B Roya" pitchFamily="2" charset="-78"/>
                <a:cs typeface="B Roya" pitchFamily="2" charset="-78"/>
              </a:rPr>
              <a:t> مواد </a:t>
            </a:r>
            <a:r>
              <a:rPr lang="fa-IR" sz="2400" dirty="0" err="1">
                <a:latin typeface="B Roya" pitchFamily="2" charset="-78"/>
                <a:cs typeface="B Roya" pitchFamily="2" charset="-78"/>
              </a:rPr>
              <a:t>شيمیايي</a:t>
            </a:r>
            <a:r>
              <a:rPr lang="fa-IR" sz="2400" dirty="0">
                <a:latin typeface="B Roya" pitchFamily="2" charset="-78"/>
                <a:cs typeface="B Roya" pitchFamily="2" charset="-78"/>
              </a:rPr>
              <a:t>، </a:t>
            </a:r>
            <a:r>
              <a:rPr lang="fa-IR" sz="2400" dirty="0" err="1">
                <a:latin typeface="B Roya" pitchFamily="2" charset="-78"/>
                <a:cs typeface="B Roya" pitchFamily="2" charset="-78"/>
              </a:rPr>
              <a:t>داروهاي</a:t>
            </a:r>
            <a:r>
              <a:rPr lang="fa-IR" sz="2400" dirty="0">
                <a:latin typeface="B Roya" pitchFamily="2" charset="-78"/>
                <a:cs typeface="B Roya" pitchFamily="2" charset="-78"/>
              </a:rPr>
              <a:t> </a:t>
            </a:r>
            <a:r>
              <a:rPr lang="fa-IR" sz="2400" dirty="0" err="1">
                <a:latin typeface="B Roya" pitchFamily="2" charset="-78"/>
                <a:cs typeface="B Roya" pitchFamily="2" charset="-78"/>
              </a:rPr>
              <a:t>گياهي</a:t>
            </a:r>
            <a:r>
              <a:rPr lang="fa-IR" sz="2400" dirty="0">
                <a:latin typeface="B Roya" pitchFamily="2" charset="-78"/>
                <a:cs typeface="B Roya" pitchFamily="2" charset="-78"/>
              </a:rPr>
              <a:t> و </a:t>
            </a:r>
            <a:r>
              <a:rPr lang="fa-IR" sz="2400" dirty="0" err="1">
                <a:latin typeface="B Roya" pitchFamily="2" charset="-78"/>
                <a:cs typeface="B Roya" pitchFamily="2" charset="-78"/>
              </a:rPr>
              <a:t>سلول‌هاي</a:t>
            </a:r>
            <a:r>
              <a:rPr lang="fa-IR" sz="2400" dirty="0">
                <a:latin typeface="B Roya" pitchFamily="2" charset="-78"/>
                <a:cs typeface="B Roya" pitchFamily="2" charset="-78"/>
              </a:rPr>
              <a:t> </a:t>
            </a:r>
            <a:r>
              <a:rPr lang="fa-IR" sz="2400" dirty="0" err="1">
                <a:latin typeface="B Roya" pitchFamily="2" charset="-78"/>
                <a:cs typeface="B Roya" pitchFamily="2" charset="-78"/>
              </a:rPr>
              <a:t>تمايز</a:t>
            </a:r>
            <a:r>
              <a:rPr lang="fa-IR" sz="2400" dirty="0">
                <a:latin typeface="B Roya" pitchFamily="2" charset="-78"/>
                <a:cs typeface="B Roya" pitchFamily="2" charset="-78"/>
              </a:rPr>
              <a:t> </a:t>
            </a:r>
            <a:r>
              <a:rPr lang="fa-IR" sz="2400" dirty="0" err="1">
                <a:latin typeface="B Roya" pitchFamily="2" charset="-78"/>
                <a:cs typeface="B Roya" pitchFamily="2" charset="-78"/>
              </a:rPr>
              <a:t>يافته</a:t>
            </a:r>
            <a:r>
              <a:rPr lang="fa-IR" sz="2400" dirty="0">
                <a:latin typeface="B Roya" pitchFamily="2" charset="-78"/>
                <a:cs typeface="B Roya" pitchFamily="2" charset="-78"/>
              </a:rPr>
              <a:t> در </a:t>
            </a:r>
            <a:r>
              <a:rPr lang="fa-IR" sz="2400" dirty="0" err="1">
                <a:latin typeface="B Roya" pitchFamily="2" charset="-78"/>
                <a:cs typeface="B Roya" pitchFamily="2" charset="-78"/>
              </a:rPr>
              <a:t>طي</a:t>
            </a:r>
            <a:r>
              <a:rPr lang="fa-IR" sz="2400" dirty="0">
                <a:latin typeface="B Roya" pitchFamily="2" charset="-78"/>
                <a:cs typeface="B Roya" pitchFamily="2" charset="-78"/>
              </a:rPr>
              <a:t> درمان اختلالات و </a:t>
            </a:r>
            <a:r>
              <a:rPr lang="fa-IR" sz="2400" dirty="0" err="1">
                <a:latin typeface="B Roya" pitchFamily="2" charset="-78"/>
                <a:cs typeface="B Roya" pitchFamily="2" charset="-78"/>
              </a:rPr>
              <a:t>بيماري‌هاي</a:t>
            </a:r>
            <a:r>
              <a:rPr lang="fa-IR" sz="2400" dirty="0">
                <a:latin typeface="B Roya" pitchFamily="2" charset="-78"/>
                <a:cs typeface="B Roya" pitchFamily="2" charset="-78"/>
              </a:rPr>
              <a:t> </a:t>
            </a:r>
            <a:r>
              <a:rPr lang="fa-IR" sz="2400" dirty="0" err="1">
                <a:latin typeface="B Roya" pitchFamily="2" charset="-78"/>
                <a:cs typeface="B Roya" pitchFamily="2" charset="-78"/>
              </a:rPr>
              <a:t>عصبي</a:t>
            </a:r>
            <a:r>
              <a:rPr lang="fa-IR" sz="2400" dirty="0">
                <a:latin typeface="B Roya" pitchFamily="2" charset="-78"/>
                <a:cs typeface="B Roya" pitchFamily="2" charset="-78"/>
              </a:rPr>
              <a:t> و قطع </a:t>
            </a:r>
            <a:r>
              <a:rPr lang="fa-IR" sz="2400" dirty="0" err="1">
                <a:latin typeface="B Roya" pitchFamily="2" charset="-78"/>
                <a:cs typeface="B Roya" pitchFamily="2" charset="-78"/>
              </a:rPr>
              <a:t>شدگي</a:t>
            </a:r>
            <a:r>
              <a:rPr lang="fa-IR" sz="2400" dirty="0">
                <a:latin typeface="B Roya" pitchFamily="2" charset="-78"/>
                <a:cs typeface="B Roya" pitchFamily="2" charset="-78"/>
              </a:rPr>
              <a:t> اعصاب‏</a:t>
            </a:r>
          </a:p>
        </p:txBody>
      </p:sp>
    </p:spTree>
    <p:extLst>
      <p:ext uri="{BB962C8B-B14F-4D97-AF65-F5344CB8AC3E}">
        <p14:creationId xmlns:p14="http://schemas.microsoft.com/office/powerpoint/2010/main" val="1313740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7A5713E-66D2-2856-C617-92DD25FD516D}"/>
              </a:ext>
            </a:extLst>
          </p:cNvPr>
          <p:cNvSpPr txBox="1"/>
          <p:nvPr/>
        </p:nvSpPr>
        <p:spPr>
          <a:xfrm>
            <a:off x="812317" y="1016244"/>
            <a:ext cx="8764727" cy="2274341"/>
          </a:xfrm>
          <a:prstGeom prst="rect">
            <a:avLst/>
          </a:prstGeom>
          <a:noFill/>
        </p:spPr>
        <p:txBody>
          <a:bodyPr wrap="square">
            <a:spAutoFit/>
          </a:bodyPr>
          <a:lstStyle/>
          <a:p>
            <a:pPr marL="342900" indent="-342900" algn="justLow" rtl="1">
              <a:lnSpc>
                <a:spcPct val="114000"/>
              </a:lnSpc>
              <a:spcAft>
                <a:spcPts val="600"/>
              </a:spcAft>
              <a:buClr>
                <a:srgbClr val="F89421"/>
              </a:buClr>
              <a:buFont typeface="Wingdings" pitchFamily="2" charset="2"/>
              <a:buChar char="§"/>
            </a:pPr>
            <a:r>
              <a:rPr lang="fa-IR" sz="2400" dirty="0" err="1">
                <a:latin typeface="B Roya" pitchFamily="2" charset="-78"/>
                <a:cs typeface="B Roya" pitchFamily="2" charset="-78"/>
              </a:rPr>
              <a:t>موفقیت‌ها</a:t>
            </a:r>
            <a:r>
              <a:rPr lang="fa-IR" sz="2400" dirty="0">
                <a:latin typeface="B Roya" pitchFamily="2" charset="-78"/>
                <a:cs typeface="B Roya" pitchFamily="2" charset="-78"/>
              </a:rPr>
              <a:t> عمدتاً </a:t>
            </a:r>
            <a:r>
              <a:rPr lang="fa-IR" sz="2400" dirty="0" err="1">
                <a:latin typeface="B Roya" pitchFamily="2" charset="-78"/>
                <a:cs typeface="B Roya" pitchFamily="2" charset="-78"/>
              </a:rPr>
              <a:t>استراتژی‌ها</a:t>
            </a:r>
            <a:r>
              <a:rPr lang="fa-IR" sz="2400" dirty="0">
                <a:latin typeface="B Roya" pitchFamily="2" charset="-78"/>
                <a:cs typeface="B Roya" pitchFamily="2" charset="-78"/>
              </a:rPr>
              <a:t> و </a:t>
            </a:r>
            <a:r>
              <a:rPr lang="fa-IR" sz="2400" dirty="0" err="1">
                <a:latin typeface="B Roya" pitchFamily="2" charset="-78"/>
                <a:cs typeface="B Roya" pitchFamily="2" charset="-78"/>
              </a:rPr>
              <a:t>مدل‌های</a:t>
            </a:r>
            <a:r>
              <a:rPr lang="fa-IR" sz="2400" dirty="0">
                <a:latin typeface="B Roya" pitchFamily="2" charset="-78"/>
                <a:cs typeface="B Roya" pitchFamily="2" charset="-78"/>
              </a:rPr>
              <a:t> فعلی پژوهش را تقویت می‌کنند. </a:t>
            </a:r>
            <a:r>
              <a:rPr lang="fa-IR" sz="2400" b="1" dirty="0" err="1">
                <a:latin typeface="B Roya" pitchFamily="2" charset="-78"/>
                <a:cs typeface="B Roya" pitchFamily="2" charset="-78"/>
              </a:rPr>
              <a:t>شکست‌ها</a:t>
            </a:r>
            <a:r>
              <a:rPr lang="fa-IR" sz="2400" b="1" dirty="0">
                <a:latin typeface="B Roya" pitchFamily="2" charset="-78"/>
                <a:cs typeface="B Roya" pitchFamily="2" charset="-78"/>
              </a:rPr>
              <a:t> ما را به گسترش </a:t>
            </a:r>
            <a:r>
              <a:rPr lang="fa-IR" sz="2400" b="1" dirty="0" err="1">
                <a:latin typeface="B Roya" pitchFamily="2" charset="-78"/>
                <a:cs typeface="B Roya" pitchFamily="2" charset="-78"/>
              </a:rPr>
              <a:t>چشم‌اندازمان</a:t>
            </a:r>
            <a:r>
              <a:rPr lang="fa-IR" sz="2400" b="1" dirty="0">
                <a:latin typeface="B Roya" pitchFamily="2" charset="-78"/>
                <a:cs typeface="B Roya" pitchFamily="2" charset="-78"/>
              </a:rPr>
              <a:t> </a:t>
            </a:r>
            <a:r>
              <a:rPr lang="fa-IR" sz="2400" b="1" dirty="0" err="1">
                <a:latin typeface="B Roya" pitchFamily="2" charset="-78"/>
                <a:cs typeface="B Roya" pitchFamily="2" charset="-78"/>
              </a:rPr>
              <a:t>درباره‌ی</a:t>
            </a:r>
            <a:r>
              <a:rPr lang="fa-IR" sz="2400" b="1" dirty="0">
                <a:latin typeface="B Roya" pitchFamily="2" charset="-78"/>
                <a:cs typeface="B Roya" pitchFamily="2" charset="-78"/>
              </a:rPr>
              <a:t> ماهیت یک مسئله خاص وادار می‌کنند </a:t>
            </a:r>
            <a:r>
              <a:rPr lang="fa-IR" sz="2400" dirty="0">
                <a:latin typeface="B Roya" pitchFamily="2" charset="-78"/>
                <a:cs typeface="B Roya" pitchFamily="2" charset="-78"/>
              </a:rPr>
              <a:t>و ما را به سوی کاوش در </a:t>
            </a:r>
            <a:r>
              <a:rPr lang="fa-IR" sz="2400" dirty="0" err="1">
                <a:latin typeface="B Roya" pitchFamily="2" charset="-78"/>
                <a:cs typeface="B Roya" pitchFamily="2" charset="-78"/>
              </a:rPr>
              <a:t>گزینه‌های</a:t>
            </a:r>
            <a:r>
              <a:rPr lang="fa-IR" sz="2400" dirty="0">
                <a:latin typeface="B Roya" pitchFamily="2" charset="-78"/>
                <a:cs typeface="B Roya" pitchFamily="2" charset="-78"/>
              </a:rPr>
              <a:t> دیگر سوق </a:t>
            </a:r>
            <a:r>
              <a:rPr lang="fa-IR" sz="2400" dirty="0" err="1">
                <a:latin typeface="B Roya" pitchFamily="2" charset="-78"/>
                <a:cs typeface="B Roya" pitchFamily="2" charset="-78"/>
              </a:rPr>
              <a:t>می‌دهند</a:t>
            </a:r>
            <a:r>
              <a:rPr lang="fa-IR" sz="2400" dirty="0">
                <a:latin typeface="B Roya" pitchFamily="2" charset="-78"/>
                <a:cs typeface="B Roya" pitchFamily="2" charset="-78"/>
              </a:rPr>
              <a:t>. </a:t>
            </a:r>
          </a:p>
          <a:p>
            <a:pPr marL="342900" indent="-342900" algn="justLow" rtl="1">
              <a:lnSpc>
                <a:spcPct val="114000"/>
              </a:lnSpc>
              <a:spcAft>
                <a:spcPts val="600"/>
              </a:spcAft>
              <a:buClr>
                <a:srgbClr val="F89421"/>
              </a:buClr>
              <a:buFont typeface="Wingdings" pitchFamily="2" charset="2"/>
              <a:buChar char="§"/>
            </a:pPr>
            <a:r>
              <a:rPr lang="fa-IR" sz="2400" b="1" dirty="0">
                <a:latin typeface="B Roya" pitchFamily="2" charset="-78"/>
                <a:cs typeface="B Roya" pitchFamily="2" charset="-78"/>
              </a:rPr>
              <a:t>بسیاری از </a:t>
            </a:r>
            <a:r>
              <a:rPr lang="fa-IR" sz="2400" b="1" dirty="0" err="1">
                <a:latin typeface="B Roya" pitchFamily="2" charset="-78"/>
                <a:cs typeface="B Roya" pitchFamily="2" charset="-78"/>
              </a:rPr>
              <a:t>کشف‌ها</a:t>
            </a:r>
            <a:r>
              <a:rPr lang="fa-IR" sz="2400" b="1" dirty="0">
                <a:latin typeface="B Roya" pitchFamily="2" charset="-78"/>
                <a:cs typeface="B Roya" pitchFamily="2" charset="-78"/>
              </a:rPr>
              <a:t> از دل اشتباهات یا </a:t>
            </a:r>
            <a:r>
              <a:rPr lang="fa-IR" sz="2400" b="1" dirty="0" err="1">
                <a:latin typeface="B Roya" pitchFamily="2" charset="-78"/>
                <a:cs typeface="B Roya" pitchFamily="2" charset="-78"/>
              </a:rPr>
              <a:t>شکست‌ها</a:t>
            </a:r>
            <a:r>
              <a:rPr lang="fa-IR" sz="2400" b="1" dirty="0">
                <a:latin typeface="B Roya" pitchFamily="2" charset="-78"/>
                <a:cs typeface="B Roya" pitchFamily="2" charset="-78"/>
              </a:rPr>
              <a:t> بیرون </a:t>
            </a:r>
            <a:r>
              <a:rPr lang="fa-IR" sz="2400" b="1" dirty="0" err="1">
                <a:latin typeface="B Roya" pitchFamily="2" charset="-78"/>
                <a:cs typeface="B Roya" pitchFamily="2" charset="-78"/>
              </a:rPr>
              <a:t>آمده‌اند</a:t>
            </a:r>
            <a:r>
              <a:rPr lang="fa-IR" sz="2400" b="1" dirty="0">
                <a:latin typeface="B Roya" pitchFamily="2" charset="-78"/>
                <a:cs typeface="B Roya" pitchFamily="2" charset="-78"/>
              </a:rPr>
              <a:t>.</a:t>
            </a:r>
            <a:r>
              <a:rPr lang="fa-IR" sz="2400" dirty="0">
                <a:latin typeface="B Roya" pitchFamily="2" charset="-78"/>
                <a:cs typeface="B Roya" pitchFamily="2" charset="-78"/>
              </a:rPr>
              <a:t> </a:t>
            </a:r>
            <a:r>
              <a:rPr lang="fa-IR" sz="2400" dirty="0" err="1">
                <a:latin typeface="B Roya" pitchFamily="2" charset="-78"/>
                <a:cs typeface="B Roya" pitchFamily="2" charset="-78"/>
              </a:rPr>
              <a:t>محیط‌هایی</a:t>
            </a:r>
            <a:r>
              <a:rPr lang="fa-IR" sz="2400" dirty="0">
                <a:latin typeface="B Roya" pitchFamily="2" charset="-78"/>
                <a:cs typeface="B Roya" pitchFamily="2" charset="-78"/>
              </a:rPr>
              <a:t> که تحمل خطا دارند و از آن </a:t>
            </a:r>
            <a:r>
              <a:rPr lang="fa-IR" sz="2400" dirty="0" err="1">
                <a:latin typeface="B Roya" pitchFamily="2" charset="-78"/>
                <a:cs typeface="B Roya" pitchFamily="2" charset="-78"/>
              </a:rPr>
              <a:t>می‌آموزند</a:t>
            </a:r>
            <a:r>
              <a:rPr lang="fa-IR" sz="2400" dirty="0">
                <a:latin typeface="B Roya" pitchFamily="2" charset="-78"/>
                <a:cs typeface="B Roya" pitchFamily="2" charset="-78"/>
              </a:rPr>
              <a:t>، </a:t>
            </a:r>
            <a:r>
              <a:rPr lang="fa-IR" sz="2400" dirty="0" err="1">
                <a:latin typeface="B Roya" pitchFamily="2" charset="-78"/>
                <a:cs typeface="B Roya" pitchFamily="2" charset="-78"/>
              </a:rPr>
              <a:t>خلاق‌تر</a:t>
            </a:r>
            <a:r>
              <a:rPr lang="fa-IR" sz="2400" dirty="0">
                <a:latin typeface="B Roya" pitchFamily="2" charset="-78"/>
                <a:cs typeface="B Roya" pitchFamily="2" charset="-78"/>
              </a:rPr>
              <a:t> و </a:t>
            </a:r>
            <a:r>
              <a:rPr lang="fa-IR" sz="2400" dirty="0" err="1">
                <a:latin typeface="B Roya" pitchFamily="2" charset="-78"/>
                <a:cs typeface="B Roya" pitchFamily="2" charset="-78"/>
              </a:rPr>
              <a:t>نوآورتر</a:t>
            </a:r>
            <a:r>
              <a:rPr lang="fa-IR" sz="2400" dirty="0">
                <a:latin typeface="B Roya" pitchFamily="2" charset="-78"/>
                <a:cs typeface="B Roya" pitchFamily="2" charset="-78"/>
              </a:rPr>
              <a:t> هستند.</a:t>
            </a:r>
          </a:p>
        </p:txBody>
      </p:sp>
      <p:sp>
        <p:nvSpPr>
          <p:cNvPr id="11" name="Snip Single Corner Rectangle 19">
            <a:extLst>
              <a:ext uri="{FF2B5EF4-FFF2-40B4-BE49-F238E27FC236}">
                <a16:creationId xmlns:a16="http://schemas.microsoft.com/office/drawing/2014/main" id="{1EAEAEE6-CFD2-7213-B085-35DFF4643EA9}"/>
              </a:ext>
            </a:extLst>
          </p:cNvPr>
          <p:cNvSpPr/>
          <p:nvPr/>
        </p:nvSpPr>
        <p:spPr>
          <a:xfrm flipH="1">
            <a:off x="1949906" y="255495"/>
            <a:ext cx="7627138" cy="585136"/>
          </a:xfrm>
          <a:prstGeom prst="snip1Rect">
            <a:avLst>
              <a:gd name="adj" fmla="val 50000"/>
            </a:avLst>
          </a:prstGeom>
          <a:solidFill>
            <a:srgbClr val="F894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rtl="1"/>
            <a:r>
              <a:rPr lang="fa-IR" sz="3200" b="1" dirty="0">
                <a:latin typeface="B Roya" pitchFamily="2" charset="-78"/>
                <a:cs typeface="B Roya" pitchFamily="2" charset="-78"/>
              </a:rPr>
              <a:t>خطا (</a:t>
            </a:r>
            <a:r>
              <a:rPr lang="en-GB" sz="3200" b="1" dirty="0">
                <a:latin typeface="Calibri" panose="020F0502020204030204" pitchFamily="34" charset="0"/>
                <a:cs typeface="Calibri" panose="020F0502020204030204" pitchFamily="34" charset="0"/>
              </a:rPr>
              <a:t>Error</a:t>
            </a:r>
            <a:r>
              <a:rPr lang="fa-IR" sz="3200" b="1" dirty="0">
                <a:latin typeface="B Roya" pitchFamily="2" charset="-78"/>
                <a:cs typeface="B Roya" pitchFamily="2" charset="-78"/>
              </a:rPr>
              <a:t>)</a:t>
            </a:r>
            <a:endParaRPr lang="en-US" sz="3200" b="1" dirty="0">
              <a:latin typeface="B Roya" pitchFamily="2" charset="-78"/>
              <a:cs typeface="B Roya" pitchFamily="2" charset="-78"/>
            </a:endParaRPr>
          </a:p>
        </p:txBody>
      </p:sp>
      <p:pic>
        <p:nvPicPr>
          <p:cNvPr id="5122" name="Picture 2" descr="Penicillium Mould presented by Alexander Fleming | Science Museum Group  Collection">
            <a:extLst>
              <a:ext uri="{FF2B5EF4-FFF2-40B4-BE49-F238E27FC236}">
                <a16:creationId xmlns:a16="http://schemas.microsoft.com/office/drawing/2014/main" id="{355C46F7-B214-C99D-41CD-18E1B6EC3AF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539" t="19618" r="31815" b="15554"/>
          <a:stretch/>
        </p:blipFill>
        <p:spPr bwMode="auto">
          <a:xfrm>
            <a:off x="826908" y="5132072"/>
            <a:ext cx="1275789" cy="141936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F79189E-57F7-4223-645A-4C668DBBD678}"/>
              </a:ext>
            </a:extLst>
          </p:cNvPr>
          <p:cNvSpPr txBox="1"/>
          <p:nvPr/>
        </p:nvSpPr>
        <p:spPr>
          <a:xfrm>
            <a:off x="2238233" y="3414350"/>
            <a:ext cx="7338811" cy="3293209"/>
          </a:xfrm>
          <a:prstGeom prst="rect">
            <a:avLst/>
          </a:prstGeom>
          <a:noFill/>
        </p:spPr>
        <p:txBody>
          <a:bodyPr wrap="square">
            <a:spAutoFit/>
          </a:bodyPr>
          <a:lstStyle/>
          <a:p>
            <a:pPr algn="r" rtl="1">
              <a:spcAft>
                <a:spcPts val="600"/>
              </a:spcAft>
            </a:pPr>
            <a:r>
              <a:rPr lang="fa-IR" sz="2200" dirty="0">
                <a:latin typeface="B Roya" pitchFamily="2" charset="-78"/>
                <a:cs typeface="B Roya" pitchFamily="2" charset="-78"/>
              </a:rPr>
              <a:t>در سال ۱۹۲۸، </a:t>
            </a:r>
            <a:r>
              <a:rPr lang="fa-IR" sz="2200" b="1" dirty="0">
                <a:latin typeface="B Roya" pitchFamily="2" charset="-78"/>
                <a:cs typeface="B Roya" pitchFamily="2" charset="-78"/>
              </a:rPr>
              <a:t>الکساندر </a:t>
            </a:r>
            <a:r>
              <a:rPr lang="fa-IR" sz="2200" b="1" dirty="0" err="1">
                <a:latin typeface="B Roya" pitchFamily="2" charset="-78"/>
                <a:cs typeface="B Roya" pitchFamily="2" charset="-78"/>
              </a:rPr>
              <a:t>فلمینگ</a:t>
            </a:r>
            <a:r>
              <a:rPr lang="fa-IR" sz="2200" dirty="0">
                <a:latin typeface="B Roya" pitchFamily="2" charset="-78"/>
                <a:cs typeface="B Roya" pitchFamily="2" charset="-78"/>
              </a:rPr>
              <a:t> در حال تحقیق روی باکتری استافیلوکوک بود. او </a:t>
            </a:r>
            <a:r>
              <a:rPr lang="fa-IR" sz="2200" dirty="0" err="1">
                <a:latin typeface="B Roya" pitchFamily="2" charset="-78"/>
                <a:cs typeface="B Roya" pitchFamily="2" charset="-78"/>
              </a:rPr>
              <a:t>ظرف‌های</a:t>
            </a:r>
            <a:r>
              <a:rPr lang="fa-IR" sz="2200" dirty="0">
                <a:latin typeface="B Roya" pitchFamily="2" charset="-78"/>
                <a:cs typeface="B Roya" pitchFamily="2" charset="-78"/>
              </a:rPr>
              <a:t> کشت باکتری را برای چند روز فراموش کرد و وقتی برگشت، متوجه شد که در یکی از </a:t>
            </a:r>
            <a:r>
              <a:rPr lang="fa-IR" sz="2200" dirty="0" err="1">
                <a:latin typeface="B Roya" pitchFamily="2" charset="-78"/>
                <a:cs typeface="B Roya" pitchFamily="2" charset="-78"/>
              </a:rPr>
              <a:t>ظرف‌ها</a:t>
            </a:r>
            <a:r>
              <a:rPr lang="fa-IR" sz="2200" dirty="0">
                <a:latin typeface="B Roya" pitchFamily="2" charset="-78"/>
                <a:cs typeface="B Roya" pitchFamily="2" charset="-78"/>
              </a:rPr>
              <a:t> قارچی رشد کرده که </a:t>
            </a:r>
            <a:r>
              <a:rPr lang="fa-IR" sz="2200" dirty="0" err="1">
                <a:latin typeface="B Roya" pitchFamily="2" charset="-78"/>
                <a:cs typeface="B Roya" pitchFamily="2" charset="-78"/>
              </a:rPr>
              <a:t>اطرافش</a:t>
            </a:r>
            <a:r>
              <a:rPr lang="fa-IR" sz="2200" dirty="0">
                <a:latin typeface="B Roya" pitchFamily="2" charset="-78"/>
                <a:cs typeface="B Roya" pitchFamily="2" charset="-78"/>
              </a:rPr>
              <a:t> </a:t>
            </a:r>
            <a:r>
              <a:rPr lang="fa-IR" sz="2200" dirty="0" err="1">
                <a:latin typeface="B Roya" pitchFamily="2" charset="-78"/>
                <a:cs typeface="B Roya" pitchFamily="2" charset="-78"/>
              </a:rPr>
              <a:t>باکتری‌ها</a:t>
            </a:r>
            <a:r>
              <a:rPr lang="fa-IR" sz="2200" dirty="0">
                <a:latin typeface="B Roya" pitchFamily="2" charset="-78"/>
                <a:cs typeface="B Roya" pitchFamily="2" charset="-78"/>
              </a:rPr>
              <a:t> از بین </a:t>
            </a:r>
            <a:r>
              <a:rPr lang="fa-IR" sz="2200" dirty="0" err="1">
                <a:latin typeface="B Roya" pitchFamily="2" charset="-78"/>
                <a:cs typeface="B Roya" pitchFamily="2" charset="-78"/>
              </a:rPr>
              <a:t>رفته‌اند</a:t>
            </a:r>
            <a:r>
              <a:rPr lang="fa-IR" sz="2200" dirty="0">
                <a:latin typeface="B Roya" pitchFamily="2" charset="-78"/>
                <a:cs typeface="B Roya" pitchFamily="2" charset="-78"/>
              </a:rPr>
              <a:t>.</a:t>
            </a:r>
          </a:p>
          <a:p>
            <a:pPr algn="r" rtl="1">
              <a:spcAft>
                <a:spcPts val="600"/>
              </a:spcAft>
            </a:pPr>
            <a:r>
              <a:rPr lang="fa-IR" sz="2200" dirty="0">
                <a:latin typeface="B Roya" pitchFamily="2" charset="-78"/>
                <a:cs typeface="B Roya" pitchFamily="2" charset="-78"/>
              </a:rPr>
              <a:t>در نگاه اول، این ممکن بود یک </a:t>
            </a:r>
            <a:r>
              <a:rPr lang="fa-IR" sz="2200" b="1" dirty="0">
                <a:latin typeface="B Roya" pitchFamily="2" charset="-78"/>
                <a:cs typeface="B Roya" pitchFamily="2" charset="-78"/>
              </a:rPr>
              <a:t>«شکست در انجام آزمایش»</a:t>
            </a:r>
            <a:r>
              <a:rPr lang="fa-IR" sz="2200" dirty="0">
                <a:latin typeface="B Roya" pitchFamily="2" charset="-78"/>
                <a:cs typeface="B Roya" pitchFamily="2" charset="-78"/>
              </a:rPr>
              <a:t> تلقی شود. اما </a:t>
            </a:r>
            <a:r>
              <a:rPr lang="fa-IR" sz="2200" dirty="0" err="1">
                <a:latin typeface="B Roya" pitchFamily="2" charset="-78"/>
                <a:cs typeface="B Roya" pitchFamily="2" charset="-78"/>
              </a:rPr>
              <a:t>فلمینگ</a:t>
            </a:r>
            <a:r>
              <a:rPr lang="fa-IR" sz="2200" dirty="0">
                <a:latin typeface="B Roya" pitchFamily="2" charset="-78"/>
                <a:cs typeface="B Roya" pitchFamily="2" charset="-78"/>
              </a:rPr>
              <a:t> به جای نادیده گرفتن این خطا یا تمیز کردن ظرف، </a:t>
            </a:r>
            <a:r>
              <a:rPr lang="fa-IR" sz="2200" b="1" dirty="0">
                <a:latin typeface="B Roya" pitchFamily="2" charset="-78"/>
                <a:cs typeface="B Roya" pitchFamily="2" charset="-78"/>
              </a:rPr>
              <a:t>به دقت آن را بررسی کرد</a:t>
            </a:r>
            <a:r>
              <a:rPr lang="fa-IR" sz="2200" dirty="0">
                <a:latin typeface="B Roya" pitchFamily="2" charset="-78"/>
                <a:cs typeface="B Roya" pitchFamily="2" charset="-78"/>
              </a:rPr>
              <a:t> و متوجه شد این قارچ نوعی ماده </a:t>
            </a:r>
            <a:r>
              <a:rPr lang="fa-IR" sz="2200" dirty="0" err="1">
                <a:latin typeface="B Roya" pitchFamily="2" charset="-78"/>
                <a:cs typeface="B Roya" pitchFamily="2" charset="-78"/>
              </a:rPr>
              <a:t>ضدباکتری</a:t>
            </a:r>
            <a:r>
              <a:rPr lang="fa-IR" sz="2200" dirty="0">
                <a:latin typeface="B Roya" pitchFamily="2" charset="-78"/>
                <a:cs typeface="B Roya" pitchFamily="2" charset="-78"/>
              </a:rPr>
              <a:t> تولید </a:t>
            </a:r>
            <a:r>
              <a:rPr lang="fa-IR" sz="2200" dirty="0" err="1">
                <a:latin typeface="B Roya" pitchFamily="2" charset="-78"/>
                <a:cs typeface="B Roya" pitchFamily="2" charset="-78"/>
              </a:rPr>
              <a:t>می‌کند</a:t>
            </a:r>
            <a:r>
              <a:rPr lang="fa-IR" sz="2200" dirty="0">
                <a:latin typeface="B Roya" pitchFamily="2" charset="-78"/>
                <a:cs typeface="B Roya" pitchFamily="2" charset="-78"/>
              </a:rPr>
              <a:t>: </a:t>
            </a:r>
            <a:r>
              <a:rPr lang="fa-IR" sz="2200" b="1" dirty="0" err="1">
                <a:latin typeface="B Roya" pitchFamily="2" charset="-78"/>
                <a:cs typeface="B Roya" pitchFamily="2" charset="-78"/>
              </a:rPr>
              <a:t>پنی‌سیلین</a:t>
            </a:r>
            <a:r>
              <a:rPr lang="fa-IR" sz="2200" dirty="0">
                <a:latin typeface="B Roya" pitchFamily="2" charset="-78"/>
                <a:cs typeface="B Roya" pitchFamily="2" charset="-78"/>
              </a:rPr>
              <a:t>.</a:t>
            </a:r>
          </a:p>
          <a:p>
            <a:pPr algn="r" rtl="1">
              <a:spcAft>
                <a:spcPts val="600"/>
              </a:spcAft>
            </a:pPr>
            <a:r>
              <a:rPr lang="fa-IR" sz="2200" dirty="0">
                <a:latin typeface="B Roya" pitchFamily="2" charset="-78"/>
                <a:cs typeface="B Roya" pitchFamily="2" charset="-78"/>
              </a:rPr>
              <a:t>این کشف «تصادفی» در ابتدا یک خطا یا آلودگی تلقی </a:t>
            </a:r>
            <a:r>
              <a:rPr lang="fa-IR" sz="2200" dirty="0" err="1">
                <a:latin typeface="B Roya" pitchFamily="2" charset="-78"/>
                <a:cs typeface="B Roya" pitchFamily="2" charset="-78"/>
              </a:rPr>
              <a:t>می‌شد</a:t>
            </a:r>
            <a:r>
              <a:rPr lang="fa-IR" sz="2200" dirty="0">
                <a:latin typeface="B Roya" pitchFamily="2" charset="-78"/>
                <a:cs typeface="B Roya" pitchFamily="2" charset="-78"/>
              </a:rPr>
              <a:t>، اما </a:t>
            </a:r>
            <a:r>
              <a:rPr lang="fa-IR" sz="2200" b="1" dirty="0">
                <a:latin typeface="B Roya" pitchFamily="2" charset="-78"/>
                <a:cs typeface="B Roya" pitchFamily="2" charset="-78"/>
              </a:rPr>
              <a:t>پذیرش شکست، کنجکاوی و یادگیری از آن</a:t>
            </a:r>
            <a:r>
              <a:rPr lang="fa-IR" sz="2200" dirty="0">
                <a:latin typeface="B Roya" pitchFamily="2" charset="-78"/>
                <a:cs typeface="B Roya" pitchFamily="2" charset="-78"/>
              </a:rPr>
              <a:t> منجر به انقلابی در پزشکی شد: </a:t>
            </a:r>
            <a:r>
              <a:rPr lang="fa-IR" sz="2200" b="1" dirty="0">
                <a:latin typeface="B Roya" pitchFamily="2" charset="-78"/>
                <a:cs typeface="B Roya" pitchFamily="2" charset="-78"/>
              </a:rPr>
              <a:t>آغاز عصر </a:t>
            </a:r>
            <a:r>
              <a:rPr lang="fa-IR" sz="2200" b="1" dirty="0" err="1">
                <a:latin typeface="B Roya" pitchFamily="2" charset="-78"/>
                <a:cs typeface="B Roya" pitchFamily="2" charset="-78"/>
              </a:rPr>
              <a:t>آنتی‌بیوتیک‌ها</a:t>
            </a:r>
            <a:r>
              <a:rPr lang="fa-IR" sz="2200" dirty="0">
                <a:latin typeface="B Roya" pitchFamily="2" charset="-78"/>
                <a:cs typeface="B Roya" pitchFamily="2" charset="-78"/>
              </a:rPr>
              <a:t> و نجات </a:t>
            </a:r>
            <a:r>
              <a:rPr lang="fa-IR" sz="2200" dirty="0" err="1">
                <a:latin typeface="B Roya" pitchFamily="2" charset="-78"/>
                <a:cs typeface="B Roya" pitchFamily="2" charset="-78"/>
              </a:rPr>
              <a:t>میلیون‌ها</a:t>
            </a:r>
            <a:r>
              <a:rPr lang="fa-IR" sz="2200" dirty="0">
                <a:latin typeface="B Roya" pitchFamily="2" charset="-78"/>
                <a:cs typeface="B Roya" pitchFamily="2" charset="-78"/>
              </a:rPr>
              <a:t> جان انسان.</a:t>
            </a:r>
          </a:p>
        </p:txBody>
      </p:sp>
      <p:pic>
        <p:nvPicPr>
          <p:cNvPr id="5124" name="Picture 4" descr="Alexander Fleming (Biologist) - On This Day">
            <a:extLst>
              <a:ext uri="{FF2B5EF4-FFF2-40B4-BE49-F238E27FC236}">
                <a16:creationId xmlns:a16="http://schemas.microsoft.com/office/drawing/2014/main" id="{C899CA36-C660-6D13-C480-D36004586C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2317" y="3414350"/>
            <a:ext cx="1304973" cy="16312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3414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12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12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allAtOnce"/>
      <p:bldP spid="3" grpId="0" uiExpand="1" build="allAtOnce"/>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14206" y="263236"/>
            <a:ext cx="10032278" cy="990600"/>
          </a:xfrm>
          <a:noFill/>
        </p:spPr>
        <p:txBody>
          <a:bodyPr>
            <a:noAutofit/>
          </a:bodyPr>
          <a:lstStyle/>
          <a:p>
            <a:r>
              <a:rPr lang="fa-IR" sz="3600" b="1" dirty="0">
                <a:solidFill>
                  <a:schemeClr val="bg1"/>
                </a:solidFill>
                <a:latin typeface="B Roya" pitchFamily="2" charset="-78"/>
                <a:cs typeface="B Roya" pitchFamily="2" charset="-78"/>
              </a:rPr>
              <a:t>اهداف اختصاصی </a:t>
            </a:r>
            <a:endParaRPr lang="en-GB" sz="3600" b="1" dirty="0">
              <a:solidFill>
                <a:schemeClr val="bg1"/>
              </a:solidFill>
            </a:endParaRPr>
          </a:p>
        </p:txBody>
      </p:sp>
      <p:sp>
        <p:nvSpPr>
          <p:cNvPr id="3" name="Rectangle 2"/>
          <p:cNvSpPr/>
          <p:nvPr/>
        </p:nvSpPr>
        <p:spPr>
          <a:xfrm>
            <a:off x="720437" y="1744534"/>
            <a:ext cx="8797636" cy="3665619"/>
          </a:xfrm>
          <a:prstGeom prst="rect">
            <a:avLst/>
          </a:prstGeom>
        </p:spPr>
        <p:txBody>
          <a:bodyPr wrap="square">
            <a:spAutoFit/>
          </a:bodyPr>
          <a:lstStyle/>
          <a:p>
            <a:pPr marL="342891" indent="-342891" algn="r" defTabSz="1219170" rtl="1">
              <a:lnSpc>
                <a:spcPct val="114000"/>
              </a:lnSpc>
              <a:spcAft>
                <a:spcPts val="800"/>
              </a:spcAft>
              <a:buClr>
                <a:srgbClr val="FF9300"/>
              </a:buClr>
              <a:buFont typeface="Wingdings" panose="05000000000000000000" pitchFamily="2" charset="2"/>
              <a:buChar char="§"/>
            </a:pPr>
            <a:r>
              <a:rPr lang="fa-IR" sz="2400" kern="0" dirty="0">
                <a:solidFill>
                  <a:srgbClr val="000000"/>
                </a:solidFill>
                <a:latin typeface="Calibri" panose="020F0502020204030204" pitchFamily="34" charset="0"/>
                <a:cs typeface="B Roya" panose="00000400000000000000" pitchFamily="2" charset="-78"/>
                <a:sym typeface="Arial"/>
              </a:rPr>
              <a:t>به وضوح توضیح دهد محققین با انجام مطالعه سعی در پاسخگویی به چه سؤالی دارند.</a:t>
            </a:r>
          </a:p>
          <a:p>
            <a:pPr marL="342891" indent="-342891" algn="r" defTabSz="1219170" rtl="1">
              <a:lnSpc>
                <a:spcPct val="114000"/>
              </a:lnSpc>
              <a:spcAft>
                <a:spcPts val="800"/>
              </a:spcAft>
              <a:buClr>
                <a:srgbClr val="FF9300"/>
              </a:buClr>
              <a:buFont typeface="Wingdings" panose="05000000000000000000" pitchFamily="2" charset="2"/>
              <a:buChar char="§"/>
            </a:pPr>
            <a:r>
              <a:rPr lang="fa-IR" sz="2400" kern="0" dirty="0">
                <a:solidFill>
                  <a:srgbClr val="000000"/>
                </a:solidFill>
                <a:latin typeface="Calibri" panose="020F0502020204030204" pitchFamily="34" charset="0"/>
                <a:cs typeface="B Roya" panose="00000400000000000000" pitchFamily="2" charset="-78"/>
                <a:sym typeface="Arial"/>
              </a:rPr>
              <a:t>در حالت </a:t>
            </a:r>
            <a:r>
              <a:rPr lang="fa-IR" sz="2400" kern="0" dirty="0" err="1">
                <a:solidFill>
                  <a:srgbClr val="000000"/>
                </a:solidFill>
                <a:latin typeface="Calibri" panose="020F0502020204030204" pitchFamily="34" charset="0"/>
                <a:cs typeface="B Roya" panose="00000400000000000000" pitchFamily="2" charset="-78"/>
                <a:sym typeface="Arial"/>
              </a:rPr>
              <a:t>ایده‌آل</a:t>
            </a:r>
            <a:r>
              <a:rPr lang="fa-IR" sz="2400" kern="0" dirty="0">
                <a:solidFill>
                  <a:srgbClr val="000000"/>
                </a:solidFill>
                <a:latin typeface="Calibri" panose="020F0502020204030204" pitchFamily="34" charset="0"/>
                <a:cs typeface="B Roya" panose="00000400000000000000" pitchFamily="2" charset="-78"/>
                <a:sym typeface="Arial"/>
              </a:rPr>
              <a:t>، اهداف اختصاصی (</a:t>
            </a:r>
            <a:r>
              <a:rPr lang="en-GB" sz="2400" kern="0" dirty="0">
                <a:solidFill>
                  <a:srgbClr val="000000"/>
                </a:solidFill>
                <a:latin typeface="Source Sans Pro" panose="020B0503030403020204" pitchFamily="34" charset="0"/>
                <a:ea typeface="Source Sans Pro" panose="020B0503030403020204" pitchFamily="34" charset="0"/>
                <a:cs typeface="Arial"/>
                <a:sym typeface="Arial"/>
              </a:rPr>
              <a:t>Specific Aims</a:t>
            </a:r>
            <a:r>
              <a:rPr lang="fa-IR" sz="2400" kern="0" dirty="0">
                <a:solidFill>
                  <a:srgbClr val="000000"/>
                </a:solidFill>
                <a:latin typeface="Calibri" panose="020F0502020204030204" pitchFamily="34" charset="0"/>
                <a:cs typeface="B Roya" panose="00000400000000000000" pitchFamily="2" charset="-78"/>
                <a:sym typeface="Arial"/>
              </a:rPr>
              <a:t>) باید مرتبط باشند، اما وابسته به یکدیگر نباشند. در این صورت، شکست یک هدف (یا یک نتیجه </a:t>
            </a:r>
            <a:r>
              <a:rPr lang="fa-IR" sz="2400" kern="0" dirty="0" err="1">
                <a:solidFill>
                  <a:srgbClr val="000000"/>
                </a:solidFill>
                <a:latin typeface="Calibri" panose="020F0502020204030204" pitchFamily="34" charset="0"/>
                <a:cs typeface="B Roya" panose="00000400000000000000" pitchFamily="2" charset="-78"/>
                <a:sym typeface="Arial"/>
              </a:rPr>
              <a:t>غیرمنتظره</a:t>
            </a:r>
            <a:r>
              <a:rPr lang="fa-IR" sz="2400" kern="0" dirty="0">
                <a:solidFill>
                  <a:srgbClr val="000000"/>
                </a:solidFill>
                <a:latin typeface="Calibri" panose="020F0502020204030204" pitchFamily="34" charset="0"/>
                <a:cs typeface="B Roya" panose="00000400000000000000" pitchFamily="2" charset="-78"/>
                <a:sym typeface="Arial"/>
              </a:rPr>
              <a:t> از یک هدف) تأثیر منفی روی هیچ هدف دیگری </a:t>
            </a:r>
            <a:r>
              <a:rPr lang="fa-IR" sz="2400" kern="0" dirty="0" err="1">
                <a:solidFill>
                  <a:srgbClr val="000000"/>
                </a:solidFill>
                <a:latin typeface="Calibri" panose="020F0502020204030204" pitchFamily="34" charset="0"/>
                <a:cs typeface="B Roya" panose="00000400000000000000" pitchFamily="2" charset="-78"/>
                <a:sym typeface="Arial"/>
              </a:rPr>
              <a:t>نمی‌گذارد</a:t>
            </a:r>
            <a:r>
              <a:rPr lang="fa-IR" sz="2400" kern="0" dirty="0">
                <a:solidFill>
                  <a:srgbClr val="000000"/>
                </a:solidFill>
                <a:latin typeface="Calibri" panose="020F0502020204030204" pitchFamily="34" charset="0"/>
                <a:cs typeface="B Roya" panose="00000400000000000000" pitchFamily="2" charset="-78"/>
                <a:sym typeface="Arial"/>
              </a:rPr>
              <a:t> یا مانع از تکمیل اهداف دیگر </a:t>
            </a:r>
            <a:r>
              <a:rPr lang="fa-IR" sz="2400" kern="0" dirty="0" err="1">
                <a:solidFill>
                  <a:srgbClr val="000000"/>
                </a:solidFill>
                <a:latin typeface="Calibri" panose="020F0502020204030204" pitchFamily="34" charset="0"/>
                <a:cs typeface="B Roya" panose="00000400000000000000" pitchFamily="2" charset="-78"/>
                <a:sym typeface="Arial"/>
              </a:rPr>
              <a:t>نمی‌شود</a:t>
            </a:r>
            <a:r>
              <a:rPr lang="fa-IR" sz="2400" kern="0" dirty="0">
                <a:solidFill>
                  <a:srgbClr val="000000"/>
                </a:solidFill>
                <a:latin typeface="Calibri" panose="020F0502020204030204" pitchFamily="34" charset="0"/>
                <a:cs typeface="B Roya" panose="00000400000000000000" pitchFamily="2" charset="-78"/>
                <a:sym typeface="Arial"/>
              </a:rPr>
              <a:t>.</a:t>
            </a:r>
          </a:p>
          <a:p>
            <a:pPr marL="342891" indent="-342891" algn="r" defTabSz="1219170" rtl="1">
              <a:lnSpc>
                <a:spcPct val="114000"/>
              </a:lnSpc>
              <a:spcAft>
                <a:spcPts val="800"/>
              </a:spcAft>
              <a:buClr>
                <a:srgbClr val="FF9300"/>
              </a:buClr>
              <a:buFont typeface="Wingdings" panose="05000000000000000000" pitchFamily="2" charset="2"/>
              <a:buChar char="§"/>
            </a:pPr>
            <a:r>
              <a:rPr lang="fa-IR" sz="2400" kern="0" dirty="0">
                <a:solidFill>
                  <a:srgbClr val="000000"/>
                </a:solidFill>
                <a:latin typeface="Calibri" panose="020F0502020204030204" pitchFamily="34" charset="0"/>
                <a:cs typeface="B Roya" panose="00000400000000000000" pitchFamily="2" charset="-78"/>
                <a:sym typeface="Arial"/>
              </a:rPr>
              <a:t>محدود کردن برنامه خود به چند هدف اختصاصی، شما را از اشتباه بسیار رایج یعنی </a:t>
            </a:r>
            <a:r>
              <a:rPr lang="fa-IR" sz="2400" kern="0" dirty="0" err="1">
                <a:solidFill>
                  <a:srgbClr val="000000"/>
                </a:solidFill>
                <a:latin typeface="Calibri" panose="020F0502020204030204" pitchFamily="34" charset="0"/>
                <a:cs typeface="B Roya" panose="00000400000000000000" pitchFamily="2" charset="-78"/>
                <a:sym typeface="Arial"/>
              </a:rPr>
              <a:t>جاه‌طلبی</a:t>
            </a:r>
            <a:r>
              <a:rPr lang="fa-IR" sz="2400" kern="0" dirty="0">
                <a:solidFill>
                  <a:srgbClr val="000000"/>
                </a:solidFill>
                <a:latin typeface="Calibri" panose="020F0502020204030204" pitchFamily="34" charset="0"/>
                <a:cs typeface="B Roya" panose="00000400000000000000" pitchFamily="2" charset="-78"/>
                <a:sym typeface="Arial"/>
              </a:rPr>
              <a:t> بیش از حد دور نگه </a:t>
            </a:r>
            <a:r>
              <a:rPr lang="fa-IR" sz="2400" kern="0" dirty="0" err="1">
                <a:solidFill>
                  <a:srgbClr val="000000"/>
                </a:solidFill>
                <a:latin typeface="Calibri" panose="020F0502020204030204" pitchFamily="34" charset="0"/>
                <a:cs typeface="B Roya" panose="00000400000000000000" pitchFamily="2" charset="-78"/>
                <a:sym typeface="Arial"/>
              </a:rPr>
              <a:t>می‌دارد</a:t>
            </a:r>
            <a:r>
              <a:rPr lang="fa-IR" sz="2400" kern="0" dirty="0">
                <a:solidFill>
                  <a:srgbClr val="000000"/>
                </a:solidFill>
                <a:latin typeface="Calibri" panose="020F0502020204030204" pitchFamily="34" charset="0"/>
                <a:cs typeface="B Roya" panose="00000400000000000000" pitchFamily="2" charset="-78"/>
                <a:sym typeface="Arial"/>
              </a:rPr>
              <a:t>. خیلی بهتر است کوچک فکر کنید و کمتر پیشنهاد بدهید تا برعکس.</a:t>
            </a:r>
            <a:endParaRPr lang="en-GB" sz="2400" kern="0" dirty="0">
              <a:solidFill>
                <a:srgbClr val="000000"/>
              </a:solidFill>
              <a:latin typeface="Calibri" panose="020F0502020204030204" pitchFamily="34" charset="0"/>
              <a:cs typeface="B Roya" panose="00000400000000000000" pitchFamily="2" charset="-78"/>
              <a:sym typeface="Arial"/>
            </a:endParaRPr>
          </a:p>
        </p:txBody>
      </p:sp>
    </p:spTree>
    <p:extLst>
      <p:ext uri="{BB962C8B-B14F-4D97-AF65-F5344CB8AC3E}">
        <p14:creationId xmlns:p14="http://schemas.microsoft.com/office/powerpoint/2010/main" val="296710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31180" y="1973955"/>
            <a:ext cx="8077200" cy="1200329"/>
          </a:xfrm>
          <a:prstGeom prst="rect">
            <a:avLst/>
          </a:prstGeom>
        </p:spPr>
        <p:txBody>
          <a:bodyPr wrap="square">
            <a:spAutoFit/>
          </a:bodyPr>
          <a:lstStyle/>
          <a:p>
            <a:pPr defTabSz="1219170">
              <a:buClr>
                <a:srgbClr val="000000"/>
              </a:buClr>
            </a:pPr>
            <a:r>
              <a:rPr lang="en-GB" sz="2400" b="1" kern="0" dirty="0">
                <a:solidFill>
                  <a:srgbClr val="000000"/>
                </a:solidFill>
                <a:latin typeface="Source Sans Pro" panose="020B0503030403020204" pitchFamily="34" charset="0"/>
                <a:ea typeface="Source Sans Pro" panose="020B0503030403020204" pitchFamily="34" charset="0"/>
                <a:cs typeface="Arial"/>
                <a:sym typeface="Arial"/>
              </a:rPr>
              <a:t>Feasibility and acceptability of HIV self-testing among female sex workers and their clients and partners in two cities in Iran: The </a:t>
            </a:r>
            <a:r>
              <a:rPr lang="en-GB" sz="2400" b="1" kern="0" dirty="0" err="1">
                <a:solidFill>
                  <a:srgbClr val="000000"/>
                </a:solidFill>
                <a:latin typeface="Source Sans Pro" panose="020B0503030403020204" pitchFamily="34" charset="0"/>
                <a:ea typeface="Source Sans Pro" panose="020B0503030403020204" pitchFamily="34" charset="0"/>
                <a:cs typeface="Arial"/>
                <a:sym typeface="Arial"/>
              </a:rPr>
              <a:t>iTEST</a:t>
            </a:r>
            <a:r>
              <a:rPr lang="en-GB" sz="2400" b="1" kern="0" dirty="0">
                <a:solidFill>
                  <a:srgbClr val="000000"/>
                </a:solidFill>
                <a:latin typeface="Source Sans Pro" panose="020B0503030403020204" pitchFamily="34" charset="0"/>
                <a:ea typeface="Source Sans Pro" panose="020B0503030403020204" pitchFamily="34" charset="0"/>
                <a:cs typeface="Arial"/>
                <a:sym typeface="Arial"/>
              </a:rPr>
              <a:t> study</a:t>
            </a:r>
          </a:p>
        </p:txBody>
      </p:sp>
      <p:sp>
        <p:nvSpPr>
          <p:cNvPr id="5" name="Rectangle 4"/>
          <p:cNvSpPr/>
          <p:nvPr/>
        </p:nvSpPr>
        <p:spPr>
          <a:xfrm>
            <a:off x="1131180" y="3331899"/>
            <a:ext cx="8385353" cy="2554930"/>
          </a:xfrm>
          <a:prstGeom prst="rect">
            <a:avLst/>
          </a:prstGeom>
        </p:spPr>
        <p:txBody>
          <a:bodyPr wrap="square">
            <a:spAutoFit/>
          </a:bodyPr>
          <a:lstStyle/>
          <a:p>
            <a:pPr defTabSz="1219170">
              <a:buClr>
                <a:srgbClr val="000000"/>
              </a:buClr>
            </a:pPr>
            <a:endParaRPr lang="en-GB" sz="2667" b="1" kern="0" dirty="0">
              <a:solidFill>
                <a:srgbClr val="C00000"/>
              </a:solidFill>
              <a:latin typeface="Source Sans Pro" panose="020B0503030403020204" pitchFamily="34" charset="0"/>
              <a:ea typeface="Source Sans Pro" panose="020B0503030403020204" pitchFamily="34" charset="0"/>
              <a:cs typeface="Arial"/>
              <a:sym typeface="Arial"/>
            </a:endParaRPr>
          </a:p>
          <a:p>
            <a:pPr defTabSz="1219170">
              <a:buClr>
                <a:srgbClr val="000000"/>
              </a:buClr>
            </a:pPr>
            <a:r>
              <a:rPr lang="en-GB" sz="2667" b="1" kern="0" dirty="0">
                <a:solidFill>
                  <a:srgbClr val="FF9300"/>
                </a:solidFill>
                <a:latin typeface="Source Sans Pro" panose="020B0503030403020204" pitchFamily="34" charset="0"/>
                <a:ea typeface="Source Sans Pro" panose="020B0503030403020204" pitchFamily="34" charset="0"/>
                <a:cs typeface="Arial"/>
                <a:sym typeface="Arial"/>
              </a:rPr>
              <a:t>Aim 1:</a:t>
            </a:r>
            <a:r>
              <a:rPr lang="en-GB" sz="2667" kern="0" dirty="0">
                <a:solidFill>
                  <a:srgbClr val="FF9300"/>
                </a:solidFill>
                <a:latin typeface="Source Sans Pro" panose="020B0503030403020204" pitchFamily="34" charset="0"/>
                <a:ea typeface="Source Sans Pro" panose="020B0503030403020204" pitchFamily="34" charset="0"/>
                <a:cs typeface="Arial"/>
                <a:sym typeface="Arial"/>
              </a:rPr>
              <a:t> </a:t>
            </a:r>
            <a:r>
              <a:rPr lang="en-GB" sz="2667" kern="0" dirty="0">
                <a:solidFill>
                  <a:srgbClr val="000000"/>
                </a:solidFill>
                <a:latin typeface="Source Sans Pro" panose="020B0503030403020204" pitchFamily="34" charset="0"/>
                <a:ea typeface="Source Sans Pro" panose="020B0503030403020204" pitchFamily="34" charset="0"/>
                <a:cs typeface="Arial"/>
                <a:sym typeface="Arial"/>
              </a:rPr>
              <a:t>assess the feasibility and acceptability of HIV self-testing among FSW</a:t>
            </a:r>
          </a:p>
          <a:p>
            <a:pPr defTabSz="1219170">
              <a:buClr>
                <a:srgbClr val="000000"/>
              </a:buClr>
            </a:pPr>
            <a:endParaRPr lang="en-GB" sz="2667" kern="0" dirty="0">
              <a:solidFill>
                <a:srgbClr val="000000"/>
              </a:solidFill>
              <a:latin typeface="Source Sans Pro" panose="020B0503030403020204" pitchFamily="34" charset="0"/>
              <a:ea typeface="Source Sans Pro" panose="020B0503030403020204" pitchFamily="34" charset="0"/>
              <a:cs typeface="Arial"/>
              <a:sym typeface="Arial"/>
            </a:endParaRPr>
          </a:p>
          <a:p>
            <a:pPr defTabSz="1219170">
              <a:buClr>
                <a:srgbClr val="000000"/>
              </a:buClr>
            </a:pPr>
            <a:r>
              <a:rPr lang="en-GB" sz="2667" b="1" kern="0" dirty="0">
                <a:solidFill>
                  <a:srgbClr val="FF9300"/>
                </a:solidFill>
                <a:latin typeface="Source Sans Pro" panose="020B0503030403020204" pitchFamily="34" charset="0"/>
                <a:ea typeface="Source Sans Pro" panose="020B0503030403020204" pitchFamily="34" charset="0"/>
                <a:cs typeface="Arial"/>
                <a:sym typeface="Arial"/>
              </a:rPr>
              <a:t>Aim 2: </a:t>
            </a:r>
            <a:r>
              <a:rPr lang="en-GB" sz="2667" kern="0" dirty="0">
                <a:solidFill>
                  <a:srgbClr val="000000"/>
                </a:solidFill>
                <a:latin typeface="Source Sans Pro" panose="020B0503030403020204" pitchFamily="34" charset="0"/>
                <a:ea typeface="Source Sans Pro" panose="020B0503030403020204" pitchFamily="34" charset="0"/>
                <a:cs typeface="Arial"/>
                <a:sym typeface="Arial"/>
              </a:rPr>
              <a:t>measure the uptake of HIV self-testing and linkage to care among FSW and their partners, clients or peers</a:t>
            </a:r>
          </a:p>
        </p:txBody>
      </p:sp>
      <p:sp>
        <p:nvSpPr>
          <p:cNvPr id="6" name="Title 1"/>
          <p:cNvSpPr txBox="1">
            <a:spLocks/>
          </p:cNvSpPr>
          <p:nvPr/>
        </p:nvSpPr>
        <p:spPr>
          <a:xfrm>
            <a:off x="334688" y="530409"/>
            <a:ext cx="7391400" cy="990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1pPr>
            <a:lvl2pPr marR="0" lvl="1"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2pPr>
            <a:lvl3pPr marR="0" lvl="2"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3pPr>
            <a:lvl4pPr marR="0" lvl="3"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4pPr>
            <a:lvl5pPr marR="0" lvl="4"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5pPr>
            <a:lvl6pPr marR="0" lvl="5"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6pPr>
            <a:lvl7pPr marR="0" lvl="6"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7pPr>
            <a:lvl8pPr marR="0" lvl="7"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8pPr>
            <a:lvl9pPr marR="0" lvl="8"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9pPr>
          </a:lstStyle>
          <a:p>
            <a:pPr algn="r" defTabSz="1219170" rtl="1">
              <a:buClr>
                <a:srgbClr val="FFFFFF"/>
              </a:buClr>
            </a:pPr>
            <a:r>
              <a:rPr lang="fa-IR" sz="3200" kern="0">
                <a:solidFill>
                  <a:srgbClr val="FFFFFF"/>
                </a:solidFill>
                <a:cs typeface="B Roya" panose="00000400000000000000" pitchFamily="2" charset="-78"/>
              </a:rPr>
              <a:t>مثالی از </a:t>
            </a:r>
            <a:r>
              <a:rPr lang="fa-IR" sz="3200" kern="0">
                <a:solidFill>
                  <a:srgbClr val="FFFFFF"/>
                </a:solidFill>
                <a:latin typeface="B Roya" pitchFamily="2" charset="-78"/>
                <a:cs typeface="B Roya" pitchFamily="2" charset="-78"/>
              </a:rPr>
              <a:t>اهداف اختصاصی</a:t>
            </a:r>
            <a:endParaRPr lang="en-GB" sz="3200" kern="0" dirty="0">
              <a:solidFill>
                <a:srgbClr val="FFFFFF"/>
              </a:solidFill>
              <a:cs typeface="B Roya" panose="00000400000000000000" pitchFamily="2" charset="-78"/>
            </a:endParaRPr>
          </a:p>
        </p:txBody>
      </p:sp>
      <p:grpSp>
        <p:nvGrpSpPr>
          <p:cNvPr id="7" name="Google Shape;952;p46"/>
          <p:cNvGrpSpPr/>
          <p:nvPr/>
        </p:nvGrpSpPr>
        <p:grpSpPr>
          <a:xfrm>
            <a:off x="7849239" y="799381"/>
            <a:ext cx="431724" cy="452657"/>
            <a:chOff x="5961125" y="1623900"/>
            <a:chExt cx="427450" cy="448175"/>
          </a:xfrm>
        </p:grpSpPr>
        <p:sp>
          <p:nvSpPr>
            <p:cNvPr id="8" name="Google Shape;953;p46"/>
            <p:cNvSpPr/>
            <p:nvPr/>
          </p:nvSpPr>
          <p:spPr>
            <a:xfrm>
              <a:off x="5961125" y="1678700"/>
              <a:ext cx="376925" cy="376925"/>
            </a:xfrm>
            <a:custGeom>
              <a:avLst/>
              <a:gdLst/>
              <a:ahLst/>
              <a:cxnLst/>
              <a:rect l="l" t="t" r="r" b="b"/>
              <a:pathLst>
                <a:path w="15077" h="15077" fill="none" extrusionOk="0">
                  <a:moveTo>
                    <a:pt x="11813" y="1340"/>
                  </a:moveTo>
                  <a:lnTo>
                    <a:pt x="11813" y="1340"/>
                  </a:lnTo>
                  <a:lnTo>
                    <a:pt x="11350" y="1024"/>
                  </a:lnTo>
                  <a:lnTo>
                    <a:pt x="10863" y="780"/>
                  </a:lnTo>
                  <a:lnTo>
                    <a:pt x="10351" y="537"/>
                  </a:lnTo>
                  <a:lnTo>
                    <a:pt x="9816" y="342"/>
                  </a:lnTo>
                  <a:lnTo>
                    <a:pt x="9280" y="196"/>
                  </a:lnTo>
                  <a:lnTo>
                    <a:pt x="8720" y="98"/>
                  </a:lnTo>
                  <a:lnTo>
                    <a:pt x="8135" y="25"/>
                  </a:lnTo>
                  <a:lnTo>
                    <a:pt x="7551" y="1"/>
                  </a:lnTo>
                  <a:lnTo>
                    <a:pt x="7551" y="1"/>
                  </a:lnTo>
                  <a:lnTo>
                    <a:pt x="7161" y="1"/>
                  </a:lnTo>
                  <a:lnTo>
                    <a:pt x="6771" y="50"/>
                  </a:lnTo>
                  <a:lnTo>
                    <a:pt x="6406" y="98"/>
                  </a:lnTo>
                  <a:lnTo>
                    <a:pt x="6041" y="147"/>
                  </a:lnTo>
                  <a:lnTo>
                    <a:pt x="5675" y="244"/>
                  </a:lnTo>
                  <a:lnTo>
                    <a:pt x="5310" y="342"/>
                  </a:lnTo>
                  <a:lnTo>
                    <a:pt x="4969" y="464"/>
                  </a:lnTo>
                  <a:lnTo>
                    <a:pt x="4628" y="585"/>
                  </a:lnTo>
                  <a:lnTo>
                    <a:pt x="4287" y="731"/>
                  </a:lnTo>
                  <a:lnTo>
                    <a:pt x="3970" y="902"/>
                  </a:lnTo>
                  <a:lnTo>
                    <a:pt x="3654" y="1097"/>
                  </a:lnTo>
                  <a:lnTo>
                    <a:pt x="3337" y="1292"/>
                  </a:lnTo>
                  <a:lnTo>
                    <a:pt x="3045" y="1486"/>
                  </a:lnTo>
                  <a:lnTo>
                    <a:pt x="2753" y="1730"/>
                  </a:lnTo>
                  <a:lnTo>
                    <a:pt x="2485" y="1949"/>
                  </a:lnTo>
                  <a:lnTo>
                    <a:pt x="2217" y="2217"/>
                  </a:lnTo>
                  <a:lnTo>
                    <a:pt x="1973" y="2461"/>
                  </a:lnTo>
                  <a:lnTo>
                    <a:pt x="1730" y="2753"/>
                  </a:lnTo>
                  <a:lnTo>
                    <a:pt x="1510" y="3021"/>
                  </a:lnTo>
                  <a:lnTo>
                    <a:pt x="1291" y="3313"/>
                  </a:lnTo>
                  <a:lnTo>
                    <a:pt x="1096" y="3630"/>
                  </a:lnTo>
                  <a:lnTo>
                    <a:pt x="926" y="3946"/>
                  </a:lnTo>
                  <a:lnTo>
                    <a:pt x="755" y="4263"/>
                  </a:lnTo>
                  <a:lnTo>
                    <a:pt x="609" y="4604"/>
                  </a:lnTo>
                  <a:lnTo>
                    <a:pt x="463" y="4945"/>
                  </a:lnTo>
                  <a:lnTo>
                    <a:pt x="341" y="5286"/>
                  </a:lnTo>
                  <a:lnTo>
                    <a:pt x="244" y="5651"/>
                  </a:lnTo>
                  <a:lnTo>
                    <a:pt x="171" y="6016"/>
                  </a:lnTo>
                  <a:lnTo>
                    <a:pt x="98" y="6382"/>
                  </a:lnTo>
                  <a:lnTo>
                    <a:pt x="49" y="6771"/>
                  </a:lnTo>
                  <a:lnTo>
                    <a:pt x="25" y="7137"/>
                  </a:lnTo>
                  <a:lnTo>
                    <a:pt x="0" y="7526"/>
                  </a:lnTo>
                  <a:lnTo>
                    <a:pt x="0" y="7526"/>
                  </a:lnTo>
                  <a:lnTo>
                    <a:pt x="25" y="7916"/>
                  </a:lnTo>
                  <a:lnTo>
                    <a:pt x="49" y="8306"/>
                  </a:lnTo>
                  <a:lnTo>
                    <a:pt x="98" y="8671"/>
                  </a:lnTo>
                  <a:lnTo>
                    <a:pt x="171" y="9061"/>
                  </a:lnTo>
                  <a:lnTo>
                    <a:pt x="244" y="9426"/>
                  </a:lnTo>
                  <a:lnTo>
                    <a:pt x="341" y="9767"/>
                  </a:lnTo>
                  <a:lnTo>
                    <a:pt x="463" y="10132"/>
                  </a:lnTo>
                  <a:lnTo>
                    <a:pt x="609" y="10473"/>
                  </a:lnTo>
                  <a:lnTo>
                    <a:pt x="755" y="10790"/>
                  </a:lnTo>
                  <a:lnTo>
                    <a:pt x="926" y="11131"/>
                  </a:lnTo>
                  <a:lnTo>
                    <a:pt x="1096" y="11448"/>
                  </a:lnTo>
                  <a:lnTo>
                    <a:pt x="1291" y="11740"/>
                  </a:lnTo>
                  <a:lnTo>
                    <a:pt x="1510" y="12032"/>
                  </a:lnTo>
                  <a:lnTo>
                    <a:pt x="1730" y="12324"/>
                  </a:lnTo>
                  <a:lnTo>
                    <a:pt x="1973" y="12592"/>
                  </a:lnTo>
                  <a:lnTo>
                    <a:pt x="2217" y="12860"/>
                  </a:lnTo>
                  <a:lnTo>
                    <a:pt x="2485" y="13104"/>
                  </a:lnTo>
                  <a:lnTo>
                    <a:pt x="2753" y="13347"/>
                  </a:lnTo>
                  <a:lnTo>
                    <a:pt x="3045" y="13567"/>
                  </a:lnTo>
                  <a:lnTo>
                    <a:pt x="3337" y="13786"/>
                  </a:lnTo>
                  <a:lnTo>
                    <a:pt x="3654" y="13981"/>
                  </a:lnTo>
                  <a:lnTo>
                    <a:pt x="3970" y="14151"/>
                  </a:lnTo>
                  <a:lnTo>
                    <a:pt x="4287" y="14322"/>
                  </a:lnTo>
                  <a:lnTo>
                    <a:pt x="4628" y="14468"/>
                  </a:lnTo>
                  <a:lnTo>
                    <a:pt x="4969" y="14614"/>
                  </a:lnTo>
                  <a:lnTo>
                    <a:pt x="5310" y="14736"/>
                  </a:lnTo>
                  <a:lnTo>
                    <a:pt x="5675" y="14833"/>
                  </a:lnTo>
                  <a:lnTo>
                    <a:pt x="6041" y="14906"/>
                  </a:lnTo>
                  <a:lnTo>
                    <a:pt x="6406" y="14979"/>
                  </a:lnTo>
                  <a:lnTo>
                    <a:pt x="6771" y="15028"/>
                  </a:lnTo>
                  <a:lnTo>
                    <a:pt x="7161" y="15052"/>
                  </a:lnTo>
                  <a:lnTo>
                    <a:pt x="7551" y="15077"/>
                  </a:lnTo>
                  <a:lnTo>
                    <a:pt x="7551" y="15077"/>
                  </a:lnTo>
                  <a:lnTo>
                    <a:pt x="7940" y="15052"/>
                  </a:lnTo>
                  <a:lnTo>
                    <a:pt x="8306" y="15028"/>
                  </a:lnTo>
                  <a:lnTo>
                    <a:pt x="8695" y="14979"/>
                  </a:lnTo>
                  <a:lnTo>
                    <a:pt x="9061" y="14906"/>
                  </a:lnTo>
                  <a:lnTo>
                    <a:pt x="9426" y="14833"/>
                  </a:lnTo>
                  <a:lnTo>
                    <a:pt x="9791" y="14736"/>
                  </a:lnTo>
                  <a:lnTo>
                    <a:pt x="10132" y="14614"/>
                  </a:lnTo>
                  <a:lnTo>
                    <a:pt x="10473" y="14468"/>
                  </a:lnTo>
                  <a:lnTo>
                    <a:pt x="10814" y="14322"/>
                  </a:lnTo>
                  <a:lnTo>
                    <a:pt x="11131" y="14151"/>
                  </a:lnTo>
                  <a:lnTo>
                    <a:pt x="11447" y="13981"/>
                  </a:lnTo>
                  <a:lnTo>
                    <a:pt x="11764" y="13786"/>
                  </a:lnTo>
                  <a:lnTo>
                    <a:pt x="12056" y="13567"/>
                  </a:lnTo>
                  <a:lnTo>
                    <a:pt x="12348" y="13347"/>
                  </a:lnTo>
                  <a:lnTo>
                    <a:pt x="12616" y="13104"/>
                  </a:lnTo>
                  <a:lnTo>
                    <a:pt x="12884" y="12860"/>
                  </a:lnTo>
                  <a:lnTo>
                    <a:pt x="13128" y="12592"/>
                  </a:lnTo>
                  <a:lnTo>
                    <a:pt x="13371" y="12324"/>
                  </a:lnTo>
                  <a:lnTo>
                    <a:pt x="13591" y="12032"/>
                  </a:lnTo>
                  <a:lnTo>
                    <a:pt x="13785" y="11740"/>
                  </a:lnTo>
                  <a:lnTo>
                    <a:pt x="13980" y="11448"/>
                  </a:lnTo>
                  <a:lnTo>
                    <a:pt x="14175" y="11131"/>
                  </a:lnTo>
                  <a:lnTo>
                    <a:pt x="14346" y="10790"/>
                  </a:lnTo>
                  <a:lnTo>
                    <a:pt x="14492" y="10473"/>
                  </a:lnTo>
                  <a:lnTo>
                    <a:pt x="14613" y="10132"/>
                  </a:lnTo>
                  <a:lnTo>
                    <a:pt x="14735" y="9767"/>
                  </a:lnTo>
                  <a:lnTo>
                    <a:pt x="14857" y="9426"/>
                  </a:lnTo>
                  <a:lnTo>
                    <a:pt x="14930" y="9061"/>
                  </a:lnTo>
                  <a:lnTo>
                    <a:pt x="15003" y="8671"/>
                  </a:lnTo>
                  <a:lnTo>
                    <a:pt x="15052" y="8306"/>
                  </a:lnTo>
                  <a:lnTo>
                    <a:pt x="15076" y="7916"/>
                  </a:lnTo>
                  <a:lnTo>
                    <a:pt x="15076" y="7526"/>
                  </a:lnTo>
                  <a:lnTo>
                    <a:pt x="15076" y="7526"/>
                  </a:lnTo>
                  <a:lnTo>
                    <a:pt x="15052" y="6918"/>
                  </a:lnTo>
                  <a:lnTo>
                    <a:pt x="14979" y="6309"/>
                  </a:lnTo>
                  <a:lnTo>
                    <a:pt x="14857" y="5724"/>
                  </a:lnTo>
                  <a:lnTo>
                    <a:pt x="14687" y="5164"/>
                  </a:lnTo>
                  <a:lnTo>
                    <a:pt x="14492" y="4604"/>
                  </a:lnTo>
                  <a:lnTo>
                    <a:pt x="14248" y="4068"/>
                  </a:lnTo>
                  <a:lnTo>
                    <a:pt x="13956" y="3581"/>
                  </a:lnTo>
                  <a:lnTo>
                    <a:pt x="13615" y="3094"/>
                  </a:lnTo>
                </a:path>
              </a:pathLst>
            </a:custGeom>
            <a:noFill/>
            <a:ln w="12175" cap="rnd"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Source Sans Pro" panose="020B0503030403020204" pitchFamily="34" charset="0"/>
                <a:ea typeface="Source Sans Pro" panose="020B0503030403020204" pitchFamily="34" charset="0"/>
                <a:cs typeface="Arial"/>
                <a:sym typeface="Arial"/>
              </a:endParaRPr>
            </a:p>
          </p:txBody>
        </p:sp>
        <p:sp>
          <p:nvSpPr>
            <p:cNvPr id="9" name="Google Shape;954;p46"/>
            <p:cNvSpPr/>
            <p:nvPr/>
          </p:nvSpPr>
          <p:spPr>
            <a:xfrm>
              <a:off x="6009825" y="1727425"/>
              <a:ext cx="279500" cy="279500"/>
            </a:xfrm>
            <a:custGeom>
              <a:avLst/>
              <a:gdLst/>
              <a:ahLst/>
              <a:cxnLst/>
              <a:rect l="l" t="t" r="r" b="b"/>
              <a:pathLst>
                <a:path w="11180" h="11180" fill="none" extrusionOk="0">
                  <a:moveTo>
                    <a:pt x="10181" y="2387"/>
                  </a:moveTo>
                  <a:lnTo>
                    <a:pt x="10181" y="2387"/>
                  </a:lnTo>
                  <a:lnTo>
                    <a:pt x="10400" y="2728"/>
                  </a:lnTo>
                  <a:lnTo>
                    <a:pt x="10595" y="3093"/>
                  </a:lnTo>
                  <a:lnTo>
                    <a:pt x="10766" y="3483"/>
                  </a:lnTo>
                  <a:lnTo>
                    <a:pt x="10912" y="3873"/>
                  </a:lnTo>
                  <a:lnTo>
                    <a:pt x="11034" y="4287"/>
                  </a:lnTo>
                  <a:lnTo>
                    <a:pt x="11107" y="4701"/>
                  </a:lnTo>
                  <a:lnTo>
                    <a:pt x="11180" y="5139"/>
                  </a:lnTo>
                  <a:lnTo>
                    <a:pt x="11180" y="5577"/>
                  </a:lnTo>
                  <a:lnTo>
                    <a:pt x="11180" y="5577"/>
                  </a:lnTo>
                  <a:lnTo>
                    <a:pt x="11155" y="6162"/>
                  </a:lnTo>
                  <a:lnTo>
                    <a:pt x="11082" y="6722"/>
                  </a:lnTo>
                  <a:lnTo>
                    <a:pt x="10936" y="7234"/>
                  </a:lnTo>
                  <a:lnTo>
                    <a:pt x="10741" y="7769"/>
                  </a:lnTo>
                  <a:lnTo>
                    <a:pt x="10522" y="8257"/>
                  </a:lnTo>
                  <a:lnTo>
                    <a:pt x="10230" y="8695"/>
                  </a:lnTo>
                  <a:lnTo>
                    <a:pt x="9913" y="9133"/>
                  </a:lnTo>
                  <a:lnTo>
                    <a:pt x="9548" y="9523"/>
                  </a:lnTo>
                  <a:lnTo>
                    <a:pt x="9158" y="9888"/>
                  </a:lnTo>
                  <a:lnTo>
                    <a:pt x="8720" y="10205"/>
                  </a:lnTo>
                  <a:lnTo>
                    <a:pt x="8257" y="10497"/>
                  </a:lnTo>
                  <a:lnTo>
                    <a:pt x="7770" y="10741"/>
                  </a:lnTo>
                  <a:lnTo>
                    <a:pt x="7259" y="10911"/>
                  </a:lnTo>
                  <a:lnTo>
                    <a:pt x="6723" y="11057"/>
                  </a:lnTo>
                  <a:lnTo>
                    <a:pt x="6163" y="11155"/>
                  </a:lnTo>
                  <a:lnTo>
                    <a:pt x="5603" y="11179"/>
                  </a:lnTo>
                  <a:lnTo>
                    <a:pt x="5603" y="11179"/>
                  </a:lnTo>
                  <a:lnTo>
                    <a:pt x="5018" y="11155"/>
                  </a:lnTo>
                  <a:lnTo>
                    <a:pt x="4482" y="11057"/>
                  </a:lnTo>
                  <a:lnTo>
                    <a:pt x="3946" y="10911"/>
                  </a:lnTo>
                  <a:lnTo>
                    <a:pt x="3435" y="10741"/>
                  </a:lnTo>
                  <a:lnTo>
                    <a:pt x="2948" y="10497"/>
                  </a:lnTo>
                  <a:lnTo>
                    <a:pt x="2485" y="10205"/>
                  </a:lnTo>
                  <a:lnTo>
                    <a:pt x="2047" y="9888"/>
                  </a:lnTo>
                  <a:lnTo>
                    <a:pt x="1657" y="9523"/>
                  </a:lnTo>
                  <a:lnTo>
                    <a:pt x="1292" y="9133"/>
                  </a:lnTo>
                  <a:lnTo>
                    <a:pt x="975" y="8695"/>
                  </a:lnTo>
                  <a:lnTo>
                    <a:pt x="683" y="8257"/>
                  </a:lnTo>
                  <a:lnTo>
                    <a:pt x="464" y="7769"/>
                  </a:lnTo>
                  <a:lnTo>
                    <a:pt x="269" y="7234"/>
                  </a:lnTo>
                  <a:lnTo>
                    <a:pt x="123" y="6722"/>
                  </a:lnTo>
                  <a:lnTo>
                    <a:pt x="50" y="6162"/>
                  </a:lnTo>
                  <a:lnTo>
                    <a:pt x="1" y="5577"/>
                  </a:lnTo>
                  <a:lnTo>
                    <a:pt x="1" y="5577"/>
                  </a:lnTo>
                  <a:lnTo>
                    <a:pt x="50" y="5017"/>
                  </a:lnTo>
                  <a:lnTo>
                    <a:pt x="123" y="4457"/>
                  </a:lnTo>
                  <a:lnTo>
                    <a:pt x="269" y="3921"/>
                  </a:lnTo>
                  <a:lnTo>
                    <a:pt x="464" y="3410"/>
                  </a:lnTo>
                  <a:lnTo>
                    <a:pt x="683" y="2923"/>
                  </a:lnTo>
                  <a:lnTo>
                    <a:pt x="975" y="2460"/>
                  </a:lnTo>
                  <a:lnTo>
                    <a:pt x="1292" y="2046"/>
                  </a:lnTo>
                  <a:lnTo>
                    <a:pt x="1657" y="1632"/>
                  </a:lnTo>
                  <a:lnTo>
                    <a:pt x="2047" y="1267"/>
                  </a:lnTo>
                  <a:lnTo>
                    <a:pt x="2485" y="950"/>
                  </a:lnTo>
                  <a:lnTo>
                    <a:pt x="2948" y="682"/>
                  </a:lnTo>
                  <a:lnTo>
                    <a:pt x="3435" y="439"/>
                  </a:lnTo>
                  <a:lnTo>
                    <a:pt x="3946" y="244"/>
                  </a:lnTo>
                  <a:lnTo>
                    <a:pt x="4482" y="122"/>
                  </a:lnTo>
                  <a:lnTo>
                    <a:pt x="5018" y="25"/>
                  </a:lnTo>
                  <a:lnTo>
                    <a:pt x="5603" y="0"/>
                  </a:lnTo>
                  <a:lnTo>
                    <a:pt x="5603" y="0"/>
                  </a:lnTo>
                  <a:lnTo>
                    <a:pt x="6041" y="25"/>
                  </a:lnTo>
                  <a:lnTo>
                    <a:pt x="6479" y="73"/>
                  </a:lnTo>
                  <a:lnTo>
                    <a:pt x="6893" y="146"/>
                  </a:lnTo>
                  <a:lnTo>
                    <a:pt x="7307" y="268"/>
                  </a:lnTo>
                  <a:lnTo>
                    <a:pt x="7697" y="414"/>
                  </a:lnTo>
                  <a:lnTo>
                    <a:pt x="8087" y="585"/>
                  </a:lnTo>
                  <a:lnTo>
                    <a:pt x="8452" y="780"/>
                  </a:lnTo>
                  <a:lnTo>
                    <a:pt x="8793" y="999"/>
                  </a:lnTo>
                </a:path>
              </a:pathLst>
            </a:custGeom>
            <a:noFill/>
            <a:ln w="12175" cap="rnd"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Source Sans Pro" panose="020B0503030403020204" pitchFamily="34" charset="0"/>
                <a:ea typeface="Source Sans Pro" panose="020B0503030403020204" pitchFamily="34" charset="0"/>
                <a:cs typeface="Arial"/>
                <a:sym typeface="Arial"/>
              </a:endParaRPr>
            </a:p>
          </p:txBody>
        </p:sp>
        <p:sp>
          <p:nvSpPr>
            <p:cNvPr id="10" name="Google Shape;955;p46"/>
            <p:cNvSpPr/>
            <p:nvPr/>
          </p:nvSpPr>
          <p:spPr>
            <a:xfrm>
              <a:off x="6107250" y="1824850"/>
              <a:ext cx="84650" cy="84650"/>
            </a:xfrm>
            <a:custGeom>
              <a:avLst/>
              <a:gdLst/>
              <a:ahLst/>
              <a:cxnLst/>
              <a:rect l="l" t="t" r="r" b="b"/>
              <a:pathLst>
                <a:path w="3386" h="3386" fill="none" extrusionOk="0">
                  <a:moveTo>
                    <a:pt x="3362" y="1388"/>
                  </a:moveTo>
                  <a:lnTo>
                    <a:pt x="3362" y="1388"/>
                  </a:lnTo>
                  <a:lnTo>
                    <a:pt x="3386" y="1680"/>
                  </a:lnTo>
                  <a:lnTo>
                    <a:pt x="3386" y="1680"/>
                  </a:lnTo>
                  <a:lnTo>
                    <a:pt x="3386" y="1851"/>
                  </a:lnTo>
                  <a:lnTo>
                    <a:pt x="3362" y="2021"/>
                  </a:lnTo>
                  <a:lnTo>
                    <a:pt x="3313" y="2192"/>
                  </a:lnTo>
                  <a:lnTo>
                    <a:pt x="3264" y="2338"/>
                  </a:lnTo>
                  <a:lnTo>
                    <a:pt x="3191" y="2484"/>
                  </a:lnTo>
                  <a:lnTo>
                    <a:pt x="3118" y="2630"/>
                  </a:lnTo>
                  <a:lnTo>
                    <a:pt x="3021" y="2776"/>
                  </a:lnTo>
                  <a:lnTo>
                    <a:pt x="2899" y="2898"/>
                  </a:lnTo>
                  <a:lnTo>
                    <a:pt x="2777" y="2996"/>
                  </a:lnTo>
                  <a:lnTo>
                    <a:pt x="2655" y="3093"/>
                  </a:lnTo>
                  <a:lnTo>
                    <a:pt x="2509" y="3191"/>
                  </a:lnTo>
                  <a:lnTo>
                    <a:pt x="2363" y="3239"/>
                  </a:lnTo>
                  <a:lnTo>
                    <a:pt x="2217" y="3312"/>
                  </a:lnTo>
                  <a:lnTo>
                    <a:pt x="2046" y="3337"/>
                  </a:lnTo>
                  <a:lnTo>
                    <a:pt x="1876" y="3385"/>
                  </a:lnTo>
                  <a:lnTo>
                    <a:pt x="1706" y="3385"/>
                  </a:lnTo>
                  <a:lnTo>
                    <a:pt x="1706" y="3385"/>
                  </a:lnTo>
                  <a:lnTo>
                    <a:pt x="1535" y="3385"/>
                  </a:lnTo>
                  <a:lnTo>
                    <a:pt x="1365" y="3337"/>
                  </a:lnTo>
                  <a:lnTo>
                    <a:pt x="1194" y="3312"/>
                  </a:lnTo>
                  <a:lnTo>
                    <a:pt x="1048" y="3239"/>
                  </a:lnTo>
                  <a:lnTo>
                    <a:pt x="902" y="3191"/>
                  </a:lnTo>
                  <a:lnTo>
                    <a:pt x="756" y="3093"/>
                  </a:lnTo>
                  <a:lnTo>
                    <a:pt x="634" y="2996"/>
                  </a:lnTo>
                  <a:lnTo>
                    <a:pt x="512" y="2898"/>
                  </a:lnTo>
                  <a:lnTo>
                    <a:pt x="390" y="2776"/>
                  </a:lnTo>
                  <a:lnTo>
                    <a:pt x="293" y="2630"/>
                  </a:lnTo>
                  <a:lnTo>
                    <a:pt x="220" y="2484"/>
                  </a:lnTo>
                  <a:lnTo>
                    <a:pt x="147" y="2338"/>
                  </a:lnTo>
                  <a:lnTo>
                    <a:pt x="74" y="2192"/>
                  </a:lnTo>
                  <a:lnTo>
                    <a:pt x="49" y="2021"/>
                  </a:lnTo>
                  <a:lnTo>
                    <a:pt x="25" y="1851"/>
                  </a:lnTo>
                  <a:lnTo>
                    <a:pt x="1" y="1680"/>
                  </a:lnTo>
                  <a:lnTo>
                    <a:pt x="1" y="1680"/>
                  </a:lnTo>
                  <a:lnTo>
                    <a:pt x="25" y="1510"/>
                  </a:lnTo>
                  <a:lnTo>
                    <a:pt x="49" y="1340"/>
                  </a:lnTo>
                  <a:lnTo>
                    <a:pt x="74" y="1193"/>
                  </a:lnTo>
                  <a:lnTo>
                    <a:pt x="147" y="1023"/>
                  </a:lnTo>
                  <a:lnTo>
                    <a:pt x="220" y="877"/>
                  </a:lnTo>
                  <a:lnTo>
                    <a:pt x="293" y="731"/>
                  </a:lnTo>
                  <a:lnTo>
                    <a:pt x="390" y="609"/>
                  </a:lnTo>
                  <a:lnTo>
                    <a:pt x="512" y="487"/>
                  </a:lnTo>
                  <a:lnTo>
                    <a:pt x="634" y="390"/>
                  </a:lnTo>
                  <a:lnTo>
                    <a:pt x="756" y="292"/>
                  </a:lnTo>
                  <a:lnTo>
                    <a:pt x="902" y="195"/>
                  </a:lnTo>
                  <a:lnTo>
                    <a:pt x="1048" y="122"/>
                  </a:lnTo>
                  <a:lnTo>
                    <a:pt x="1194" y="73"/>
                  </a:lnTo>
                  <a:lnTo>
                    <a:pt x="1365" y="24"/>
                  </a:lnTo>
                  <a:lnTo>
                    <a:pt x="1535" y="0"/>
                  </a:lnTo>
                  <a:lnTo>
                    <a:pt x="1706" y="0"/>
                  </a:lnTo>
                  <a:lnTo>
                    <a:pt x="1706" y="0"/>
                  </a:lnTo>
                  <a:lnTo>
                    <a:pt x="1998" y="24"/>
                  </a:lnTo>
                </a:path>
              </a:pathLst>
            </a:custGeom>
            <a:noFill/>
            <a:ln w="12175" cap="rnd"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Source Sans Pro" panose="020B0503030403020204" pitchFamily="34" charset="0"/>
                <a:ea typeface="Source Sans Pro" panose="020B0503030403020204" pitchFamily="34" charset="0"/>
                <a:cs typeface="Arial"/>
                <a:sym typeface="Arial"/>
              </a:endParaRPr>
            </a:p>
          </p:txBody>
        </p:sp>
        <p:sp>
          <p:nvSpPr>
            <p:cNvPr id="11" name="Google Shape;956;p46"/>
            <p:cNvSpPr/>
            <p:nvPr/>
          </p:nvSpPr>
          <p:spPr>
            <a:xfrm>
              <a:off x="6058550" y="1776125"/>
              <a:ext cx="182075" cy="182075"/>
            </a:xfrm>
            <a:custGeom>
              <a:avLst/>
              <a:gdLst/>
              <a:ahLst/>
              <a:cxnLst/>
              <a:rect l="l" t="t" r="r" b="b"/>
              <a:pathLst>
                <a:path w="7283" h="7283" fill="none" extrusionOk="0">
                  <a:moveTo>
                    <a:pt x="5431" y="463"/>
                  </a:moveTo>
                  <a:lnTo>
                    <a:pt x="5431" y="463"/>
                  </a:lnTo>
                  <a:lnTo>
                    <a:pt x="5042" y="269"/>
                  </a:lnTo>
                  <a:lnTo>
                    <a:pt x="4823" y="195"/>
                  </a:lnTo>
                  <a:lnTo>
                    <a:pt x="4603" y="122"/>
                  </a:lnTo>
                  <a:lnTo>
                    <a:pt x="4360" y="74"/>
                  </a:lnTo>
                  <a:lnTo>
                    <a:pt x="4141" y="25"/>
                  </a:lnTo>
                  <a:lnTo>
                    <a:pt x="3897" y="1"/>
                  </a:lnTo>
                  <a:lnTo>
                    <a:pt x="3654" y="1"/>
                  </a:lnTo>
                  <a:lnTo>
                    <a:pt x="3654" y="1"/>
                  </a:lnTo>
                  <a:lnTo>
                    <a:pt x="3288" y="25"/>
                  </a:lnTo>
                  <a:lnTo>
                    <a:pt x="2923" y="74"/>
                  </a:lnTo>
                  <a:lnTo>
                    <a:pt x="2558" y="147"/>
                  </a:lnTo>
                  <a:lnTo>
                    <a:pt x="2241" y="293"/>
                  </a:lnTo>
                  <a:lnTo>
                    <a:pt x="1924" y="439"/>
                  </a:lnTo>
                  <a:lnTo>
                    <a:pt x="1608" y="609"/>
                  </a:lnTo>
                  <a:lnTo>
                    <a:pt x="1340" y="829"/>
                  </a:lnTo>
                  <a:lnTo>
                    <a:pt x="1072" y="1072"/>
                  </a:lnTo>
                  <a:lnTo>
                    <a:pt x="828" y="1316"/>
                  </a:lnTo>
                  <a:lnTo>
                    <a:pt x="633" y="1608"/>
                  </a:lnTo>
                  <a:lnTo>
                    <a:pt x="439" y="1900"/>
                  </a:lnTo>
                  <a:lnTo>
                    <a:pt x="293" y="2217"/>
                  </a:lnTo>
                  <a:lnTo>
                    <a:pt x="171" y="2558"/>
                  </a:lnTo>
                  <a:lnTo>
                    <a:pt x="73" y="2899"/>
                  </a:lnTo>
                  <a:lnTo>
                    <a:pt x="25" y="3264"/>
                  </a:lnTo>
                  <a:lnTo>
                    <a:pt x="0" y="3629"/>
                  </a:lnTo>
                  <a:lnTo>
                    <a:pt x="0" y="3629"/>
                  </a:lnTo>
                  <a:lnTo>
                    <a:pt x="25" y="4019"/>
                  </a:lnTo>
                  <a:lnTo>
                    <a:pt x="73" y="4360"/>
                  </a:lnTo>
                  <a:lnTo>
                    <a:pt x="171" y="4725"/>
                  </a:lnTo>
                  <a:lnTo>
                    <a:pt x="293" y="5066"/>
                  </a:lnTo>
                  <a:lnTo>
                    <a:pt x="439" y="5383"/>
                  </a:lnTo>
                  <a:lnTo>
                    <a:pt x="633" y="5675"/>
                  </a:lnTo>
                  <a:lnTo>
                    <a:pt x="828" y="5943"/>
                  </a:lnTo>
                  <a:lnTo>
                    <a:pt x="1072" y="6211"/>
                  </a:lnTo>
                  <a:lnTo>
                    <a:pt x="1340" y="6455"/>
                  </a:lnTo>
                  <a:lnTo>
                    <a:pt x="1608" y="6650"/>
                  </a:lnTo>
                  <a:lnTo>
                    <a:pt x="1924" y="6844"/>
                  </a:lnTo>
                  <a:lnTo>
                    <a:pt x="2241" y="6990"/>
                  </a:lnTo>
                  <a:lnTo>
                    <a:pt x="2558" y="7112"/>
                  </a:lnTo>
                  <a:lnTo>
                    <a:pt x="2923" y="7210"/>
                  </a:lnTo>
                  <a:lnTo>
                    <a:pt x="3288" y="7258"/>
                  </a:lnTo>
                  <a:lnTo>
                    <a:pt x="3654" y="7283"/>
                  </a:lnTo>
                  <a:lnTo>
                    <a:pt x="3654" y="7283"/>
                  </a:lnTo>
                  <a:lnTo>
                    <a:pt x="4019" y="7258"/>
                  </a:lnTo>
                  <a:lnTo>
                    <a:pt x="4384" y="7210"/>
                  </a:lnTo>
                  <a:lnTo>
                    <a:pt x="4725" y="7112"/>
                  </a:lnTo>
                  <a:lnTo>
                    <a:pt x="5066" y="6990"/>
                  </a:lnTo>
                  <a:lnTo>
                    <a:pt x="5383" y="6844"/>
                  </a:lnTo>
                  <a:lnTo>
                    <a:pt x="5675" y="6650"/>
                  </a:lnTo>
                  <a:lnTo>
                    <a:pt x="5967" y="6455"/>
                  </a:lnTo>
                  <a:lnTo>
                    <a:pt x="6235" y="6211"/>
                  </a:lnTo>
                  <a:lnTo>
                    <a:pt x="6454" y="5943"/>
                  </a:lnTo>
                  <a:lnTo>
                    <a:pt x="6674" y="5675"/>
                  </a:lnTo>
                  <a:lnTo>
                    <a:pt x="6844" y="5383"/>
                  </a:lnTo>
                  <a:lnTo>
                    <a:pt x="7014" y="5066"/>
                  </a:lnTo>
                  <a:lnTo>
                    <a:pt x="7136" y="4725"/>
                  </a:lnTo>
                  <a:lnTo>
                    <a:pt x="7209" y="4360"/>
                  </a:lnTo>
                  <a:lnTo>
                    <a:pt x="7282" y="4019"/>
                  </a:lnTo>
                  <a:lnTo>
                    <a:pt x="7282" y="3629"/>
                  </a:lnTo>
                  <a:lnTo>
                    <a:pt x="7282" y="3629"/>
                  </a:lnTo>
                  <a:lnTo>
                    <a:pt x="7282" y="3386"/>
                  </a:lnTo>
                  <a:lnTo>
                    <a:pt x="7258" y="3167"/>
                  </a:lnTo>
                  <a:lnTo>
                    <a:pt x="7234" y="2923"/>
                  </a:lnTo>
                  <a:lnTo>
                    <a:pt x="7161" y="2704"/>
                  </a:lnTo>
                  <a:lnTo>
                    <a:pt x="7112" y="2485"/>
                  </a:lnTo>
                  <a:lnTo>
                    <a:pt x="7014" y="2266"/>
                  </a:lnTo>
                  <a:lnTo>
                    <a:pt x="6820" y="1852"/>
                  </a:lnTo>
                </a:path>
              </a:pathLst>
            </a:custGeom>
            <a:noFill/>
            <a:ln w="12175" cap="rnd"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Source Sans Pro" panose="020B0503030403020204" pitchFamily="34" charset="0"/>
                <a:ea typeface="Source Sans Pro" panose="020B0503030403020204" pitchFamily="34" charset="0"/>
                <a:cs typeface="Arial"/>
                <a:sym typeface="Arial"/>
              </a:endParaRPr>
            </a:p>
          </p:txBody>
        </p:sp>
        <p:sp>
          <p:nvSpPr>
            <p:cNvPr id="12" name="Google Shape;957;p46"/>
            <p:cNvSpPr/>
            <p:nvPr/>
          </p:nvSpPr>
          <p:spPr>
            <a:xfrm>
              <a:off x="5971475" y="2001400"/>
              <a:ext cx="74925" cy="70675"/>
            </a:xfrm>
            <a:custGeom>
              <a:avLst/>
              <a:gdLst/>
              <a:ahLst/>
              <a:cxnLst/>
              <a:rect l="l" t="t" r="r" b="b"/>
              <a:pathLst>
                <a:path w="2997" h="2827" fill="none" extrusionOk="0">
                  <a:moveTo>
                    <a:pt x="1462" y="1"/>
                  </a:moveTo>
                  <a:lnTo>
                    <a:pt x="293" y="1170"/>
                  </a:lnTo>
                  <a:lnTo>
                    <a:pt x="293" y="1170"/>
                  </a:lnTo>
                  <a:lnTo>
                    <a:pt x="171" y="1316"/>
                  </a:lnTo>
                  <a:lnTo>
                    <a:pt x="74" y="1487"/>
                  </a:lnTo>
                  <a:lnTo>
                    <a:pt x="25" y="1657"/>
                  </a:lnTo>
                  <a:lnTo>
                    <a:pt x="1" y="1852"/>
                  </a:lnTo>
                  <a:lnTo>
                    <a:pt x="25" y="2047"/>
                  </a:lnTo>
                  <a:lnTo>
                    <a:pt x="74" y="2217"/>
                  </a:lnTo>
                  <a:lnTo>
                    <a:pt x="171" y="2388"/>
                  </a:lnTo>
                  <a:lnTo>
                    <a:pt x="293" y="2534"/>
                  </a:lnTo>
                  <a:lnTo>
                    <a:pt x="293" y="2534"/>
                  </a:lnTo>
                  <a:lnTo>
                    <a:pt x="439" y="2656"/>
                  </a:lnTo>
                  <a:lnTo>
                    <a:pt x="609" y="2753"/>
                  </a:lnTo>
                  <a:lnTo>
                    <a:pt x="804" y="2802"/>
                  </a:lnTo>
                  <a:lnTo>
                    <a:pt x="975" y="2826"/>
                  </a:lnTo>
                  <a:lnTo>
                    <a:pt x="975" y="2826"/>
                  </a:lnTo>
                  <a:lnTo>
                    <a:pt x="1170" y="2802"/>
                  </a:lnTo>
                  <a:lnTo>
                    <a:pt x="1340" y="2753"/>
                  </a:lnTo>
                  <a:lnTo>
                    <a:pt x="1511" y="2656"/>
                  </a:lnTo>
                  <a:lnTo>
                    <a:pt x="1681" y="2534"/>
                  </a:lnTo>
                  <a:lnTo>
                    <a:pt x="2850" y="1365"/>
                  </a:lnTo>
                  <a:lnTo>
                    <a:pt x="2850" y="1365"/>
                  </a:lnTo>
                  <a:lnTo>
                    <a:pt x="2996" y="1194"/>
                  </a:lnTo>
                </a:path>
              </a:pathLst>
            </a:custGeom>
            <a:noFill/>
            <a:ln w="12175" cap="rnd"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Source Sans Pro" panose="020B0503030403020204" pitchFamily="34" charset="0"/>
                <a:ea typeface="Source Sans Pro" panose="020B0503030403020204" pitchFamily="34" charset="0"/>
                <a:cs typeface="Arial"/>
                <a:sym typeface="Arial"/>
              </a:endParaRPr>
            </a:p>
          </p:txBody>
        </p:sp>
        <p:sp>
          <p:nvSpPr>
            <p:cNvPr id="13" name="Google Shape;958;p46"/>
            <p:cNvSpPr/>
            <p:nvPr/>
          </p:nvSpPr>
          <p:spPr>
            <a:xfrm>
              <a:off x="6253375" y="2001400"/>
              <a:ext cx="74325" cy="70675"/>
            </a:xfrm>
            <a:custGeom>
              <a:avLst/>
              <a:gdLst/>
              <a:ahLst/>
              <a:cxnLst/>
              <a:rect l="l" t="t" r="r" b="b"/>
              <a:pathLst>
                <a:path w="2973" h="2827" fill="none" extrusionOk="0">
                  <a:moveTo>
                    <a:pt x="1" y="1194"/>
                  </a:moveTo>
                  <a:lnTo>
                    <a:pt x="1" y="1194"/>
                  </a:lnTo>
                  <a:lnTo>
                    <a:pt x="123" y="1365"/>
                  </a:lnTo>
                  <a:lnTo>
                    <a:pt x="1316" y="2534"/>
                  </a:lnTo>
                  <a:lnTo>
                    <a:pt x="1316" y="2534"/>
                  </a:lnTo>
                  <a:lnTo>
                    <a:pt x="1462" y="2656"/>
                  </a:lnTo>
                  <a:lnTo>
                    <a:pt x="1633" y="2753"/>
                  </a:lnTo>
                  <a:lnTo>
                    <a:pt x="1827" y="2802"/>
                  </a:lnTo>
                  <a:lnTo>
                    <a:pt x="1998" y="2826"/>
                  </a:lnTo>
                  <a:lnTo>
                    <a:pt x="1998" y="2826"/>
                  </a:lnTo>
                  <a:lnTo>
                    <a:pt x="2193" y="2802"/>
                  </a:lnTo>
                  <a:lnTo>
                    <a:pt x="2363" y="2753"/>
                  </a:lnTo>
                  <a:lnTo>
                    <a:pt x="2534" y="2656"/>
                  </a:lnTo>
                  <a:lnTo>
                    <a:pt x="2704" y="2534"/>
                  </a:lnTo>
                  <a:lnTo>
                    <a:pt x="2704" y="2534"/>
                  </a:lnTo>
                  <a:lnTo>
                    <a:pt x="2826" y="2388"/>
                  </a:lnTo>
                  <a:lnTo>
                    <a:pt x="2923" y="2217"/>
                  </a:lnTo>
                  <a:lnTo>
                    <a:pt x="2972" y="2047"/>
                  </a:lnTo>
                  <a:lnTo>
                    <a:pt x="2972" y="1852"/>
                  </a:lnTo>
                  <a:lnTo>
                    <a:pt x="2972" y="1657"/>
                  </a:lnTo>
                  <a:lnTo>
                    <a:pt x="2923" y="1487"/>
                  </a:lnTo>
                  <a:lnTo>
                    <a:pt x="2826" y="1316"/>
                  </a:lnTo>
                  <a:lnTo>
                    <a:pt x="2704" y="1170"/>
                  </a:lnTo>
                  <a:lnTo>
                    <a:pt x="1535" y="1"/>
                  </a:lnTo>
                </a:path>
              </a:pathLst>
            </a:custGeom>
            <a:noFill/>
            <a:ln w="12175" cap="rnd"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Source Sans Pro" panose="020B0503030403020204" pitchFamily="34" charset="0"/>
                <a:ea typeface="Source Sans Pro" panose="020B0503030403020204" pitchFamily="34" charset="0"/>
                <a:cs typeface="Arial"/>
                <a:sym typeface="Arial"/>
              </a:endParaRPr>
            </a:p>
          </p:txBody>
        </p:sp>
        <p:sp>
          <p:nvSpPr>
            <p:cNvPr id="14" name="Google Shape;959;p46"/>
            <p:cNvSpPr/>
            <p:nvPr/>
          </p:nvSpPr>
          <p:spPr>
            <a:xfrm>
              <a:off x="6137700" y="1623900"/>
              <a:ext cx="250875" cy="255150"/>
            </a:xfrm>
            <a:custGeom>
              <a:avLst/>
              <a:gdLst/>
              <a:ahLst/>
              <a:cxnLst/>
              <a:rect l="l" t="t" r="r" b="b"/>
              <a:pathLst>
                <a:path w="10035" h="10206" fill="none" extrusionOk="0">
                  <a:moveTo>
                    <a:pt x="9718" y="2412"/>
                  </a:moveTo>
                  <a:lnTo>
                    <a:pt x="8671" y="2217"/>
                  </a:lnTo>
                  <a:lnTo>
                    <a:pt x="9694" y="1194"/>
                  </a:lnTo>
                  <a:lnTo>
                    <a:pt x="9694" y="1194"/>
                  </a:lnTo>
                  <a:lnTo>
                    <a:pt x="9767" y="1121"/>
                  </a:lnTo>
                  <a:lnTo>
                    <a:pt x="9815" y="1024"/>
                  </a:lnTo>
                  <a:lnTo>
                    <a:pt x="9840" y="951"/>
                  </a:lnTo>
                  <a:lnTo>
                    <a:pt x="9840" y="853"/>
                  </a:lnTo>
                  <a:lnTo>
                    <a:pt x="9840" y="756"/>
                  </a:lnTo>
                  <a:lnTo>
                    <a:pt x="9815" y="658"/>
                  </a:lnTo>
                  <a:lnTo>
                    <a:pt x="9767" y="585"/>
                  </a:lnTo>
                  <a:lnTo>
                    <a:pt x="9694" y="512"/>
                  </a:lnTo>
                  <a:lnTo>
                    <a:pt x="9694" y="512"/>
                  </a:lnTo>
                  <a:lnTo>
                    <a:pt x="9621" y="439"/>
                  </a:lnTo>
                  <a:lnTo>
                    <a:pt x="9548" y="391"/>
                  </a:lnTo>
                  <a:lnTo>
                    <a:pt x="9450" y="366"/>
                  </a:lnTo>
                  <a:lnTo>
                    <a:pt x="9353" y="366"/>
                  </a:lnTo>
                  <a:lnTo>
                    <a:pt x="9255" y="366"/>
                  </a:lnTo>
                  <a:lnTo>
                    <a:pt x="9182" y="391"/>
                  </a:lnTo>
                  <a:lnTo>
                    <a:pt x="9085" y="439"/>
                  </a:lnTo>
                  <a:lnTo>
                    <a:pt x="9012" y="512"/>
                  </a:lnTo>
                  <a:lnTo>
                    <a:pt x="7867" y="1657"/>
                  </a:lnTo>
                  <a:lnTo>
                    <a:pt x="7867" y="1657"/>
                  </a:lnTo>
                  <a:lnTo>
                    <a:pt x="7818" y="1487"/>
                  </a:lnTo>
                  <a:lnTo>
                    <a:pt x="7599" y="317"/>
                  </a:lnTo>
                  <a:lnTo>
                    <a:pt x="7599" y="317"/>
                  </a:lnTo>
                  <a:lnTo>
                    <a:pt x="7575" y="196"/>
                  </a:lnTo>
                  <a:lnTo>
                    <a:pt x="7526" y="98"/>
                  </a:lnTo>
                  <a:lnTo>
                    <a:pt x="7477" y="50"/>
                  </a:lnTo>
                  <a:lnTo>
                    <a:pt x="7404" y="1"/>
                  </a:lnTo>
                  <a:lnTo>
                    <a:pt x="7331" y="1"/>
                  </a:lnTo>
                  <a:lnTo>
                    <a:pt x="7234" y="25"/>
                  </a:lnTo>
                  <a:lnTo>
                    <a:pt x="7161" y="74"/>
                  </a:lnTo>
                  <a:lnTo>
                    <a:pt x="7063" y="147"/>
                  </a:lnTo>
                  <a:lnTo>
                    <a:pt x="5432" y="1754"/>
                  </a:lnTo>
                  <a:lnTo>
                    <a:pt x="5432" y="1754"/>
                  </a:lnTo>
                  <a:lnTo>
                    <a:pt x="5358" y="1852"/>
                  </a:lnTo>
                  <a:lnTo>
                    <a:pt x="5285" y="1974"/>
                  </a:lnTo>
                  <a:lnTo>
                    <a:pt x="5212" y="2120"/>
                  </a:lnTo>
                  <a:lnTo>
                    <a:pt x="5164" y="2242"/>
                  </a:lnTo>
                  <a:lnTo>
                    <a:pt x="5139" y="2388"/>
                  </a:lnTo>
                  <a:lnTo>
                    <a:pt x="5115" y="2534"/>
                  </a:lnTo>
                  <a:lnTo>
                    <a:pt x="5115" y="2680"/>
                  </a:lnTo>
                  <a:lnTo>
                    <a:pt x="5115" y="2802"/>
                  </a:lnTo>
                  <a:lnTo>
                    <a:pt x="5334" y="3971"/>
                  </a:lnTo>
                  <a:lnTo>
                    <a:pt x="5334" y="3971"/>
                  </a:lnTo>
                  <a:lnTo>
                    <a:pt x="5383" y="4141"/>
                  </a:lnTo>
                  <a:lnTo>
                    <a:pt x="147" y="9378"/>
                  </a:lnTo>
                  <a:lnTo>
                    <a:pt x="147" y="9378"/>
                  </a:lnTo>
                  <a:lnTo>
                    <a:pt x="73" y="9451"/>
                  </a:lnTo>
                  <a:lnTo>
                    <a:pt x="25" y="9548"/>
                  </a:lnTo>
                  <a:lnTo>
                    <a:pt x="0" y="9645"/>
                  </a:lnTo>
                  <a:lnTo>
                    <a:pt x="0" y="9718"/>
                  </a:lnTo>
                  <a:lnTo>
                    <a:pt x="0" y="9816"/>
                  </a:lnTo>
                  <a:lnTo>
                    <a:pt x="25" y="9913"/>
                  </a:lnTo>
                  <a:lnTo>
                    <a:pt x="73" y="9986"/>
                  </a:lnTo>
                  <a:lnTo>
                    <a:pt x="147" y="10059"/>
                  </a:lnTo>
                  <a:lnTo>
                    <a:pt x="147" y="10059"/>
                  </a:lnTo>
                  <a:lnTo>
                    <a:pt x="220" y="10133"/>
                  </a:lnTo>
                  <a:lnTo>
                    <a:pt x="293" y="10181"/>
                  </a:lnTo>
                  <a:lnTo>
                    <a:pt x="390" y="10206"/>
                  </a:lnTo>
                  <a:lnTo>
                    <a:pt x="488" y="10206"/>
                  </a:lnTo>
                  <a:lnTo>
                    <a:pt x="488" y="10206"/>
                  </a:lnTo>
                  <a:lnTo>
                    <a:pt x="585" y="10206"/>
                  </a:lnTo>
                  <a:lnTo>
                    <a:pt x="658" y="10181"/>
                  </a:lnTo>
                  <a:lnTo>
                    <a:pt x="755" y="10133"/>
                  </a:lnTo>
                  <a:lnTo>
                    <a:pt x="828" y="10059"/>
                  </a:lnTo>
                  <a:lnTo>
                    <a:pt x="6187" y="4726"/>
                  </a:lnTo>
                  <a:lnTo>
                    <a:pt x="7234" y="4896"/>
                  </a:lnTo>
                  <a:lnTo>
                    <a:pt x="7234" y="4896"/>
                  </a:lnTo>
                  <a:lnTo>
                    <a:pt x="7356" y="4921"/>
                  </a:lnTo>
                  <a:lnTo>
                    <a:pt x="7502" y="4921"/>
                  </a:lnTo>
                  <a:lnTo>
                    <a:pt x="7624" y="4896"/>
                  </a:lnTo>
                  <a:lnTo>
                    <a:pt x="7770" y="4848"/>
                  </a:lnTo>
                  <a:lnTo>
                    <a:pt x="7916" y="4799"/>
                  </a:lnTo>
                  <a:lnTo>
                    <a:pt x="8038" y="4750"/>
                  </a:lnTo>
                  <a:lnTo>
                    <a:pt x="8159" y="4677"/>
                  </a:lnTo>
                  <a:lnTo>
                    <a:pt x="8257" y="4580"/>
                  </a:lnTo>
                  <a:lnTo>
                    <a:pt x="9889" y="2948"/>
                  </a:lnTo>
                  <a:lnTo>
                    <a:pt x="9889" y="2948"/>
                  </a:lnTo>
                  <a:lnTo>
                    <a:pt x="9962" y="2875"/>
                  </a:lnTo>
                  <a:lnTo>
                    <a:pt x="10010" y="2777"/>
                  </a:lnTo>
                  <a:lnTo>
                    <a:pt x="10035" y="2704"/>
                  </a:lnTo>
                  <a:lnTo>
                    <a:pt x="10010" y="2607"/>
                  </a:lnTo>
                  <a:lnTo>
                    <a:pt x="9986" y="2558"/>
                  </a:lnTo>
                  <a:lnTo>
                    <a:pt x="9913" y="2485"/>
                  </a:lnTo>
                  <a:lnTo>
                    <a:pt x="9815" y="2436"/>
                  </a:lnTo>
                  <a:lnTo>
                    <a:pt x="9718" y="2412"/>
                  </a:lnTo>
                  <a:lnTo>
                    <a:pt x="9718" y="2412"/>
                  </a:lnTo>
                  <a:close/>
                </a:path>
              </a:pathLst>
            </a:custGeom>
            <a:noFill/>
            <a:ln w="12175" cap="rnd"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Source Sans Pro" panose="020B0503030403020204" pitchFamily="34" charset="0"/>
                <a:ea typeface="Source Sans Pro" panose="020B0503030403020204" pitchFamily="34" charset="0"/>
                <a:cs typeface="Arial"/>
                <a:sym typeface="Arial"/>
              </a:endParaRPr>
            </a:p>
          </p:txBody>
        </p:sp>
      </p:grpSp>
    </p:spTree>
    <p:extLst>
      <p:ext uri="{BB962C8B-B14F-4D97-AF65-F5344CB8AC3E}">
        <p14:creationId xmlns:p14="http://schemas.microsoft.com/office/powerpoint/2010/main" val="1074575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allAtOnce"/>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334688" y="530409"/>
            <a:ext cx="7391400" cy="990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1pPr>
            <a:lvl2pPr marR="0" lvl="1"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2pPr>
            <a:lvl3pPr marR="0" lvl="2"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3pPr>
            <a:lvl4pPr marR="0" lvl="3"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4pPr>
            <a:lvl5pPr marR="0" lvl="4"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5pPr>
            <a:lvl6pPr marR="0" lvl="5"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6pPr>
            <a:lvl7pPr marR="0" lvl="6"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7pPr>
            <a:lvl8pPr marR="0" lvl="7"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8pPr>
            <a:lvl9pPr marR="0" lvl="8"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9pPr>
          </a:lstStyle>
          <a:p>
            <a:pPr algn="r" defTabSz="1219170" rtl="1">
              <a:buClr>
                <a:srgbClr val="FFFFFF"/>
              </a:buClr>
            </a:pPr>
            <a:r>
              <a:rPr lang="fa-IR" sz="3200" kern="0">
                <a:solidFill>
                  <a:srgbClr val="FFFFFF"/>
                </a:solidFill>
                <a:cs typeface="B Roya" panose="00000400000000000000" pitchFamily="2" charset="-78"/>
              </a:rPr>
              <a:t>مثالی از </a:t>
            </a:r>
            <a:r>
              <a:rPr lang="fa-IR" sz="3200" kern="0">
                <a:solidFill>
                  <a:srgbClr val="FFFFFF"/>
                </a:solidFill>
                <a:latin typeface="B Roya" pitchFamily="2" charset="-78"/>
                <a:cs typeface="B Roya" pitchFamily="2" charset="-78"/>
              </a:rPr>
              <a:t>اهداف اختصاصی</a:t>
            </a:r>
            <a:endParaRPr lang="en-GB" sz="3200" kern="0" dirty="0">
              <a:solidFill>
                <a:srgbClr val="FFFFFF"/>
              </a:solidFill>
              <a:cs typeface="B Roya" panose="00000400000000000000" pitchFamily="2" charset="-78"/>
            </a:endParaRPr>
          </a:p>
        </p:txBody>
      </p:sp>
      <p:grpSp>
        <p:nvGrpSpPr>
          <p:cNvPr id="6" name="Google Shape;952;p46"/>
          <p:cNvGrpSpPr/>
          <p:nvPr/>
        </p:nvGrpSpPr>
        <p:grpSpPr>
          <a:xfrm>
            <a:off x="7849239" y="799381"/>
            <a:ext cx="431724" cy="452657"/>
            <a:chOff x="5961125" y="1623900"/>
            <a:chExt cx="427450" cy="448175"/>
          </a:xfrm>
        </p:grpSpPr>
        <p:sp>
          <p:nvSpPr>
            <p:cNvPr id="7" name="Google Shape;953;p46"/>
            <p:cNvSpPr/>
            <p:nvPr/>
          </p:nvSpPr>
          <p:spPr>
            <a:xfrm>
              <a:off x="5961125" y="1678700"/>
              <a:ext cx="376925" cy="376925"/>
            </a:xfrm>
            <a:custGeom>
              <a:avLst/>
              <a:gdLst/>
              <a:ahLst/>
              <a:cxnLst/>
              <a:rect l="l" t="t" r="r" b="b"/>
              <a:pathLst>
                <a:path w="15077" h="15077" fill="none" extrusionOk="0">
                  <a:moveTo>
                    <a:pt x="11813" y="1340"/>
                  </a:moveTo>
                  <a:lnTo>
                    <a:pt x="11813" y="1340"/>
                  </a:lnTo>
                  <a:lnTo>
                    <a:pt x="11350" y="1024"/>
                  </a:lnTo>
                  <a:lnTo>
                    <a:pt x="10863" y="780"/>
                  </a:lnTo>
                  <a:lnTo>
                    <a:pt x="10351" y="537"/>
                  </a:lnTo>
                  <a:lnTo>
                    <a:pt x="9816" y="342"/>
                  </a:lnTo>
                  <a:lnTo>
                    <a:pt x="9280" y="196"/>
                  </a:lnTo>
                  <a:lnTo>
                    <a:pt x="8720" y="98"/>
                  </a:lnTo>
                  <a:lnTo>
                    <a:pt x="8135" y="25"/>
                  </a:lnTo>
                  <a:lnTo>
                    <a:pt x="7551" y="1"/>
                  </a:lnTo>
                  <a:lnTo>
                    <a:pt x="7551" y="1"/>
                  </a:lnTo>
                  <a:lnTo>
                    <a:pt x="7161" y="1"/>
                  </a:lnTo>
                  <a:lnTo>
                    <a:pt x="6771" y="50"/>
                  </a:lnTo>
                  <a:lnTo>
                    <a:pt x="6406" y="98"/>
                  </a:lnTo>
                  <a:lnTo>
                    <a:pt x="6041" y="147"/>
                  </a:lnTo>
                  <a:lnTo>
                    <a:pt x="5675" y="244"/>
                  </a:lnTo>
                  <a:lnTo>
                    <a:pt x="5310" y="342"/>
                  </a:lnTo>
                  <a:lnTo>
                    <a:pt x="4969" y="464"/>
                  </a:lnTo>
                  <a:lnTo>
                    <a:pt x="4628" y="585"/>
                  </a:lnTo>
                  <a:lnTo>
                    <a:pt x="4287" y="731"/>
                  </a:lnTo>
                  <a:lnTo>
                    <a:pt x="3970" y="902"/>
                  </a:lnTo>
                  <a:lnTo>
                    <a:pt x="3654" y="1097"/>
                  </a:lnTo>
                  <a:lnTo>
                    <a:pt x="3337" y="1292"/>
                  </a:lnTo>
                  <a:lnTo>
                    <a:pt x="3045" y="1486"/>
                  </a:lnTo>
                  <a:lnTo>
                    <a:pt x="2753" y="1730"/>
                  </a:lnTo>
                  <a:lnTo>
                    <a:pt x="2485" y="1949"/>
                  </a:lnTo>
                  <a:lnTo>
                    <a:pt x="2217" y="2217"/>
                  </a:lnTo>
                  <a:lnTo>
                    <a:pt x="1973" y="2461"/>
                  </a:lnTo>
                  <a:lnTo>
                    <a:pt x="1730" y="2753"/>
                  </a:lnTo>
                  <a:lnTo>
                    <a:pt x="1510" y="3021"/>
                  </a:lnTo>
                  <a:lnTo>
                    <a:pt x="1291" y="3313"/>
                  </a:lnTo>
                  <a:lnTo>
                    <a:pt x="1096" y="3630"/>
                  </a:lnTo>
                  <a:lnTo>
                    <a:pt x="926" y="3946"/>
                  </a:lnTo>
                  <a:lnTo>
                    <a:pt x="755" y="4263"/>
                  </a:lnTo>
                  <a:lnTo>
                    <a:pt x="609" y="4604"/>
                  </a:lnTo>
                  <a:lnTo>
                    <a:pt x="463" y="4945"/>
                  </a:lnTo>
                  <a:lnTo>
                    <a:pt x="341" y="5286"/>
                  </a:lnTo>
                  <a:lnTo>
                    <a:pt x="244" y="5651"/>
                  </a:lnTo>
                  <a:lnTo>
                    <a:pt x="171" y="6016"/>
                  </a:lnTo>
                  <a:lnTo>
                    <a:pt x="98" y="6382"/>
                  </a:lnTo>
                  <a:lnTo>
                    <a:pt x="49" y="6771"/>
                  </a:lnTo>
                  <a:lnTo>
                    <a:pt x="25" y="7137"/>
                  </a:lnTo>
                  <a:lnTo>
                    <a:pt x="0" y="7526"/>
                  </a:lnTo>
                  <a:lnTo>
                    <a:pt x="0" y="7526"/>
                  </a:lnTo>
                  <a:lnTo>
                    <a:pt x="25" y="7916"/>
                  </a:lnTo>
                  <a:lnTo>
                    <a:pt x="49" y="8306"/>
                  </a:lnTo>
                  <a:lnTo>
                    <a:pt x="98" y="8671"/>
                  </a:lnTo>
                  <a:lnTo>
                    <a:pt x="171" y="9061"/>
                  </a:lnTo>
                  <a:lnTo>
                    <a:pt x="244" y="9426"/>
                  </a:lnTo>
                  <a:lnTo>
                    <a:pt x="341" y="9767"/>
                  </a:lnTo>
                  <a:lnTo>
                    <a:pt x="463" y="10132"/>
                  </a:lnTo>
                  <a:lnTo>
                    <a:pt x="609" y="10473"/>
                  </a:lnTo>
                  <a:lnTo>
                    <a:pt x="755" y="10790"/>
                  </a:lnTo>
                  <a:lnTo>
                    <a:pt x="926" y="11131"/>
                  </a:lnTo>
                  <a:lnTo>
                    <a:pt x="1096" y="11448"/>
                  </a:lnTo>
                  <a:lnTo>
                    <a:pt x="1291" y="11740"/>
                  </a:lnTo>
                  <a:lnTo>
                    <a:pt x="1510" y="12032"/>
                  </a:lnTo>
                  <a:lnTo>
                    <a:pt x="1730" y="12324"/>
                  </a:lnTo>
                  <a:lnTo>
                    <a:pt x="1973" y="12592"/>
                  </a:lnTo>
                  <a:lnTo>
                    <a:pt x="2217" y="12860"/>
                  </a:lnTo>
                  <a:lnTo>
                    <a:pt x="2485" y="13104"/>
                  </a:lnTo>
                  <a:lnTo>
                    <a:pt x="2753" y="13347"/>
                  </a:lnTo>
                  <a:lnTo>
                    <a:pt x="3045" y="13567"/>
                  </a:lnTo>
                  <a:lnTo>
                    <a:pt x="3337" y="13786"/>
                  </a:lnTo>
                  <a:lnTo>
                    <a:pt x="3654" y="13981"/>
                  </a:lnTo>
                  <a:lnTo>
                    <a:pt x="3970" y="14151"/>
                  </a:lnTo>
                  <a:lnTo>
                    <a:pt x="4287" y="14322"/>
                  </a:lnTo>
                  <a:lnTo>
                    <a:pt x="4628" y="14468"/>
                  </a:lnTo>
                  <a:lnTo>
                    <a:pt x="4969" y="14614"/>
                  </a:lnTo>
                  <a:lnTo>
                    <a:pt x="5310" y="14736"/>
                  </a:lnTo>
                  <a:lnTo>
                    <a:pt x="5675" y="14833"/>
                  </a:lnTo>
                  <a:lnTo>
                    <a:pt x="6041" y="14906"/>
                  </a:lnTo>
                  <a:lnTo>
                    <a:pt x="6406" y="14979"/>
                  </a:lnTo>
                  <a:lnTo>
                    <a:pt x="6771" y="15028"/>
                  </a:lnTo>
                  <a:lnTo>
                    <a:pt x="7161" y="15052"/>
                  </a:lnTo>
                  <a:lnTo>
                    <a:pt x="7551" y="15077"/>
                  </a:lnTo>
                  <a:lnTo>
                    <a:pt x="7551" y="15077"/>
                  </a:lnTo>
                  <a:lnTo>
                    <a:pt x="7940" y="15052"/>
                  </a:lnTo>
                  <a:lnTo>
                    <a:pt x="8306" y="15028"/>
                  </a:lnTo>
                  <a:lnTo>
                    <a:pt x="8695" y="14979"/>
                  </a:lnTo>
                  <a:lnTo>
                    <a:pt x="9061" y="14906"/>
                  </a:lnTo>
                  <a:lnTo>
                    <a:pt x="9426" y="14833"/>
                  </a:lnTo>
                  <a:lnTo>
                    <a:pt x="9791" y="14736"/>
                  </a:lnTo>
                  <a:lnTo>
                    <a:pt x="10132" y="14614"/>
                  </a:lnTo>
                  <a:lnTo>
                    <a:pt x="10473" y="14468"/>
                  </a:lnTo>
                  <a:lnTo>
                    <a:pt x="10814" y="14322"/>
                  </a:lnTo>
                  <a:lnTo>
                    <a:pt x="11131" y="14151"/>
                  </a:lnTo>
                  <a:lnTo>
                    <a:pt x="11447" y="13981"/>
                  </a:lnTo>
                  <a:lnTo>
                    <a:pt x="11764" y="13786"/>
                  </a:lnTo>
                  <a:lnTo>
                    <a:pt x="12056" y="13567"/>
                  </a:lnTo>
                  <a:lnTo>
                    <a:pt x="12348" y="13347"/>
                  </a:lnTo>
                  <a:lnTo>
                    <a:pt x="12616" y="13104"/>
                  </a:lnTo>
                  <a:lnTo>
                    <a:pt x="12884" y="12860"/>
                  </a:lnTo>
                  <a:lnTo>
                    <a:pt x="13128" y="12592"/>
                  </a:lnTo>
                  <a:lnTo>
                    <a:pt x="13371" y="12324"/>
                  </a:lnTo>
                  <a:lnTo>
                    <a:pt x="13591" y="12032"/>
                  </a:lnTo>
                  <a:lnTo>
                    <a:pt x="13785" y="11740"/>
                  </a:lnTo>
                  <a:lnTo>
                    <a:pt x="13980" y="11448"/>
                  </a:lnTo>
                  <a:lnTo>
                    <a:pt x="14175" y="11131"/>
                  </a:lnTo>
                  <a:lnTo>
                    <a:pt x="14346" y="10790"/>
                  </a:lnTo>
                  <a:lnTo>
                    <a:pt x="14492" y="10473"/>
                  </a:lnTo>
                  <a:lnTo>
                    <a:pt x="14613" y="10132"/>
                  </a:lnTo>
                  <a:lnTo>
                    <a:pt x="14735" y="9767"/>
                  </a:lnTo>
                  <a:lnTo>
                    <a:pt x="14857" y="9426"/>
                  </a:lnTo>
                  <a:lnTo>
                    <a:pt x="14930" y="9061"/>
                  </a:lnTo>
                  <a:lnTo>
                    <a:pt x="15003" y="8671"/>
                  </a:lnTo>
                  <a:lnTo>
                    <a:pt x="15052" y="8306"/>
                  </a:lnTo>
                  <a:lnTo>
                    <a:pt x="15076" y="7916"/>
                  </a:lnTo>
                  <a:lnTo>
                    <a:pt x="15076" y="7526"/>
                  </a:lnTo>
                  <a:lnTo>
                    <a:pt x="15076" y="7526"/>
                  </a:lnTo>
                  <a:lnTo>
                    <a:pt x="15052" y="6918"/>
                  </a:lnTo>
                  <a:lnTo>
                    <a:pt x="14979" y="6309"/>
                  </a:lnTo>
                  <a:lnTo>
                    <a:pt x="14857" y="5724"/>
                  </a:lnTo>
                  <a:lnTo>
                    <a:pt x="14687" y="5164"/>
                  </a:lnTo>
                  <a:lnTo>
                    <a:pt x="14492" y="4604"/>
                  </a:lnTo>
                  <a:lnTo>
                    <a:pt x="14248" y="4068"/>
                  </a:lnTo>
                  <a:lnTo>
                    <a:pt x="13956" y="3581"/>
                  </a:lnTo>
                  <a:lnTo>
                    <a:pt x="13615" y="3094"/>
                  </a:lnTo>
                </a:path>
              </a:pathLst>
            </a:custGeom>
            <a:noFill/>
            <a:ln w="12175" cap="rnd"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Source Sans Pro" panose="020B0503030403020204" pitchFamily="34" charset="0"/>
                <a:ea typeface="Source Sans Pro" panose="020B0503030403020204" pitchFamily="34" charset="0"/>
                <a:cs typeface="Arial"/>
                <a:sym typeface="Arial"/>
              </a:endParaRPr>
            </a:p>
          </p:txBody>
        </p:sp>
        <p:sp>
          <p:nvSpPr>
            <p:cNvPr id="8" name="Google Shape;954;p46"/>
            <p:cNvSpPr/>
            <p:nvPr/>
          </p:nvSpPr>
          <p:spPr>
            <a:xfrm>
              <a:off x="6009825" y="1727425"/>
              <a:ext cx="279500" cy="279500"/>
            </a:xfrm>
            <a:custGeom>
              <a:avLst/>
              <a:gdLst/>
              <a:ahLst/>
              <a:cxnLst/>
              <a:rect l="l" t="t" r="r" b="b"/>
              <a:pathLst>
                <a:path w="11180" h="11180" fill="none" extrusionOk="0">
                  <a:moveTo>
                    <a:pt x="10181" y="2387"/>
                  </a:moveTo>
                  <a:lnTo>
                    <a:pt x="10181" y="2387"/>
                  </a:lnTo>
                  <a:lnTo>
                    <a:pt x="10400" y="2728"/>
                  </a:lnTo>
                  <a:lnTo>
                    <a:pt x="10595" y="3093"/>
                  </a:lnTo>
                  <a:lnTo>
                    <a:pt x="10766" y="3483"/>
                  </a:lnTo>
                  <a:lnTo>
                    <a:pt x="10912" y="3873"/>
                  </a:lnTo>
                  <a:lnTo>
                    <a:pt x="11034" y="4287"/>
                  </a:lnTo>
                  <a:lnTo>
                    <a:pt x="11107" y="4701"/>
                  </a:lnTo>
                  <a:lnTo>
                    <a:pt x="11180" y="5139"/>
                  </a:lnTo>
                  <a:lnTo>
                    <a:pt x="11180" y="5577"/>
                  </a:lnTo>
                  <a:lnTo>
                    <a:pt x="11180" y="5577"/>
                  </a:lnTo>
                  <a:lnTo>
                    <a:pt x="11155" y="6162"/>
                  </a:lnTo>
                  <a:lnTo>
                    <a:pt x="11082" y="6722"/>
                  </a:lnTo>
                  <a:lnTo>
                    <a:pt x="10936" y="7234"/>
                  </a:lnTo>
                  <a:lnTo>
                    <a:pt x="10741" y="7769"/>
                  </a:lnTo>
                  <a:lnTo>
                    <a:pt x="10522" y="8257"/>
                  </a:lnTo>
                  <a:lnTo>
                    <a:pt x="10230" y="8695"/>
                  </a:lnTo>
                  <a:lnTo>
                    <a:pt x="9913" y="9133"/>
                  </a:lnTo>
                  <a:lnTo>
                    <a:pt x="9548" y="9523"/>
                  </a:lnTo>
                  <a:lnTo>
                    <a:pt x="9158" y="9888"/>
                  </a:lnTo>
                  <a:lnTo>
                    <a:pt x="8720" y="10205"/>
                  </a:lnTo>
                  <a:lnTo>
                    <a:pt x="8257" y="10497"/>
                  </a:lnTo>
                  <a:lnTo>
                    <a:pt x="7770" y="10741"/>
                  </a:lnTo>
                  <a:lnTo>
                    <a:pt x="7259" y="10911"/>
                  </a:lnTo>
                  <a:lnTo>
                    <a:pt x="6723" y="11057"/>
                  </a:lnTo>
                  <a:lnTo>
                    <a:pt x="6163" y="11155"/>
                  </a:lnTo>
                  <a:lnTo>
                    <a:pt x="5603" y="11179"/>
                  </a:lnTo>
                  <a:lnTo>
                    <a:pt x="5603" y="11179"/>
                  </a:lnTo>
                  <a:lnTo>
                    <a:pt x="5018" y="11155"/>
                  </a:lnTo>
                  <a:lnTo>
                    <a:pt x="4482" y="11057"/>
                  </a:lnTo>
                  <a:lnTo>
                    <a:pt x="3946" y="10911"/>
                  </a:lnTo>
                  <a:lnTo>
                    <a:pt x="3435" y="10741"/>
                  </a:lnTo>
                  <a:lnTo>
                    <a:pt x="2948" y="10497"/>
                  </a:lnTo>
                  <a:lnTo>
                    <a:pt x="2485" y="10205"/>
                  </a:lnTo>
                  <a:lnTo>
                    <a:pt x="2047" y="9888"/>
                  </a:lnTo>
                  <a:lnTo>
                    <a:pt x="1657" y="9523"/>
                  </a:lnTo>
                  <a:lnTo>
                    <a:pt x="1292" y="9133"/>
                  </a:lnTo>
                  <a:lnTo>
                    <a:pt x="975" y="8695"/>
                  </a:lnTo>
                  <a:lnTo>
                    <a:pt x="683" y="8257"/>
                  </a:lnTo>
                  <a:lnTo>
                    <a:pt x="464" y="7769"/>
                  </a:lnTo>
                  <a:lnTo>
                    <a:pt x="269" y="7234"/>
                  </a:lnTo>
                  <a:lnTo>
                    <a:pt x="123" y="6722"/>
                  </a:lnTo>
                  <a:lnTo>
                    <a:pt x="50" y="6162"/>
                  </a:lnTo>
                  <a:lnTo>
                    <a:pt x="1" y="5577"/>
                  </a:lnTo>
                  <a:lnTo>
                    <a:pt x="1" y="5577"/>
                  </a:lnTo>
                  <a:lnTo>
                    <a:pt x="50" y="5017"/>
                  </a:lnTo>
                  <a:lnTo>
                    <a:pt x="123" y="4457"/>
                  </a:lnTo>
                  <a:lnTo>
                    <a:pt x="269" y="3921"/>
                  </a:lnTo>
                  <a:lnTo>
                    <a:pt x="464" y="3410"/>
                  </a:lnTo>
                  <a:lnTo>
                    <a:pt x="683" y="2923"/>
                  </a:lnTo>
                  <a:lnTo>
                    <a:pt x="975" y="2460"/>
                  </a:lnTo>
                  <a:lnTo>
                    <a:pt x="1292" y="2046"/>
                  </a:lnTo>
                  <a:lnTo>
                    <a:pt x="1657" y="1632"/>
                  </a:lnTo>
                  <a:lnTo>
                    <a:pt x="2047" y="1267"/>
                  </a:lnTo>
                  <a:lnTo>
                    <a:pt x="2485" y="950"/>
                  </a:lnTo>
                  <a:lnTo>
                    <a:pt x="2948" y="682"/>
                  </a:lnTo>
                  <a:lnTo>
                    <a:pt x="3435" y="439"/>
                  </a:lnTo>
                  <a:lnTo>
                    <a:pt x="3946" y="244"/>
                  </a:lnTo>
                  <a:lnTo>
                    <a:pt x="4482" y="122"/>
                  </a:lnTo>
                  <a:lnTo>
                    <a:pt x="5018" y="25"/>
                  </a:lnTo>
                  <a:lnTo>
                    <a:pt x="5603" y="0"/>
                  </a:lnTo>
                  <a:lnTo>
                    <a:pt x="5603" y="0"/>
                  </a:lnTo>
                  <a:lnTo>
                    <a:pt x="6041" y="25"/>
                  </a:lnTo>
                  <a:lnTo>
                    <a:pt x="6479" y="73"/>
                  </a:lnTo>
                  <a:lnTo>
                    <a:pt x="6893" y="146"/>
                  </a:lnTo>
                  <a:lnTo>
                    <a:pt x="7307" y="268"/>
                  </a:lnTo>
                  <a:lnTo>
                    <a:pt x="7697" y="414"/>
                  </a:lnTo>
                  <a:lnTo>
                    <a:pt x="8087" y="585"/>
                  </a:lnTo>
                  <a:lnTo>
                    <a:pt x="8452" y="780"/>
                  </a:lnTo>
                  <a:lnTo>
                    <a:pt x="8793" y="999"/>
                  </a:lnTo>
                </a:path>
              </a:pathLst>
            </a:custGeom>
            <a:noFill/>
            <a:ln w="12175" cap="rnd"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Source Sans Pro" panose="020B0503030403020204" pitchFamily="34" charset="0"/>
                <a:ea typeface="Source Sans Pro" panose="020B0503030403020204" pitchFamily="34" charset="0"/>
                <a:cs typeface="Arial"/>
                <a:sym typeface="Arial"/>
              </a:endParaRPr>
            </a:p>
          </p:txBody>
        </p:sp>
        <p:sp>
          <p:nvSpPr>
            <p:cNvPr id="9" name="Google Shape;955;p46"/>
            <p:cNvSpPr/>
            <p:nvPr/>
          </p:nvSpPr>
          <p:spPr>
            <a:xfrm>
              <a:off x="6107250" y="1824850"/>
              <a:ext cx="84650" cy="84650"/>
            </a:xfrm>
            <a:custGeom>
              <a:avLst/>
              <a:gdLst/>
              <a:ahLst/>
              <a:cxnLst/>
              <a:rect l="l" t="t" r="r" b="b"/>
              <a:pathLst>
                <a:path w="3386" h="3386" fill="none" extrusionOk="0">
                  <a:moveTo>
                    <a:pt x="3362" y="1388"/>
                  </a:moveTo>
                  <a:lnTo>
                    <a:pt x="3362" y="1388"/>
                  </a:lnTo>
                  <a:lnTo>
                    <a:pt x="3386" y="1680"/>
                  </a:lnTo>
                  <a:lnTo>
                    <a:pt x="3386" y="1680"/>
                  </a:lnTo>
                  <a:lnTo>
                    <a:pt x="3386" y="1851"/>
                  </a:lnTo>
                  <a:lnTo>
                    <a:pt x="3362" y="2021"/>
                  </a:lnTo>
                  <a:lnTo>
                    <a:pt x="3313" y="2192"/>
                  </a:lnTo>
                  <a:lnTo>
                    <a:pt x="3264" y="2338"/>
                  </a:lnTo>
                  <a:lnTo>
                    <a:pt x="3191" y="2484"/>
                  </a:lnTo>
                  <a:lnTo>
                    <a:pt x="3118" y="2630"/>
                  </a:lnTo>
                  <a:lnTo>
                    <a:pt x="3021" y="2776"/>
                  </a:lnTo>
                  <a:lnTo>
                    <a:pt x="2899" y="2898"/>
                  </a:lnTo>
                  <a:lnTo>
                    <a:pt x="2777" y="2996"/>
                  </a:lnTo>
                  <a:lnTo>
                    <a:pt x="2655" y="3093"/>
                  </a:lnTo>
                  <a:lnTo>
                    <a:pt x="2509" y="3191"/>
                  </a:lnTo>
                  <a:lnTo>
                    <a:pt x="2363" y="3239"/>
                  </a:lnTo>
                  <a:lnTo>
                    <a:pt x="2217" y="3312"/>
                  </a:lnTo>
                  <a:lnTo>
                    <a:pt x="2046" y="3337"/>
                  </a:lnTo>
                  <a:lnTo>
                    <a:pt x="1876" y="3385"/>
                  </a:lnTo>
                  <a:lnTo>
                    <a:pt x="1706" y="3385"/>
                  </a:lnTo>
                  <a:lnTo>
                    <a:pt x="1706" y="3385"/>
                  </a:lnTo>
                  <a:lnTo>
                    <a:pt x="1535" y="3385"/>
                  </a:lnTo>
                  <a:lnTo>
                    <a:pt x="1365" y="3337"/>
                  </a:lnTo>
                  <a:lnTo>
                    <a:pt x="1194" y="3312"/>
                  </a:lnTo>
                  <a:lnTo>
                    <a:pt x="1048" y="3239"/>
                  </a:lnTo>
                  <a:lnTo>
                    <a:pt x="902" y="3191"/>
                  </a:lnTo>
                  <a:lnTo>
                    <a:pt x="756" y="3093"/>
                  </a:lnTo>
                  <a:lnTo>
                    <a:pt x="634" y="2996"/>
                  </a:lnTo>
                  <a:lnTo>
                    <a:pt x="512" y="2898"/>
                  </a:lnTo>
                  <a:lnTo>
                    <a:pt x="390" y="2776"/>
                  </a:lnTo>
                  <a:lnTo>
                    <a:pt x="293" y="2630"/>
                  </a:lnTo>
                  <a:lnTo>
                    <a:pt x="220" y="2484"/>
                  </a:lnTo>
                  <a:lnTo>
                    <a:pt x="147" y="2338"/>
                  </a:lnTo>
                  <a:lnTo>
                    <a:pt x="74" y="2192"/>
                  </a:lnTo>
                  <a:lnTo>
                    <a:pt x="49" y="2021"/>
                  </a:lnTo>
                  <a:lnTo>
                    <a:pt x="25" y="1851"/>
                  </a:lnTo>
                  <a:lnTo>
                    <a:pt x="1" y="1680"/>
                  </a:lnTo>
                  <a:lnTo>
                    <a:pt x="1" y="1680"/>
                  </a:lnTo>
                  <a:lnTo>
                    <a:pt x="25" y="1510"/>
                  </a:lnTo>
                  <a:lnTo>
                    <a:pt x="49" y="1340"/>
                  </a:lnTo>
                  <a:lnTo>
                    <a:pt x="74" y="1193"/>
                  </a:lnTo>
                  <a:lnTo>
                    <a:pt x="147" y="1023"/>
                  </a:lnTo>
                  <a:lnTo>
                    <a:pt x="220" y="877"/>
                  </a:lnTo>
                  <a:lnTo>
                    <a:pt x="293" y="731"/>
                  </a:lnTo>
                  <a:lnTo>
                    <a:pt x="390" y="609"/>
                  </a:lnTo>
                  <a:lnTo>
                    <a:pt x="512" y="487"/>
                  </a:lnTo>
                  <a:lnTo>
                    <a:pt x="634" y="390"/>
                  </a:lnTo>
                  <a:lnTo>
                    <a:pt x="756" y="292"/>
                  </a:lnTo>
                  <a:lnTo>
                    <a:pt x="902" y="195"/>
                  </a:lnTo>
                  <a:lnTo>
                    <a:pt x="1048" y="122"/>
                  </a:lnTo>
                  <a:lnTo>
                    <a:pt x="1194" y="73"/>
                  </a:lnTo>
                  <a:lnTo>
                    <a:pt x="1365" y="24"/>
                  </a:lnTo>
                  <a:lnTo>
                    <a:pt x="1535" y="0"/>
                  </a:lnTo>
                  <a:lnTo>
                    <a:pt x="1706" y="0"/>
                  </a:lnTo>
                  <a:lnTo>
                    <a:pt x="1706" y="0"/>
                  </a:lnTo>
                  <a:lnTo>
                    <a:pt x="1998" y="24"/>
                  </a:lnTo>
                </a:path>
              </a:pathLst>
            </a:custGeom>
            <a:noFill/>
            <a:ln w="12175" cap="rnd"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Source Sans Pro" panose="020B0503030403020204" pitchFamily="34" charset="0"/>
                <a:ea typeface="Source Sans Pro" panose="020B0503030403020204" pitchFamily="34" charset="0"/>
                <a:cs typeface="Arial"/>
                <a:sym typeface="Arial"/>
              </a:endParaRPr>
            </a:p>
          </p:txBody>
        </p:sp>
        <p:sp>
          <p:nvSpPr>
            <p:cNvPr id="10" name="Google Shape;956;p46"/>
            <p:cNvSpPr/>
            <p:nvPr/>
          </p:nvSpPr>
          <p:spPr>
            <a:xfrm>
              <a:off x="6058550" y="1776125"/>
              <a:ext cx="182075" cy="182075"/>
            </a:xfrm>
            <a:custGeom>
              <a:avLst/>
              <a:gdLst/>
              <a:ahLst/>
              <a:cxnLst/>
              <a:rect l="l" t="t" r="r" b="b"/>
              <a:pathLst>
                <a:path w="7283" h="7283" fill="none" extrusionOk="0">
                  <a:moveTo>
                    <a:pt x="5431" y="463"/>
                  </a:moveTo>
                  <a:lnTo>
                    <a:pt x="5431" y="463"/>
                  </a:lnTo>
                  <a:lnTo>
                    <a:pt x="5042" y="269"/>
                  </a:lnTo>
                  <a:lnTo>
                    <a:pt x="4823" y="195"/>
                  </a:lnTo>
                  <a:lnTo>
                    <a:pt x="4603" y="122"/>
                  </a:lnTo>
                  <a:lnTo>
                    <a:pt x="4360" y="74"/>
                  </a:lnTo>
                  <a:lnTo>
                    <a:pt x="4141" y="25"/>
                  </a:lnTo>
                  <a:lnTo>
                    <a:pt x="3897" y="1"/>
                  </a:lnTo>
                  <a:lnTo>
                    <a:pt x="3654" y="1"/>
                  </a:lnTo>
                  <a:lnTo>
                    <a:pt x="3654" y="1"/>
                  </a:lnTo>
                  <a:lnTo>
                    <a:pt x="3288" y="25"/>
                  </a:lnTo>
                  <a:lnTo>
                    <a:pt x="2923" y="74"/>
                  </a:lnTo>
                  <a:lnTo>
                    <a:pt x="2558" y="147"/>
                  </a:lnTo>
                  <a:lnTo>
                    <a:pt x="2241" y="293"/>
                  </a:lnTo>
                  <a:lnTo>
                    <a:pt x="1924" y="439"/>
                  </a:lnTo>
                  <a:lnTo>
                    <a:pt x="1608" y="609"/>
                  </a:lnTo>
                  <a:lnTo>
                    <a:pt x="1340" y="829"/>
                  </a:lnTo>
                  <a:lnTo>
                    <a:pt x="1072" y="1072"/>
                  </a:lnTo>
                  <a:lnTo>
                    <a:pt x="828" y="1316"/>
                  </a:lnTo>
                  <a:lnTo>
                    <a:pt x="633" y="1608"/>
                  </a:lnTo>
                  <a:lnTo>
                    <a:pt x="439" y="1900"/>
                  </a:lnTo>
                  <a:lnTo>
                    <a:pt x="293" y="2217"/>
                  </a:lnTo>
                  <a:lnTo>
                    <a:pt x="171" y="2558"/>
                  </a:lnTo>
                  <a:lnTo>
                    <a:pt x="73" y="2899"/>
                  </a:lnTo>
                  <a:lnTo>
                    <a:pt x="25" y="3264"/>
                  </a:lnTo>
                  <a:lnTo>
                    <a:pt x="0" y="3629"/>
                  </a:lnTo>
                  <a:lnTo>
                    <a:pt x="0" y="3629"/>
                  </a:lnTo>
                  <a:lnTo>
                    <a:pt x="25" y="4019"/>
                  </a:lnTo>
                  <a:lnTo>
                    <a:pt x="73" y="4360"/>
                  </a:lnTo>
                  <a:lnTo>
                    <a:pt x="171" y="4725"/>
                  </a:lnTo>
                  <a:lnTo>
                    <a:pt x="293" y="5066"/>
                  </a:lnTo>
                  <a:lnTo>
                    <a:pt x="439" y="5383"/>
                  </a:lnTo>
                  <a:lnTo>
                    <a:pt x="633" y="5675"/>
                  </a:lnTo>
                  <a:lnTo>
                    <a:pt x="828" y="5943"/>
                  </a:lnTo>
                  <a:lnTo>
                    <a:pt x="1072" y="6211"/>
                  </a:lnTo>
                  <a:lnTo>
                    <a:pt x="1340" y="6455"/>
                  </a:lnTo>
                  <a:lnTo>
                    <a:pt x="1608" y="6650"/>
                  </a:lnTo>
                  <a:lnTo>
                    <a:pt x="1924" y="6844"/>
                  </a:lnTo>
                  <a:lnTo>
                    <a:pt x="2241" y="6990"/>
                  </a:lnTo>
                  <a:lnTo>
                    <a:pt x="2558" y="7112"/>
                  </a:lnTo>
                  <a:lnTo>
                    <a:pt x="2923" y="7210"/>
                  </a:lnTo>
                  <a:lnTo>
                    <a:pt x="3288" y="7258"/>
                  </a:lnTo>
                  <a:lnTo>
                    <a:pt x="3654" y="7283"/>
                  </a:lnTo>
                  <a:lnTo>
                    <a:pt x="3654" y="7283"/>
                  </a:lnTo>
                  <a:lnTo>
                    <a:pt x="4019" y="7258"/>
                  </a:lnTo>
                  <a:lnTo>
                    <a:pt x="4384" y="7210"/>
                  </a:lnTo>
                  <a:lnTo>
                    <a:pt x="4725" y="7112"/>
                  </a:lnTo>
                  <a:lnTo>
                    <a:pt x="5066" y="6990"/>
                  </a:lnTo>
                  <a:lnTo>
                    <a:pt x="5383" y="6844"/>
                  </a:lnTo>
                  <a:lnTo>
                    <a:pt x="5675" y="6650"/>
                  </a:lnTo>
                  <a:lnTo>
                    <a:pt x="5967" y="6455"/>
                  </a:lnTo>
                  <a:lnTo>
                    <a:pt x="6235" y="6211"/>
                  </a:lnTo>
                  <a:lnTo>
                    <a:pt x="6454" y="5943"/>
                  </a:lnTo>
                  <a:lnTo>
                    <a:pt x="6674" y="5675"/>
                  </a:lnTo>
                  <a:lnTo>
                    <a:pt x="6844" y="5383"/>
                  </a:lnTo>
                  <a:lnTo>
                    <a:pt x="7014" y="5066"/>
                  </a:lnTo>
                  <a:lnTo>
                    <a:pt x="7136" y="4725"/>
                  </a:lnTo>
                  <a:lnTo>
                    <a:pt x="7209" y="4360"/>
                  </a:lnTo>
                  <a:lnTo>
                    <a:pt x="7282" y="4019"/>
                  </a:lnTo>
                  <a:lnTo>
                    <a:pt x="7282" y="3629"/>
                  </a:lnTo>
                  <a:lnTo>
                    <a:pt x="7282" y="3629"/>
                  </a:lnTo>
                  <a:lnTo>
                    <a:pt x="7282" y="3386"/>
                  </a:lnTo>
                  <a:lnTo>
                    <a:pt x="7258" y="3167"/>
                  </a:lnTo>
                  <a:lnTo>
                    <a:pt x="7234" y="2923"/>
                  </a:lnTo>
                  <a:lnTo>
                    <a:pt x="7161" y="2704"/>
                  </a:lnTo>
                  <a:lnTo>
                    <a:pt x="7112" y="2485"/>
                  </a:lnTo>
                  <a:lnTo>
                    <a:pt x="7014" y="2266"/>
                  </a:lnTo>
                  <a:lnTo>
                    <a:pt x="6820" y="1852"/>
                  </a:lnTo>
                </a:path>
              </a:pathLst>
            </a:custGeom>
            <a:noFill/>
            <a:ln w="12175" cap="rnd"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Source Sans Pro" panose="020B0503030403020204" pitchFamily="34" charset="0"/>
                <a:ea typeface="Source Sans Pro" panose="020B0503030403020204" pitchFamily="34" charset="0"/>
                <a:cs typeface="Arial"/>
                <a:sym typeface="Arial"/>
              </a:endParaRPr>
            </a:p>
          </p:txBody>
        </p:sp>
        <p:sp>
          <p:nvSpPr>
            <p:cNvPr id="11" name="Google Shape;957;p46"/>
            <p:cNvSpPr/>
            <p:nvPr/>
          </p:nvSpPr>
          <p:spPr>
            <a:xfrm>
              <a:off x="5971475" y="2001400"/>
              <a:ext cx="74925" cy="70675"/>
            </a:xfrm>
            <a:custGeom>
              <a:avLst/>
              <a:gdLst/>
              <a:ahLst/>
              <a:cxnLst/>
              <a:rect l="l" t="t" r="r" b="b"/>
              <a:pathLst>
                <a:path w="2997" h="2827" fill="none" extrusionOk="0">
                  <a:moveTo>
                    <a:pt x="1462" y="1"/>
                  </a:moveTo>
                  <a:lnTo>
                    <a:pt x="293" y="1170"/>
                  </a:lnTo>
                  <a:lnTo>
                    <a:pt x="293" y="1170"/>
                  </a:lnTo>
                  <a:lnTo>
                    <a:pt x="171" y="1316"/>
                  </a:lnTo>
                  <a:lnTo>
                    <a:pt x="74" y="1487"/>
                  </a:lnTo>
                  <a:lnTo>
                    <a:pt x="25" y="1657"/>
                  </a:lnTo>
                  <a:lnTo>
                    <a:pt x="1" y="1852"/>
                  </a:lnTo>
                  <a:lnTo>
                    <a:pt x="25" y="2047"/>
                  </a:lnTo>
                  <a:lnTo>
                    <a:pt x="74" y="2217"/>
                  </a:lnTo>
                  <a:lnTo>
                    <a:pt x="171" y="2388"/>
                  </a:lnTo>
                  <a:lnTo>
                    <a:pt x="293" y="2534"/>
                  </a:lnTo>
                  <a:lnTo>
                    <a:pt x="293" y="2534"/>
                  </a:lnTo>
                  <a:lnTo>
                    <a:pt x="439" y="2656"/>
                  </a:lnTo>
                  <a:lnTo>
                    <a:pt x="609" y="2753"/>
                  </a:lnTo>
                  <a:lnTo>
                    <a:pt x="804" y="2802"/>
                  </a:lnTo>
                  <a:lnTo>
                    <a:pt x="975" y="2826"/>
                  </a:lnTo>
                  <a:lnTo>
                    <a:pt x="975" y="2826"/>
                  </a:lnTo>
                  <a:lnTo>
                    <a:pt x="1170" y="2802"/>
                  </a:lnTo>
                  <a:lnTo>
                    <a:pt x="1340" y="2753"/>
                  </a:lnTo>
                  <a:lnTo>
                    <a:pt x="1511" y="2656"/>
                  </a:lnTo>
                  <a:lnTo>
                    <a:pt x="1681" y="2534"/>
                  </a:lnTo>
                  <a:lnTo>
                    <a:pt x="2850" y="1365"/>
                  </a:lnTo>
                  <a:lnTo>
                    <a:pt x="2850" y="1365"/>
                  </a:lnTo>
                  <a:lnTo>
                    <a:pt x="2996" y="1194"/>
                  </a:lnTo>
                </a:path>
              </a:pathLst>
            </a:custGeom>
            <a:noFill/>
            <a:ln w="12175" cap="rnd"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Source Sans Pro" panose="020B0503030403020204" pitchFamily="34" charset="0"/>
                <a:ea typeface="Source Sans Pro" panose="020B0503030403020204" pitchFamily="34" charset="0"/>
                <a:cs typeface="Arial"/>
                <a:sym typeface="Arial"/>
              </a:endParaRPr>
            </a:p>
          </p:txBody>
        </p:sp>
        <p:sp>
          <p:nvSpPr>
            <p:cNvPr id="12" name="Google Shape;958;p46"/>
            <p:cNvSpPr/>
            <p:nvPr/>
          </p:nvSpPr>
          <p:spPr>
            <a:xfrm>
              <a:off x="6253375" y="2001400"/>
              <a:ext cx="74325" cy="70675"/>
            </a:xfrm>
            <a:custGeom>
              <a:avLst/>
              <a:gdLst/>
              <a:ahLst/>
              <a:cxnLst/>
              <a:rect l="l" t="t" r="r" b="b"/>
              <a:pathLst>
                <a:path w="2973" h="2827" fill="none" extrusionOk="0">
                  <a:moveTo>
                    <a:pt x="1" y="1194"/>
                  </a:moveTo>
                  <a:lnTo>
                    <a:pt x="1" y="1194"/>
                  </a:lnTo>
                  <a:lnTo>
                    <a:pt x="123" y="1365"/>
                  </a:lnTo>
                  <a:lnTo>
                    <a:pt x="1316" y="2534"/>
                  </a:lnTo>
                  <a:lnTo>
                    <a:pt x="1316" y="2534"/>
                  </a:lnTo>
                  <a:lnTo>
                    <a:pt x="1462" y="2656"/>
                  </a:lnTo>
                  <a:lnTo>
                    <a:pt x="1633" y="2753"/>
                  </a:lnTo>
                  <a:lnTo>
                    <a:pt x="1827" y="2802"/>
                  </a:lnTo>
                  <a:lnTo>
                    <a:pt x="1998" y="2826"/>
                  </a:lnTo>
                  <a:lnTo>
                    <a:pt x="1998" y="2826"/>
                  </a:lnTo>
                  <a:lnTo>
                    <a:pt x="2193" y="2802"/>
                  </a:lnTo>
                  <a:lnTo>
                    <a:pt x="2363" y="2753"/>
                  </a:lnTo>
                  <a:lnTo>
                    <a:pt x="2534" y="2656"/>
                  </a:lnTo>
                  <a:lnTo>
                    <a:pt x="2704" y="2534"/>
                  </a:lnTo>
                  <a:lnTo>
                    <a:pt x="2704" y="2534"/>
                  </a:lnTo>
                  <a:lnTo>
                    <a:pt x="2826" y="2388"/>
                  </a:lnTo>
                  <a:lnTo>
                    <a:pt x="2923" y="2217"/>
                  </a:lnTo>
                  <a:lnTo>
                    <a:pt x="2972" y="2047"/>
                  </a:lnTo>
                  <a:lnTo>
                    <a:pt x="2972" y="1852"/>
                  </a:lnTo>
                  <a:lnTo>
                    <a:pt x="2972" y="1657"/>
                  </a:lnTo>
                  <a:lnTo>
                    <a:pt x="2923" y="1487"/>
                  </a:lnTo>
                  <a:lnTo>
                    <a:pt x="2826" y="1316"/>
                  </a:lnTo>
                  <a:lnTo>
                    <a:pt x="2704" y="1170"/>
                  </a:lnTo>
                  <a:lnTo>
                    <a:pt x="1535" y="1"/>
                  </a:lnTo>
                </a:path>
              </a:pathLst>
            </a:custGeom>
            <a:noFill/>
            <a:ln w="12175" cap="rnd"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Source Sans Pro" panose="020B0503030403020204" pitchFamily="34" charset="0"/>
                <a:ea typeface="Source Sans Pro" panose="020B0503030403020204" pitchFamily="34" charset="0"/>
                <a:cs typeface="Arial"/>
                <a:sym typeface="Arial"/>
              </a:endParaRPr>
            </a:p>
          </p:txBody>
        </p:sp>
        <p:sp>
          <p:nvSpPr>
            <p:cNvPr id="13" name="Google Shape;959;p46"/>
            <p:cNvSpPr/>
            <p:nvPr/>
          </p:nvSpPr>
          <p:spPr>
            <a:xfrm>
              <a:off x="6137700" y="1623900"/>
              <a:ext cx="250875" cy="255150"/>
            </a:xfrm>
            <a:custGeom>
              <a:avLst/>
              <a:gdLst/>
              <a:ahLst/>
              <a:cxnLst/>
              <a:rect l="l" t="t" r="r" b="b"/>
              <a:pathLst>
                <a:path w="10035" h="10206" fill="none" extrusionOk="0">
                  <a:moveTo>
                    <a:pt x="9718" y="2412"/>
                  </a:moveTo>
                  <a:lnTo>
                    <a:pt x="8671" y="2217"/>
                  </a:lnTo>
                  <a:lnTo>
                    <a:pt x="9694" y="1194"/>
                  </a:lnTo>
                  <a:lnTo>
                    <a:pt x="9694" y="1194"/>
                  </a:lnTo>
                  <a:lnTo>
                    <a:pt x="9767" y="1121"/>
                  </a:lnTo>
                  <a:lnTo>
                    <a:pt x="9815" y="1024"/>
                  </a:lnTo>
                  <a:lnTo>
                    <a:pt x="9840" y="951"/>
                  </a:lnTo>
                  <a:lnTo>
                    <a:pt x="9840" y="853"/>
                  </a:lnTo>
                  <a:lnTo>
                    <a:pt x="9840" y="756"/>
                  </a:lnTo>
                  <a:lnTo>
                    <a:pt x="9815" y="658"/>
                  </a:lnTo>
                  <a:lnTo>
                    <a:pt x="9767" y="585"/>
                  </a:lnTo>
                  <a:lnTo>
                    <a:pt x="9694" y="512"/>
                  </a:lnTo>
                  <a:lnTo>
                    <a:pt x="9694" y="512"/>
                  </a:lnTo>
                  <a:lnTo>
                    <a:pt x="9621" y="439"/>
                  </a:lnTo>
                  <a:lnTo>
                    <a:pt x="9548" y="391"/>
                  </a:lnTo>
                  <a:lnTo>
                    <a:pt x="9450" y="366"/>
                  </a:lnTo>
                  <a:lnTo>
                    <a:pt x="9353" y="366"/>
                  </a:lnTo>
                  <a:lnTo>
                    <a:pt x="9255" y="366"/>
                  </a:lnTo>
                  <a:lnTo>
                    <a:pt x="9182" y="391"/>
                  </a:lnTo>
                  <a:lnTo>
                    <a:pt x="9085" y="439"/>
                  </a:lnTo>
                  <a:lnTo>
                    <a:pt x="9012" y="512"/>
                  </a:lnTo>
                  <a:lnTo>
                    <a:pt x="7867" y="1657"/>
                  </a:lnTo>
                  <a:lnTo>
                    <a:pt x="7867" y="1657"/>
                  </a:lnTo>
                  <a:lnTo>
                    <a:pt x="7818" y="1487"/>
                  </a:lnTo>
                  <a:lnTo>
                    <a:pt x="7599" y="317"/>
                  </a:lnTo>
                  <a:lnTo>
                    <a:pt x="7599" y="317"/>
                  </a:lnTo>
                  <a:lnTo>
                    <a:pt x="7575" y="196"/>
                  </a:lnTo>
                  <a:lnTo>
                    <a:pt x="7526" y="98"/>
                  </a:lnTo>
                  <a:lnTo>
                    <a:pt x="7477" y="50"/>
                  </a:lnTo>
                  <a:lnTo>
                    <a:pt x="7404" y="1"/>
                  </a:lnTo>
                  <a:lnTo>
                    <a:pt x="7331" y="1"/>
                  </a:lnTo>
                  <a:lnTo>
                    <a:pt x="7234" y="25"/>
                  </a:lnTo>
                  <a:lnTo>
                    <a:pt x="7161" y="74"/>
                  </a:lnTo>
                  <a:lnTo>
                    <a:pt x="7063" y="147"/>
                  </a:lnTo>
                  <a:lnTo>
                    <a:pt x="5432" y="1754"/>
                  </a:lnTo>
                  <a:lnTo>
                    <a:pt x="5432" y="1754"/>
                  </a:lnTo>
                  <a:lnTo>
                    <a:pt x="5358" y="1852"/>
                  </a:lnTo>
                  <a:lnTo>
                    <a:pt x="5285" y="1974"/>
                  </a:lnTo>
                  <a:lnTo>
                    <a:pt x="5212" y="2120"/>
                  </a:lnTo>
                  <a:lnTo>
                    <a:pt x="5164" y="2242"/>
                  </a:lnTo>
                  <a:lnTo>
                    <a:pt x="5139" y="2388"/>
                  </a:lnTo>
                  <a:lnTo>
                    <a:pt x="5115" y="2534"/>
                  </a:lnTo>
                  <a:lnTo>
                    <a:pt x="5115" y="2680"/>
                  </a:lnTo>
                  <a:lnTo>
                    <a:pt x="5115" y="2802"/>
                  </a:lnTo>
                  <a:lnTo>
                    <a:pt x="5334" y="3971"/>
                  </a:lnTo>
                  <a:lnTo>
                    <a:pt x="5334" y="3971"/>
                  </a:lnTo>
                  <a:lnTo>
                    <a:pt x="5383" y="4141"/>
                  </a:lnTo>
                  <a:lnTo>
                    <a:pt x="147" y="9378"/>
                  </a:lnTo>
                  <a:lnTo>
                    <a:pt x="147" y="9378"/>
                  </a:lnTo>
                  <a:lnTo>
                    <a:pt x="73" y="9451"/>
                  </a:lnTo>
                  <a:lnTo>
                    <a:pt x="25" y="9548"/>
                  </a:lnTo>
                  <a:lnTo>
                    <a:pt x="0" y="9645"/>
                  </a:lnTo>
                  <a:lnTo>
                    <a:pt x="0" y="9718"/>
                  </a:lnTo>
                  <a:lnTo>
                    <a:pt x="0" y="9816"/>
                  </a:lnTo>
                  <a:lnTo>
                    <a:pt x="25" y="9913"/>
                  </a:lnTo>
                  <a:lnTo>
                    <a:pt x="73" y="9986"/>
                  </a:lnTo>
                  <a:lnTo>
                    <a:pt x="147" y="10059"/>
                  </a:lnTo>
                  <a:lnTo>
                    <a:pt x="147" y="10059"/>
                  </a:lnTo>
                  <a:lnTo>
                    <a:pt x="220" y="10133"/>
                  </a:lnTo>
                  <a:lnTo>
                    <a:pt x="293" y="10181"/>
                  </a:lnTo>
                  <a:lnTo>
                    <a:pt x="390" y="10206"/>
                  </a:lnTo>
                  <a:lnTo>
                    <a:pt x="488" y="10206"/>
                  </a:lnTo>
                  <a:lnTo>
                    <a:pt x="488" y="10206"/>
                  </a:lnTo>
                  <a:lnTo>
                    <a:pt x="585" y="10206"/>
                  </a:lnTo>
                  <a:lnTo>
                    <a:pt x="658" y="10181"/>
                  </a:lnTo>
                  <a:lnTo>
                    <a:pt x="755" y="10133"/>
                  </a:lnTo>
                  <a:lnTo>
                    <a:pt x="828" y="10059"/>
                  </a:lnTo>
                  <a:lnTo>
                    <a:pt x="6187" y="4726"/>
                  </a:lnTo>
                  <a:lnTo>
                    <a:pt x="7234" y="4896"/>
                  </a:lnTo>
                  <a:lnTo>
                    <a:pt x="7234" y="4896"/>
                  </a:lnTo>
                  <a:lnTo>
                    <a:pt x="7356" y="4921"/>
                  </a:lnTo>
                  <a:lnTo>
                    <a:pt x="7502" y="4921"/>
                  </a:lnTo>
                  <a:lnTo>
                    <a:pt x="7624" y="4896"/>
                  </a:lnTo>
                  <a:lnTo>
                    <a:pt x="7770" y="4848"/>
                  </a:lnTo>
                  <a:lnTo>
                    <a:pt x="7916" y="4799"/>
                  </a:lnTo>
                  <a:lnTo>
                    <a:pt x="8038" y="4750"/>
                  </a:lnTo>
                  <a:lnTo>
                    <a:pt x="8159" y="4677"/>
                  </a:lnTo>
                  <a:lnTo>
                    <a:pt x="8257" y="4580"/>
                  </a:lnTo>
                  <a:lnTo>
                    <a:pt x="9889" y="2948"/>
                  </a:lnTo>
                  <a:lnTo>
                    <a:pt x="9889" y="2948"/>
                  </a:lnTo>
                  <a:lnTo>
                    <a:pt x="9962" y="2875"/>
                  </a:lnTo>
                  <a:lnTo>
                    <a:pt x="10010" y="2777"/>
                  </a:lnTo>
                  <a:lnTo>
                    <a:pt x="10035" y="2704"/>
                  </a:lnTo>
                  <a:lnTo>
                    <a:pt x="10010" y="2607"/>
                  </a:lnTo>
                  <a:lnTo>
                    <a:pt x="9986" y="2558"/>
                  </a:lnTo>
                  <a:lnTo>
                    <a:pt x="9913" y="2485"/>
                  </a:lnTo>
                  <a:lnTo>
                    <a:pt x="9815" y="2436"/>
                  </a:lnTo>
                  <a:lnTo>
                    <a:pt x="9718" y="2412"/>
                  </a:lnTo>
                  <a:lnTo>
                    <a:pt x="9718" y="2412"/>
                  </a:lnTo>
                  <a:close/>
                </a:path>
              </a:pathLst>
            </a:custGeom>
            <a:noFill/>
            <a:ln w="12175" cap="rnd"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Source Sans Pro" panose="020B0503030403020204" pitchFamily="34" charset="0"/>
                <a:ea typeface="Source Sans Pro" panose="020B0503030403020204" pitchFamily="34" charset="0"/>
                <a:cs typeface="Arial"/>
                <a:sym typeface="Arial"/>
              </a:endParaRPr>
            </a:p>
          </p:txBody>
        </p:sp>
      </p:grpSp>
      <p:sp>
        <p:nvSpPr>
          <p:cNvPr id="4" name="Rectangle 3"/>
          <p:cNvSpPr/>
          <p:nvPr/>
        </p:nvSpPr>
        <p:spPr>
          <a:xfrm>
            <a:off x="186906" y="1797725"/>
            <a:ext cx="9603639" cy="4906280"/>
          </a:xfrm>
          <a:prstGeom prst="rect">
            <a:avLst/>
          </a:prstGeom>
        </p:spPr>
        <p:txBody>
          <a:bodyPr wrap="square">
            <a:spAutoFit/>
          </a:bodyPr>
          <a:lstStyle/>
          <a:p>
            <a:pPr marL="376757" marR="554553" indent="-847" defTabSz="1219170">
              <a:lnSpc>
                <a:spcPct val="105000"/>
              </a:lnSpc>
              <a:spcBef>
                <a:spcPts val="7"/>
              </a:spcBef>
              <a:buClr>
                <a:srgbClr val="000000"/>
              </a:buClr>
            </a:pPr>
            <a:r>
              <a:rPr lang="en-US" sz="1867" b="1" kern="0">
                <a:solidFill>
                  <a:srgbClr val="FF9300"/>
                </a:solidFill>
                <a:latin typeface="Source Sans Pro" panose="020B0503030403020204" pitchFamily="34" charset="0"/>
                <a:ea typeface="Source Sans Pro" panose="020B0503030403020204" pitchFamily="34" charset="0"/>
                <a:cs typeface="Arial"/>
                <a:sym typeface="Arial"/>
              </a:rPr>
              <a:t>Aim</a:t>
            </a:r>
            <a:r>
              <a:rPr lang="en-US" sz="1867" b="1" kern="0" spc="193">
                <a:solidFill>
                  <a:srgbClr val="FF9300"/>
                </a:solidFill>
                <a:latin typeface="Source Sans Pro" panose="020B0503030403020204" pitchFamily="34" charset="0"/>
                <a:ea typeface="Source Sans Pro" panose="020B0503030403020204" pitchFamily="34" charset="0"/>
                <a:cs typeface="Arial" panose="020B0604020202020204" pitchFamily="34" charset="0"/>
                <a:sym typeface="Arial"/>
              </a:rPr>
              <a:t> </a:t>
            </a:r>
            <a:r>
              <a:rPr lang="en-US" sz="1867" b="1" kern="0">
                <a:solidFill>
                  <a:srgbClr val="FF9300"/>
                </a:solidFill>
                <a:latin typeface="Source Sans Pro" panose="020B0503030403020204" pitchFamily="34" charset="0"/>
                <a:ea typeface="Source Sans Pro" panose="020B0503030403020204" pitchFamily="34" charset="0"/>
                <a:cs typeface="Arial"/>
                <a:sym typeface="Arial"/>
              </a:rPr>
              <a:t>1:</a:t>
            </a:r>
            <a:r>
              <a:rPr lang="en-US" sz="1867" b="1" kern="0" spc="167">
                <a:solidFill>
                  <a:srgbClr val="FF9300"/>
                </a:solidFill>
                <a:latin typeface="Source Sans Pro" panose="020B0503030403020204" pitchFamily="34" charset="0"/>
                <a:ea typeface="Source Sans Pro" panose="020B0503030403020204" pitchFamily="34" charset="0"/>
                <a:cs typeface="Arial" panose="020B0604020202020204" pitchFamily="34" charset="0"/>
                <a:sym typeface="Arial"/>
              </a:rPr>
              <a:t> </a:t>
            </a:r>
            <a:r>
              <a:rPr lang="en-US" sz="1867" b="1" kern="0">
                <a:solidFill>
                  <a:srgbClr val="FF9300"/>
                </a:solidFill>
                <a:latin typeface="Source Sans Pro" panose="020B0503030403020204" pitchFamily="34" charset="0"/>
                <a:ea typeface="Source Sans Pro" panose="020B0503030403020204" pitchFamily="34" charset="0"/>
                <a:cs typeface="Arial"/>
                <a:sym typeface="Arial"/>
              </a:rPr>
              <a:t>to</a:t>
            </a:r>
            <a:r>
              <a:rPr lang="en-US" sz="1867" b="1" kern="0" spc="187">
                <a:solidFill>
                  <a:srgbClr val="FF9300"/>
                </a:solidFill>
                <a:latin typeface="Source Sans Pro" panose="020B0503030403020204" pitchFamily="34" charset="0"/>
                <a:ea typeface="Source Sans Pro" panose="020B0503030403020204" pitchFamily="34" charset="0"/>
                <a:cs typeface="Arial" panose="020B0604020202020204" pitchFamily="34" charset="0"/>
                <a:sym typeface="Arial"/>
              </a:rPr>
              <a:t> </a:t>
            </a:r>
            <a:r>
              <a:rPr lang="en-US" sz="1867" b="1" kern="0">
                <a:solidFill>
                  <a:srgbClr val="FF9300"/>
                </a:solidFill>
                <a:latin typeface="Source Sans Pro" panose="020B0503030403020204" pitchFamily="34" charset="0"/>
                <a:ea typeface="Source Sans Pro" panose="020B0503030403020204" pitchFamily="34" charset="0"/>
                <a:cs typeface="Arial"/>
                <a:sym typeface="Arial"/>
              </a:rPr>
              <a:t>assess</a:t>
            </a:r>
            <a:r>
              <a:rPr lang="en-US" sz="1867" b="1" kern="0" spc="180">
                <a:solidFill>
                  <a:srgbClr val="FF9300"/>
                </a:solidFill>
                <a:latin typeface="Source Sans Pro" panose="020B0503030403020204" pitchFamily="34" charset="0"/>
                <a:ea typeface="Source Sans Pro" panose="020B0503030403020204" pitchFamily="34" charset="0"/>
                <a:cs typeface="Arial" panose="020B0604020202020204" pitchFamily="34" charset="0"/>
                <a:sym typeface="Arial"/>
              </a:rPr>
              <a:t> </a:t>
            </a:r>
            <a:r>
              <a:rPr lang="en-US" sz="1867" b="1" kern="0">
                <a:solidFill>
                  <a:srgbClr val="FF9300"/>
                </a:solidFill>
                <a:latin typeface="Source Sans Pro" panose="020B0503030403020204" pitchFamily="34" charset="0"/>
                <a:ea typeface="Source Sans Pro" panose="020B0503030403020204" pitchFamily="34" charset="0"/>
                <a:cs typeface="Arial"/>
                <a:sym typeface="Arial"/>
              </a:rPr>
              <a:t>the</a:t>
            </a:r>
            <a:r>
              <a:rPr lang="en-US" sz="1867" b="1" kern="0" spc="180">
                <a:solidFill>
                  <a:srgbClr val="FF9300"/>
                </a:solidFill>
                <a:latin typeface="Source Sans Pro" panose="020B0503030403020204" pitchFamily="34" charset="0"/>
                <a:ea typeface="Source Sans Pro" panose="020B0503030403020204" pitchFamily="34" charset="0"/>
                <a:cs typeface="Arial" panose="020B0604020202020204" pitchFamily="34" charset="0"/>
                <a:sym typeface="Arial"/>
              </a:rPr>
              <a:t> </a:t>
            </a:r>
            <a:r>
              <a:rPr lang="en-US" sz="1867" b="1" kern="0">
                <a:solidFill>
                  <a:srgbClr val="FF9300"/>
                </a:solidFill>
                <a:latin typeface="Source Sans Pro" panose="020B0503030403020204" pitchFamily="34" charset="0"/>
                <a:ea typeface="Source Sans Pro" panose="020B0503030403020204" pitchFamily="34" charset="0"/>
                <a:cs typeface="Arial"/>
                <a:sym typeface="Arial"/>
              </a:rPr>
              <a:t>feasibility</a:t>
            </a:r>
            <a:r>
              <a:rPr lang="en-US" sz="1867" b="1" kern="0" spc="180">
                <a:solidFill>
                  <a:srgbClr val="FF9300"/>
                </a:solidFill>
                <a:latin typeface="Source Sans Pro" panose="020B0503030403020204" pitchFamily="34" charset="0"/>
                <a:ea typeface="Source Sans Pro" panose="020B0503030403020204" pitchFamily="34" charset="0"/>
                <a:cs typeface="Arial" panose="020B0604020202020204" pitchFamily="34" charset="0"/>
                <a:sym typeface="Arial"/>
              </a:rPr>
              <a:t> </a:t>
            </a:r>
            <a:r>
              <a:rPr lang="en-US" sz="1867" b="1" kern="0">
                <a:solidFill>
                  <a:srgbClr val="FF9300"/>
                </a:solidFill>
                <a:latin typeface="Source Sans Pro" panose="020B0503030403020204" pitchFamily="34" charset="0"/>
                <a:ea typeface="Source Sans Pro" panose="020B0503030403020204" pitchFamily="34" charset="0"/>
                <a:cs typeface="Arial"/>
                <a:sym typeface="Arial"/>
              </a:rPr>
              <a:t>and</a:t>
            </a:r>
            <a:r>
              <a:rPr lang="en-US" sz="1867" b="1" kern="0" spc="187">
                <a:solidFill>
                  <a:srgbClr val="FF9300"/>
                </a:solidFill>
                <a:latin typeface="Source Sans Pro" panose="020B0503030403020204" pitchFamily="34" charset="0"/>
                <a:ea typeface="Source Sans Pro" panose="020B0503030403020204" pitchFamily="34" charset="0"/>
                <a:cs typeface="Arial" panose="020B0604020202020204" pitchFamily="34" charset="0"/>
                <a:sym typeface="Arial"/>
              </a:rPr>
              <a:t> </a:t>
            </a:r>
            <a:r>
              <a:rPr lang="en-US" sz="1867" b="1" kern="0">
                <a:solidFill>
                  <a:srgbClr val="FF9300"/>
                </a:solidFill>
                <a:latin typeface="Source Sans Pro" panose="020B0503030403020204" pitchFamily="34" charset="0"/>
                <a:ea typeface="Source Sans Pro" panose="020B0503030403020204" pitchFamily="34" charset="0"/>
                <a:cs typeface="Arial"/>
                <a:sym typeface="Arial"/>
              </a:rPr>
              <a:t>acceptability</a:t>
            </a:r>
            <a:r>
              <a:rPr lang="en-US" sz="1867" b="1" kern="0" spc="180">
                <a:solidFill>
                  <a:srgbClr val="FF9300"/>
                </a:solidFill>
                <a:latin typeface="Source Sans Pro" panose="020B0503030403020204" pitchFamily="34" charset="0"/>
                <a:ea typeface="Source Sans Pro" panose="020B0503030403020204" pitchFamily="34" charset="0"/>
                <a:cs typeface="Arial" panose="020B0604020202020204" pitchFamily="34" charset="0"/>
                <a:sym typeface="Arial"/>
              </a:rPr>
              <a:t> </a:t>
            </a:r>
            <a:r>
              <a:rPr lang="en-US" sz="1867" b="1" kern="0">
                <a:solidFill>
                  <a:srgbClr val="FF9300"/>
                </a:solidFill>
                <a:latin typeface="Source Sans Pro" panose="020B0503030403020204" pitchFamily="34" charset="0"/>
                <a:ea typeface="Source Sans Pro" panose="020B0503030403020204" pitchFamily="34" charset="0"/>
                <a:cs typeface="Arial"/>
                <a:sym typeface="Arial"/>
              </a:rPr>
              <a:t>of</a:t>
            </a:r>
            <a:r>
              <a:rPr lang="en-US" sz="1867" b="1" kern="0" spc="167">
                <a:solidFill>
                  <a:srgbClr val="FF9300"/>
                </a:solidFill>
                <a:latin typeface="Source Sans Pro" panose="020B0503030403020204" pitchFamily="34" charset="0"/>
                <a:ea typeface="Source Sans Pro" panose="020B0503030403020204" pitchFamily="34" charset="0"/>
                <a:cs typeface="Arial" panose="020B0604020202020204" pitchFamily="34" charset="0"/>
                <a:sym typeface="Arial"/>
              </a:rPr>
              <a:t> </a:t>
            </a:r>
            <a:r>
              <a:rPr lang="en-US" sz="1867" b="1" kern="0">
                <a:solidFill>
                  <a:srgbClr val="FF9300"/>
                </a:solidFill>
                <a:latin typeface="Source Sans Pro" panose="020B0503030403020204" pitchFamily="34" charset="0"/>
                <a:ea typeface="Source Sans Pro" panose="020B0503030403020204" pitchFamily="34" charset="0"/>
                <a:cs typeface="Arial"/>
                <a:sym typeface="Arial"/>
              </a:rPr>
              <a:t>HIV</a:t>
            </a:r>
            <a:r>
              <a:rPr lang="en-US" sz="1867" b="1" kern="0" spc="187">
                <a:solidFill>
                  <a:srgbClr val="FF9300"/>
                </a:solidFill>
                <a:latin typeface="Source Sans Pro" panose="020B0503030403020204" pitchFamily="34" charset="0"/>
                <a:ea typeface="Source Sans Pro" panose="020B0503030403020204" pitchFamily="34" charset="0"/>
                <a:cs typeface="Arial" panose="020B0604020202020204" pitchFamily="34" charset="0"/>
                <a:sym typeface="Arial"/>
              </a:rPr>
              <a:t> </a:t>
            </a:r>
            <a:r>
              <a:rPr lang="en-US" sz="1867" b="1" kern="0">
                <a:solidFill>
                  <a:srgbClr val="FF9300"/>
                </a:solidFill>
                <a:latin typeface="Source Sans Pro" panose="020B0503030403020204" pitchFamily="34" charset="0"/>
                <a:ea typeface="Source Sans Pro" panose="020B0503030403020204" pitchFamily="34" charset="0"/>
                <a:cs typeface="Arial"/>
                <a:sym typeface="Arial"/>
              </a:rPr>
              <a:t>self-testing</a:t>
            </a:r>
            <a:r>
              <a:rPr lang="en-US" sz="1867" b="1" kern="0" spc="187">
                <a:solidFill>
                  <a:srgbClr val="FF9300"/>
                </a:solidFill>
                <a:latin typeface="Source Sans Pro" panose="020B0503030403020204" pitchFamily="34" charset="0"/>
                <a:ea typeface="Source Sans Pro" panose="020B0503030403020204" pitchFamily="34" charset="0"/>
                <a:cs typeface="Arial" panose="020B0604020202020204" pitchFamily="34" charset="0"/>
                <a:sym typeface="Arial"/>
              </a:rPr>
              <a:t> </a:t>
            </a:r>
            <a:r>
              <a:rPr lang="en-US" sz="1867" b="1" kern="0">
                <a:solidFill>
                  <a:srgbClr val="FF9300"/>
                </a:solidFill>
                <a:latin typeface="Source Sans Pro" panose="020B0503030403020204" pitchFamily="34" charset="0"/>
                <a:ea typeface="Source Sans Pro" panose="020B0503030403020204" pitchFamily="34" charset="0"/>
                <a:cs typeface="Arial"/>
                <a:sym typeface="Arial"/>
              </a:rPr>
              <a:t>among</a:t>
            </a:r>
            <a:r>
              <a:rPr lang="en-US" sz="1867" b="1" kern="0" spc="187">
                <a:solidFill>
                  <a:srgbClr val="FF9300"/>
                </a:solidFill>
                <a:latin typeface="Source Sans Pro" panose="020B0503030403020204" pitchFamily="34" charset="0"/>
                <a:ea typeface="Source Sans Pro" panose="020B0503030403020204" pitchFamily="34" charset="0"/>
                <a:cs typeface="Arial" panose="020B0604020202020204" pitchFamily="34" charset="0"/>
                <a:sym typeface="Arial"/>
              </a:rPr>
              <a:t> </a:t>
            </a:r>
            <a:r>
              <a:rPr lang="en-US" sz="1867" b="1" kern="0">
                <a:solidFill>
                  <a:srgbClr val="FF9300"/>
                </a:solidFill>
                <a:latin typeface="Source Sans Pro" panose="020B0503030403020204" pitchFamily="34" charset="0"/>
                <a:ea typeface="Source Sans Pro" panose="020B0503030403020204" pitchFamily="34" charset="0"/>
                <a:cs typeface="Arial"/>
                <a:sym typeface="Arial"/>
              </a:rPr>
              <a:t>female</a:t>
            </a:r>
            <a:r>
              <a:rPr lang="en-US" sz="1867" b="1" kern="0" spc="180">
                <a:solidFill>
                  <a:srgbClr val="FF9300"/>
                </a:solidFill>
                <a:latin typeface="Source Sans Pro" panose="020B0503030403020204" pitchFamily="34" charset="0"/>
                <a:ea typeface="Source Sans Pro" panose="020B0503030403020204" pitchFamily="34" charset="0"/>
                <a:cs typeface="Arial" panose="020B0604020202020204" pitchFamily="34" charset="0"/>
                <a:sym typeface="Arial"/>
              </a:rPr>
              <a:t> </a:t>
            </a:r>
            <a:r>
              <a:rPr lang="en-US" sz="1867" b="1" kern="0">
                <a:solidFill>
                  <a:srgbClr val="FF9300"/>
                </a:solidFill>
                <a:latin typeface="Source Sans Pro" panose="020B0503030403020204" pitchFamily="34" charset="0"/>
                <a:ea typeface="Source Sans Pro" panose="020B0503030403020204" pitchFamily="34" charset="0"/>
                <a:cs typeface="Arial"/>
                <a:sym typeface="Arial"/>
              </a:rPr>
              <a:t>sex</a:t>
            </a:r>
            <a:r>
              <a:rPr lang="en-US" sz="1867" b="1" kern="0">
                <a:solidFill>
                  <a:srgbClr val="FF9300"/>
                </a:solidFill>
                <a:latin typeface="Source Sans Pro" panose="020B0503030403020204" pitchFamily="34" charset="0"/>
                <a:ea typeface="Source Sans Pro" panose="020B0503030403020204" pitchFamily="34" charset="0"/>
                <a:cs typeface="Arial" panose="020B0604020202020204" pitchFamily="34" charset="0"/>
                <a:sym typeface="Arial"/>
              </a:rPr>
              <a:t> </a:t>
            </a:r>
            <a:r>
              <a:rPr lang="en-US" sz="1867" b="1" kern="0">
                <a:solidFill>
                  <a:srgbClr val="FF9300"/>
                </a:solidFill>
                <a:latin typeface="Source Sans Pro" panose="020B0503030403020204" pitchFamily="34" charset="0"/>
                <a:ea typeface="Source Sans Pro" panose="020B0503030403020204" pitchFamily="34" charset="0"/>
                <a:cs typeface="Arial"/>
                <a:sym typeface="Arial"/>
              </a:rPr>
              <a:t>workers</a:t>
            </a:r>
            <a:r>
              <a:rPr lang="en-US" sz="1867" b="1" kern="0">
                <a:solidFill>
                  <a:srgbClr val="FF9300"/>
                </a:solidFill>
                <a:latin typeface="Source Sans Pro" panose="020B0503030403020204" pitchFamily="34" charset="0"/>
                <a:ea typeface="Source Sans Pro" panose="020B0503030403020204" pitchFamily="34" charset="0"/>
                <a:cs typeface="Arial" panose="020B0604020202020204" pitchFamily="34" charset="0"/>
                <a:sym typeface="Arial"/>
              </a:rPr>
              <a:t> </a:t>
            </a:r>
            <a:r>
              <a:rPr lang="en-US" sz="1867" b="1" kern="0">
                <a:solidFill>
                  <a:srgbClr val="FF9300"/>
                </a:solidFill>
                <a:latin typeface="Source Sans Pro" panose="020B0503030403020204" pitchFamily="34" charset="0"/>
                <a:ea typeface="Source Sans Pro" panose="020B0503030403020204" pitchFamily="34" charset="0"/>
                <a:cs typeface="Arial"/>
                <a:sym typeface="Arial"/>
              </a:rPr>
              <a:t>(FSW)</a:t>
            </a:r>
          </a:p>
          <a:p>
            <a:pPr marL="376757" marR="528307" defTabSz="1219170">
              <a:lnSpc>
                <a:spcPct val="105000"/>
              </a:lnSpc>
              <a:spcBef>
                <a:spcPts val="7"/>
              </a:spcBef>
              <a:buClr>
                <a:srgbClr val="000000"/>
              </a:buClr>
            </a:pPr>
            <a:r>
              <a:rPr lang="en-US" sz="1867" kern="0">
                <a:solidFill>
                  <a:srgbClr val="000000"/>
                </a:solidFill>
                <a:latin typeface="Source Sans Pro" panose="020B0503030403020204" pitchFamily="34" charset="0"/>
                <a:ea typeface="Source Sans Pro" panose="020B0503030403020204" pitchFamily="34" charset="0"/>
                <a:cs typeface="Arial"/>
                <a:sym typeface="Arial"/>
              </a:rPr>
              <a:t>We</a:t>
            </a:r>
            <a:r>
              <a:rPr lang="en-US" sz="1867" kern="0" spc="267">
                <a:solidFill>
                  <a:srgbClr val="000000"/>
                </a:solidFill>
                <a:latin typeface="Source Sans Pro" panose="020B0503030403020204" pitchFamily="34" charset="0"/>
                <a:ea typeface="Source Sans Pro" panose="020B0503030403020204" pitchFamily="34" charset="0"/>
                <a:cs typeface="Arial" panose="020B0604020202020204" pitchFamily="34" charset="0"/>
                <a:sym typeface="Arial"/>
              </a:rPr>
              <a:t> </a:t>
            </a:r>
            <a:r>
              <a:rPr lang="en-US" sz="1867" kern="0">
                <a:solidFill>
                  <a:srgbClr val="000000"/>
                </a:solidFill>
                <a:latin typeface="Source Sans Pro" panose="020B0503030403020204" pitchFamily="34" charset="0"/>
                <a:ea typeface="Source Sans Pro" panose="020B0503030403020204" pitchFamily="34" charset="0"/>
                <a:cs typeface="Arial"/>
                <a:sym typeface="Arial"/>
              </a:rPr>
              <a:t>will</a:t>
            </a:r>
            <a:r>
              <a:rPr lang="en-US" sz="1867" kern="0" spc="253">
                <a:solidFill>
                  <a:srgbClr val="000000"/>
                </a:solidFill>
                <a:latin typeface="Source Sans Pro" panose="020B0503030403020204" pitchFamily="34" charset="0"/>
                <a:ea typeface="Source Sans Pro" panose="020B0503030403020204" pitchFamily="34" charset="0"/>
                <a:cs typeface="Arial" panose="020B0604020202020204" pitchFamily="34" charset="0"/>
                <a:sym typeface="Arial"/>
              </a:rPr>
              <a:t> </a:t>
            </a:r>
            <a:r>
              <a:rPr lang="en-US" sz="1867" kern="0">
                <a:solidFill>
                  <a:srgbClr val="000000"/>
                </a:solidFill>
                <a:latin typeface="Source Sans Pro" panose="020B0503030403020204" pitchFamily="34" charset="0"/>
                <a:ea typeface="Source Sans Pro" panose="020B0503030403020204" pitchFamily="34" charset="0"/>
                <a:cs typeface="Arial"/>
                <a:sym typeface="Arial"/>
              </a:rPr>
              <a:t>use</a:t>
            </a:r>
            <a:r>
              <a:rPr lang="en-US" sz="1867" kern="0" spc="267">
                <a:solidFill>
                  <a:srgbClr val="000000"/>
                </a:solidFill>
                <a:latin typeface="Source Sans Pro" panose="020B0503030403020204" pitchFamily="34" charset="0"/>
                <a:ea typeface="Source Sans Pro" panose="020B0503030403020204" pitchFamily="34" charset="0"/>
                <a:cs typeface="Arial" panose="020B0604020202020204" pitchFamily="34" charset="0"/>
                <a:sym typeface="Arial"/>
              </a:rPr>
              <a:t> </a:t>
            </a:r>
            <a:r>
              <a:rPr lang="en-US" sz="1867" kern="0">
                <a:solidFill>
                  <a:srgbClr val="000000"/>
                </a:solidFill>
                <a:latin typeface="Source Sans Pro" panose="020B0503030403020204" pitchFamily="34" charset="0"/>
                <a:ea typeface="Source Sans Pro" panose="020B0503030403020204" pitchFamily="34" charset="0"/>
                <a:cs typeface="Arial"/>
                <a:sym typeface="Arial"/>
              </a:rPr>
              <a:t>a</a:t>
            </a:r>
            <a:r>
              <a:rPr lang="en-US" sz="1867" kern="0" spc="267">
                <a:solidFill>
                  <a:srgbClr val="000000"/>
                </a:solidFill>
                <a:latin typeface="Source Sans Pro" panose="020B0503030403020204" pitchFamily="34" charset="0"/>
                <a:ea typeface="Source Sans Pro" panose="020B0503030403020204" pitchFamily="34" charset="0"/>
                <a:cs typeface="Arial" panose="020B0604020202020204" pitchFamily="34" charset="0"/>
                <a:sym typeface="Arial"/>
              </a:rPr>
              <a:t> </a:t>
            </a:r>
            <a:r>
              <a:rPr lang="en-US" sz="1867" b="1" kern="0">
                <a:solidFill>
                  <a:srgbClr val="000000"/>
                </a:solidFill>
                <a:latin typeface="Source Sans Pro" panose="020B0503030403020204" pitchFamily="34" charset="0"/>
                <a:ea typeface="Source Sans Pro" panose="020B0503030403020204" pitchFamily="34" charset="0"/>
                <a:cs typeface="Arial"/>
                <a:sym typeface="Arial"/>
              </a:rPr>
              <a:t>mixed</a:t>
            </a:r>
            <a:r>
              <a:rPr lang="en-US" sz="1867" b="1" kern="0" spc="267">
                <a:solidFill>
                  <a:srgbClr val="000000"/>
                </a:solidFill>
                <a:latin typeface="Source Sans Pro" panose="020B0503030403020204" pitchFamily="34" charset="0"/>
                <a:ea typeface="Source Sans Pro" panose="020B0503030403020204" pitchFamily="34" charset="0"/>
                <a:cs typeface="Arial" panose="020B0604020202020204" pitchFamily="34" charset="0"/>
                <a:sym typeface="Arial"/>
              </a:rPr>
              <a:t> </a:t>
            </a:r>
            <a:r>
              <a:rPr lang="en-US" sz="1867" b="1" kern="0">
                <a:solidFill>
                  <a:srgbClr val="000000"/>
                </a:solidFill>
                <a:latin typeface="Source Sans Pro" panose="020B0503030403020204" pitchFamily="34" charset="0"/>
                <a:ea typeface="Source Sans Pro" panose="020B0503030403020204" pitchFamily="34" charset="0"/>
                <a:cs typeface="Arial"/>
                <a:sym typeface="Arial"/>
              </a:rPr>
              <a:t>methods</a:t>
            </a:r>
            <a:r>
              <a:rPr lang="en-US" sz="1867" b="1" kern="0" spc="267">
                <a:solidFill>
                  <a:srgbClr val="000000"/>
                </a:solidFill>
                <a:latin typeface="Source Sans Pro" panose="020B0503030403020204" pitchFamily="34" charset="0"/>
                <a:ea typeface="Source Sans Pro" panose="020B0503030403020204" pitchFamily="34" charset="0"/>
                <a:cs typeface="Arial" panose="020B0604020202020204" pitchFamily="34" charset="0"/>
                <a:sym typeface="Arial"/>
              </a:rPr>
              <a:t> </a:t>
            </a:r>
            <a:r>
              <a:rPr lang="en-US" sz="1867" b="1" kern="0">
                <a:solidFill>
                  <a:srgbClr val="000000"/>
                </a:solidFill>
                <a:latin typeface="Source Sans Pro" panose="020B0503030403020204" pitchFamily="34" charset="0"/>
                <a:ea typeface="Source Sans Pro" panose="020B0503030403020204" pitchFamily="34" charset="0"/>
                <a:cs typeface="Arial"/>
                <a:sym typeface="Arial"/>
              </a:rPr>
              <a:t>approach</a:t>
            </a:r>
            <a:r>
              <a:rPr lang="en-US" sz="1867" b="1" kern="0" spc="267">
                <a:solidFill>
                  <a:srgbClr val="000000"/>
                </a:solidFill>
                <a:latin typeface="Source Sans Pro" panose="020B0503030403020204" pitchFamily="34" charset="0"/>
                <a:ea typeface="Source Sans Pro" panose="020B0503030403020204" pitchFamily="34" charset="0"/>
                <a:cs typeface="Arial" panose="020B0604020202020204" pitchFamily="34" charset="0"/>
                <a:sym typeface="Arial"/>
              </a:rPr>
              <a:t> </a:t>
            </a:r>
            <a:r>
              <a:rPr lang="en-US" sz="1867" kern="0">
                <a:solidFill>
                  <a:srgbClr val="000000"/>
                </a:solidFill>
                <a:latin typeface="Source Sans Pro" panose="020B0503030403020204" pitchFamily="34" charset="0"/>
                <a:ea typeface="Source Sans Pro" panose="020B0503030403020204" pitchFamily="34" charset="0"/>
                <a:cs typeface="Arial"/>
                <a:sym typeface="Arial"/>
              </a:rPr>
              <a:t>(including</a:t>
            </a:r>
            <a:r>
              <a:rPr lang="en-US" sz="1867" kern="0" spc="267">
                <a:solidFill>
                  <a:srgbClr val="000000"/>
                </a:solidFill>
                <a:latin typeface="Source Sans Pro" panose="020B0503030403020204" pitchFamily="34" charset="0"/>
                <a:ea typeface="Source Sans Pro" panose="020B0503030403020204" pitchFamily="34" charset="0"/>
                <a:cs typeface="Arial" panose="020B0604020202020204" pitchFamily="34" charset="0"/>
                <a:sym typeface="Arial"/>
              </a:rPr>
              <a:t> </a:t>
            </a:r>
            <a:r>
              <a:rPr lang="en-US" sz="1867" kern="0">
                <a:solidFill>
                  <a:srgbClr val="000000"/>
                </a:solidFill>
                <a:latin typeface="Source Sans Pro" panose="020B0503030403020204" pitchFamily="34" charset="0"/>
                <a:ea typeface="Source Sans Pro" panose="020B0503030403020204" pitchFamily="34" charset="0"/>
                <a:cs typeface="Arial"/>
                <a:sym typeface="Arial"/>
              </a:rPr>
              <a:t>desk</a:t>
            </a:r>
            <a:r>
              <a:rPr lang="en-US" sz="1867" kern="0" spc="267">
                <a:solidFill>
                  <a:srgbClr val="000000"/>
                </a:solidFill>
                <a:latin typeface="Source Sans Pro" panose="020B0503030403020204" pitchFamily="34" charset="0"/>
                <a:ea typeface="Source Sans Pro" panose="020B0503030403020204" pitchFamily="34" charset="0"/>
                <a:cs typeface="Arial" panose="020B0604020202020204" pitchFamily="34" charset="0"/>
                <a:sym typeface="Arial"/>
              </a:rPr>
              <a:t> </a:t>
            </a:r>
            <a:r>
              <a:rPr lang="en-US" sz="1867" kern="0">
                <a:solidFill>
                  <a:srgbClr val="000000"/>
                </a:solidFill>
                <a:latin typeface="Source Sans Pro" panose="020B0503030403020204" pitchFamily="34" charset="0"/>
                <a:ea typeface="Source Sans Pro" panose="020B0503030403020204" pitchFamily="34" charset="0"/>
                <a:cs typeface="Arial"/>
                <a:sym typeface="Arial"/>
              </a:rPr>
              <a:t>review,</a:t>
            </a:r>
            <a:r>
              <a:rPr lang="en-US" sz="1867" kern="0" spc="253">
                <a:solidFill>
                  <a:srgbClr val="000000"/>
                </a:solidFill>
                <a:latin typeface="Source Sans Pro" panose="020B0503030403020204" pitchFamily="34" charset="0"/>
                <a:ea typeface="Source Sans Pro" panose="020B0503030403020204" pitchFamily="34" charset="0"/>
                <a:cs typeface="Arial" panose="020B0604020202020204" pitchFamily="34" charset="0"/>
                <a:sym typeface="Arial"/>
              </a:rPr>
              <a:t> </a:t>
            </a:r>
            <a:r>
              <a:rPr lang="en-US" sz="1867" kern="0">
                <a:solidFill>
                  <a:srgbClr val="000000"/>
                </a:solidFill>
                <a:latin typeface="Source Sans Pro" panose="020B0503030403020204" pitchFamily="34" charset="0"/>
                <a:ea typeface="Source Sans Pro" panose="020B0503030403020204" pitchFamily="34" charset="0"/>
                <a:cs typeface="Arial"/>
                <a:sym typeface="Arial"/>
              </a:rPr>
              <a:t>expert</a:t>
            </a:r>
            <a:r>
              <a:rPr lang="en-US" sz="1867" kern="0" spc="253">
                <a:solidFill>
                  <a:srgbClr val="000000"/>
                </a:solidFill>
                <a:latin typeface="Source Sans Pro" panose="020B0503030403020204" pitchFamily="34" charset="0"/>
                <a:ea typeface="Source Sans Pro" panose="020B0503030403020204" pitchFamily="34" charset="0"/>
                <a:cs typeface="Arial" panose="020B0604020202020204" pitchFamily="34" charset="0"/>
                <a:sym typeface="Arial"/>
              </a:rPr>
              <a:t> </a:t>
            </a:r>
            <a:r>
              <a:rPr lang="en-US" sz="1867" kern="0">
                <a:solidFill>
                  <a:srgbClr val="000000"/>
                </a:solidFill>
                <a:latin typeface="Source Sans Pro" panose="020B0503030403020204" pitchFamily="34" charset="0"/>
                <a:ea typeface="Source Sans Pro" panose="020B0503030403020204" pitchFamily="34" charset="0"/>
                <a:cs typeface="Arial"/>
                <a:sym typeface="Arial"/>
              </a:rPr>
              <a:t>panel,</a:t>
            </a:r>
            <a:r>
              <a:rPr lang="en-US" sz="1867" kern="0" spc="253">
                <a:solidFill>
                  <a:srgbClr val="000000"/>
                </a:solidFill>
                <a:latin typeface="Source Sans Pro" panose="020B0503030403020204" pitchFamily="34" charset="0"/>
                <a:ea typeface="Source Sans Pro" panose="020B0503030403020204" pitchFamily="34" charset="0"/>
                <a:cs typeface="Arial" panose="020B0604020202020204" pitchFamily="34" charset="0"/>
                <a:sym typeface="Arial"/>
              </a:rPr>
              <a:t> </a:t>
            </a:r>
            <a:r>
              <a:rPr lang="en-US" sz="1867" kern="0">
                <a:solidFill>
                  <a:srgbClr val="000000"/>
                </a:solidFill>
                <a:latin typeface="Source Sans Pro" panose="020B0503030403020204" pitchFamily="34" charset="0"/>
                <a:ea typeface="Source Sans Pro" panose="020B0503030403020204" pitchFamily="34" charset="0"/>
                <a:cs typeface="Arial"/>
                <a:sym typeface="Arial"/>
              </a:rPr>
              <a:t>focus</a:t>
            </a:r>
            <a:r>
              <a:rPr lang="en-US" sz="1867" kern="0" spc="267">
                <a:solidFill>
                  <a:srgbClr val="000000"/>
                </a:solidFill>
                <a:latin typeface="Source Sans Pro" panose="020B0503030403020204" pitchFamily="34" charset="0"/>
                <a:ea typeface="Source Sans Pro" panose="020B0503030403020204" pitchFamily="34" charset="0"/>
                <a:cs typeface="Arial" panose="020B0604020202020204" pitchFamily="34" charset="0"/>
                <a:sym typeface="Arial"/>
              </a:rPr>
              <a:t> </a:t>
            </a:r>
            <a:r>
              <a:rPr lang="en-US" sz="1867" kern="0">
                <a:solidFill>
                  <a:srgbClr val="000000"/>
                </a:solidFill>
                <a:latin typeface="Source Sans Pro" panose="020B0503030403020204" pitchFamily="34" charset="0"/>
                <a:ea typeface="Source Sans Pro" panose="020B0503030403020204" pitchFamily="34" charset="0"/>
                <a:cs typeface="Arial"/>
                <a:sym typeface="Arial"/>
              </a:rPr>
              <a:t>groups,</a:t>
            </a:r>
            <a:r>
              <a:rPr lang="en-US" sz="1867" kern="0">
                <a:solidFill>
                  <a:srgbClr val="000000"/>
                </a:solidFill>
                <a:latin typeface="Source Sans Pro" panose="020B0503030403020204" pitchFamily="34" charset="0"/>
                <a:ea typeface="Source Sans Pro" panose="020B0503030403020204" pitchFamily="34" charset="0"/>
                <a:cs typeface="Arial" panose="020B0604020202020204" pitchFamily="34" charset="0"/>
                <a:sym typeface="Arial"/>
              </a:rPr>
              <a:t> </a:t>
            </a:r>
            <a:r>
              <a:rPr lang="en-US" sz="1867" kern="0">
                <a:solidFill>
                  <a:srgbClr val="000000"/>
                </a:solidFill>
                <a:latin typeface="Source Sans Pro" panose="020B0503030403020204" pitchFamily="34" charset="0"/>
                <a:ea typeface="Source Sans Pro" panose="020B0503030403020204" pitchFamily="34" charset="0"/>
                <a:cs typeface="Arial"/>
                <a:sym typeface="Arial"/>
              </a:rPr>
              <a:t>and</a:t>
            </a:r>
            <a:r>
              <a:rPr lang="en-US" sz="1867" kern="0" spc="207">
                <a:solidFill>
                  <a:srgbClr val="000000"/>
                </a:solidFill>
                <a:latin typeface="Source Sans Pro" panose="020B0503030403020204" pitchFamily="34" charset="0"/>
                <a:ea typeface="Source Sans Pro" panose="020B0503030403020204" pitchFamily="34" charset="0"/>
                <a:cs typeface="Arial" panose="020B0604020202020204" pitchFamily="34" charset="0"/>
                <a:sym typeface="Arial"/>
              </a:rPr>
              <a:t> </a:t>
            </a:r>
            <a:r>
              <a:rPr lang="en-US" sz="1867" kern="0">
                <a:solidFill>
                  <a:srgbClr val="000000"/>
                </a:solidFill>
                <a:latin typeface="Source Sans Pro" panose="020B0503030403020204" pitchFamily="34" charset="0"/>
                <a:ea typeface="Source Sans Pro" panose="020B0503030403020204" pitchFamily="34" charset="0"/>
                <a:cs typeface="Arial"/>
                <a:sym typeface="Arial"/>
              </a:rPr>
              <a:t>key</a:t>
            </a:r>
            <a:r>
              <a:rPr lang="en-US" sz="1867" kern="0" spc="207">
                <a:solidFill>
                  <a:srgbClr val="000000"/>
                </a:solidFill>
                <a:latin typeface="Source Sans Pro" panose="020B0503030403020204" pitchFamily="34" charset="0"/>
                <a:ea typeface="Source Sans Pro" panose="020B0503030403020204" pitchFamily="34" charset="0"/>
                <a:cs typeface="Arial" panose="020B0604020202020204" pitchFamily="34" charset="0"/>
                <a:sym typeface="Arial"/>
              </a:rPr>
              <a:t> </a:t>
            </a:r>
            <a:r>
              <a:rPr lang="en-US" sz="1867" kern="0">
                <a:solidFill>
                  <a:srgbClr val="000000"/>
                </a:solidFill>
                <a:latin typeface="Source Sans Pro" panose="020B0503030403020204" pitchFamily="34" charset="0"/>
                <a:ea typeface="Source Sans Pro" panose="020B0503030403020204" pitchFamily="34" charset="0"/>
                <a:cs typeface="Arial"/>
                <a:sym typeface="Arial"/>
              </a:rPr>
              <a:t>informants)</a:t>
            </a:r>
            <a:r>
              <a:rPr lang="en-US" sz="1867" kern="0" spc="200">
                <a:solidFill>
                  <a:srgbClr val="000000"/>
                </a:solidFill>
                <a:latin typeface="Source Sans Pro" panose="020B0503030403020204" pitchFamily="34" charset="0"/>
                <a:ea typeface="Source Sans Pro" panose="020B0503030403020204" pitchFamily="34" charset="0"/>
                <a:cs typeface="Arial" panose="020B0604020202020204" pitchFamily="34" charset="0"/>
                <a:sym typeface="Arial"/>
              </a:rPr>
              <a:t> </a:t>
            </a:r>
            <a:r>
              <a:rPr lang="en-US" sz="1867" b="1" kern="0">
                <a:solidFill>
                  <a:srgbClr val="000000"/>
                </a:solidFill>
                <a:latin typeface="Source Sans Pro" panose="020B0503030403020204" pitchFamily="34" charset="0"/>
                <a:ea typeface="Source Sans Pro" panose="020B0503030403020204" pitchFamily="34" charset="0"/>
                <a:cs typeface="Arial"/>
                <a:sym typeface="Arial"/>
              </a:rPr>
              <a:t>to</a:t>
            </a:r>
            <a:r>
              <a:rPr lang="en-US" sz="1867" b="1" kern="0" spc="207">
                <a:solidFill>
                  <a:srgbClr val="000000"/>
                </a:solidFill>
                <a:latin typeface="Source Sans Pro" panose="020B0503030403020204" pitchFamily="34" charset="0"/>
                <a:ea typeface="Source Sans Pro" panose="020B0503030403020204" pitchFamily="34" charset="0"/>
                <a:cs typeface="Arial" panose="020B0604020202020204" pitchFamily="34" charset="0"/>
                <a:sym typeface="Arial"/>
              </a:rPr>
              <a:t> </a:t>
            </a:r>
            <a:r>
              <a:rPr lang="en-US" sz="1867" b="1" kern="0">
                <a:solidFill>
                  <a:srgbClr val="000000"/>
                </a:solidFill>
                <a:latin typeface="Source Sans Pro" panose="020B0503030403020204" pitchFamily="34" charset="0"/>
                <a:ea typeface="Source Sans Pro" panose="020B0503030403020204" pitchFamily="34" charset="0"/>
                <a:cs typeface="Arial"/>
                <a:sym typeface="Arial"/>
              </a:rPr>
              <a:t>develop</a:t>
            </a:r>
            <a:r>
              <a:rPr lang="en-US" sz="1867" b="1" kern="0" spc="207">
                <a:solidFill>
                  <a:srgbClr val="000000"/>
                </a:solidFill>
                <a:latin typeface="Source Sans Pro" panose="020B0503030403020204" pitchFamily="34" charset="0"/>
                <a:ea typeface="Source Sans Pro" panose="020B0503030403020204" pitchFamily="34" charset="0"/>
                <a:cs typeface="Arial" panose="020B0604020202020204" pitchFamily="34" charset="0"/>
                <a:sym typeface="Arial"/>
              </a:rPr>
              <a:t> </a:t>
            </a:r>
            <a:r>
              <a:rPr lang="en-US" sz="1867" b="1" kern="0">
                <a:solidFill>
                  <a:srgbClr val="000000"/>
                </a:solidFill>
                <a:latin typeface="Source Sans Pro" panose="020B0503030403020204" pitchFamily="34" charset="0"/>
                <a:ea typeface="Source Sans Pro" panose="020B0503030403020204" pitchFamily="34" charset="0"/>
                <a:cs typeface="Arial"/>
                <a:sym typeface="Arial"/>
              </a:rPr>
              <a:t>two</a:t>
            </a:r>
            <a:r>
              <a:rPr lang="en-US" sz="1867" b="1" kern="0" spc="207">
                <a:solidFill>
                  <a:srgbClr val="000000"/>
                </a:solidFill>
                <a:latin typeface="Source Sans Pro" panose="020B0503030403020204" pitchFamily="34" charset="0"/>
                <a:ea typeface="Source Sans Pro" panose="020B0503030403020204" pitchFamily="34" charset="0"/>
                <a:cs typeface="Arial" panose="020B0604020202020204" pitchFamily="34" charset="0"/>
                <a:sym typeface="Arial"/>
              </a:rPr>
              <a:t> </a:t>
            </a:r>
            <a:r>
              <a:rPr lang="en-US" sz="1867" b="1" kern="0">
                <a:solidFill>
                  <a:srgbClr val="000000"/>
                </a:solidFill>
                <a:latin typeface="Source Sans Pro" panose="020B0503030403020204" pitchFamily="34" charset="0"/>
                <a:ea typeface="Source Sans Pro" panose="020B0503030403020204" pitchFamily="34" charset="0"/>
                <a:cs typeface="Arial"/>
                <a:sym typeface="Arial"/>
              </a:rPr>
              <a:t>standard</a:t>
            </a:r>
            <a:r>
              <a:rPr lang="en-US" sz="1867" b="1" kern="0" spc="207">
                <a:solidFill>
                  <a:srgbClr val="000000"/>
                </a:solidFill>
                <a:latin typeface="Source Sans Pro" panose="020B0503030403020204" pitchFamily="34" charset="0"/>
                <a:ea typeface="Source Sans Pro" panose="020B0503030403020204" pitchFamily="34" charset="0"/>
                <a:cs typeface="Arial" panose="020B0604020202020204" pitchFamily="34" charset="0"/>
                <a:sym typeface="Arial"/>
              </a:rPr>
              <a:t> </a:t>
            </a:r>
            <a:r>
              <a:rPr lang="en-US" sz="1867" b="1" kern="0">
                <a:solidFill>
                  <a:srgbClr val="000000"/>
                </a:solidFill>
                <a:latin typeface="Source Sans Pro" panose="020B0503030403020204" pitchFamily="34" charset="0"/>
                <a:ea typeface="Source Sans Pro" panose="020B0503030403020204" pitchFamily="34" charset="0"/>
                <a:cs typeface="Arial"/>
                <a:sym typeface="Arial"/>
              </a:rPr>
              <a:t>guidebooks</a:t>
            </a:r>
            <a:r>
              <a:rPr lang="en-US" sz="1867" b="1" kern="0" spc="207">
                <a:solidFill>
                  <a:srgbClr val="000000"/>
                </a:solidFill>
                <a:latin typeface="Source Sans Pro" panose="020B0503030403020204" pitchFamily="34" charset="0"/>
                <a:ea typeface="Source Sans Pro" panose="020B0503030403020204" pitchFamily="34" charset="0"/>
                <a:cs typeface="Arial" panose="020B0604020202020204" pitchFamily="34" charset="0"/>
                <a:sym typeface="Arial"/>
              </a:rPr>
              <a:t> </a:t>
            </a:r>
            <a:r>
              <a:rPr lang="en-US" sz="1867" kern="0">
                <a:solidFill>
                  <a:srgbClr val="000000"/>
                </a:solidFill>
                <a:latin typeface="Source Sans Pro" panose="020B0503030403020204" pitchFamily="34" charset="0"/>
                <a:ea typeface="Source Sans Pro" panose="020B0503030403020204" pitchFamily="34" charset="0"/>
                <a:cs typeface="Arial"/>
                <a:sym typeface="Arial"/>
              </a:rPr>
              <a:t>for</a:t>
            </a:r>
            <a:r>
              <a:rPr lang="en-US" sz="1867" kern="0" spc="200">
                <a:solidFill>
                  <a:srgbClr val="000000"/>
                </a:solidFill>
                <a:latin typeface="Source Sans Pro" panose="020B0503030403020204" pitchFamily="34" charset="0"/>
                <a:ea typeface="Source Sans Pro" panose="020B0503030403020204" pitchFamily="34" charset="0"/>
                <a:cs typeface="Arial" panose="020B0604020202020204" pitchFamily="34" charset="0"/>
                <a:sym typeface="Arial"/>
              </a:rPr>
              <a:t> </a:t>
            </a:r>
            <a:r>
              <a:rPr lang="en-US" sz="1867" kern="0">
                <a:solidFill>
                  <a:srgbClr val="000000"/>
                </a:solidFill>
                <a:latin typeface="Source Sans Pro" panose="020B0503030403020204" pitchFamily="34" charset="0"/>
                <a:ea typeface="Source Sans Pro" panose="020B0503030403020204" pitchFamily="34" charset="0"/>
                <a:cs typeface="Arial"/>
                <a:sym typeface="Arial"/>
              </a:rPr>
              <a:t>oral</a:t>
            </a:r>
            <a:r>
              <a:rPr lang="en-US" sz="1867" kern="0" spc="200">
                <a:solidFill>
                  <a:srgbClr val="000000"/>
                </a:solidFill>
                <a:latin typeface="Source Sans Pro" panose="020B0503030403020204" pitchFamily="34" charset="0"/>
                <a:ea typeface="Source Sans Pro" panose="020B0503030403020204" pitchFamily="34" charset="0"/>
                <a:cs typeface="Arial" panose="020B0604020202020204" pitchFamily="34" charset="0"/>
                <a:sym typeface="Arial"/>
              </a:rPr>
              <a:t> </a:t>
            </a:r>
            <a:r>
              <a:rPr lang="en-US" sz="1867" kern="0">
                <a:solidFill>
                  <a:srgbClr val="000000"/>
                </a:solidFill>
                <a:latin typeface="Source Sans Pro" panose="020B0503030403020204" pitchFamily="34" charset="0"/>
                <a:ea typeface="Source Sans Pro" panose="020B0503030403020204" pitchFamily="34" charset="0"/>
                <a:cs typeface="Arial"/>
                <a:sym typeface="Arial"/>
              </a:rPr>
              <a:t>fluid-</a:t>
            </a:r>
            <a:r>
              <a:rPr lang="en-US" sz="1867" kern="0" spc="200">
                <a:solidFill>
                  <a:srgbClr val="000000"/>
                </a:solidFill>
                <a:latin typeface="Source Sans Pro" panose="020B0503030403020204" pitchFamily="34" charset="0"/>
                <a:ea typeface="Source Sans Pro" panose="020B0503030403020204" pitchFamily="34" charset="0"/>
                <a:cs typeface="Arial" panose="020B0604020202020204" pitchFamily="34" charset="0"/>
                <a:sym typeface="Arial"/>
              </a:rPr>
              <a:t> </a:t>
            </a:r>
            <a:r>
              <a:rPr lang="en-US" sz="1867" kern="0">
                <a:solidFill>
                  <a:srgbClr val="000000"/>
                </a:solidFill>
                <a:latin typeface="Source Sans Pro" panose="020B0503030403020204" pitchFamily="34" charset="0"/>
                <a:ea typeface="Source Sans Pro" panose="020B0503030403020204" pitchFamily="34" charset="0"/>
                <a:cs typeface="Arial"/>
                <a:sym typeface="Arial"/>
              </a:rPr>
              <a:t>and</a:t>
            </a:r>
            <a:r>
              <a:rPr lang="en-US" sz="1867" kern="0" spc="207">
                <a:solidFill>
                  <a:srgbClr val="000000"/>
                </a:solidFill>
                <a:latin typeface="Source Sans Pro" panose="020B0503030403020204" pitchFamily="34" charset="0"/>
                <a:ea typeface="Source Sans Pro" panose="020B0503030403020204" pitchFamily="34" charset="0"/>
                <a:cs typeface="Arial" panose="020B0604020202020204" pitchFamily="34" charset="0"/>
                <a:sym typeface="Arial"/>
              </a:rPr>
              <a:t> </a:t>
            </a:r>
            <a:r>
              <a:rPr lang="en-US" sz="1867" kern="0">
                <a:solidFill>
                  <a:srgbClr val="000000"/>
                </a:solidFill>
                <a:latin typeface="Source Sans Pro" panose="020B0503030403020204" pitchFamily="34" charset="0"/>
                <a:ea typeface="Source Sans Pro" panose="020B0503030403020204" pitchFamily="34" charset="0"/>
                <a:cs typeface="Arial"/>
                <a:sym typeface="Arial"/>
              </a:rPr>
              <a:t>blood-</a:t>
            </a:r>
            <a:r>
              <a:rPr lang="en-US" sz="1867" kern="0" spc="200">
                <a:solidFill>
                  <a:srgbClr val="000000"/>
                </a:solidFill>
                <a:latin typeface="Source Sans Pro" panose="020B0503030403020204" pitchFamily="34" charset="0"/>
                <a:ea typeface="Source Sans Pro" panose="020B0503030403020204" pitchFamily="34" charset="0"/>
                <a:cs typeface="Arial" panose="020B0604020202020204" pitchFamily="34" charset="0"/>
                <a:sym typeface="Arial"/>
              </a:rPr>
              <a:t> </a:t>
            </a:r>
            <a:r>
              <a:rPr lang="en-US" sz="1867" kern="0">
                <a:solidFill>
                  <a:srgbClr val="000000"/>
                </a:solidFill>
                <a:latin typeface="Source Sans Pro" panose="020B0503030403020204" pitchFamily="34" charset="0"/>
                <a:ea typeface="Source Sans Pro" panose="020B0503030403020204" pitchFamily="34" charset="0"/>
                <a:cs typeface="Arial"/>
                <a:sym typeface="Arial"/>
              </a:rPr>
              <a:t>based</a:t>
            </a:r>
            <a:r>
              <a:rPr lang="en-US" sz="1867" kern="0" spc="207">
                <a:solidFill>
                  <a:srgbClr val="000000"/>
                </a:solidFill>
                <a:latin typeface="Source Sans Pro" panose="020B0503030403020204" pitchFamily="34" charset="0"/>
                <a:ea typeface="Source Sans Pro" panose="020B0503030403020204" pitchFamily="34" charset="0"/>
                <a:cs typeface="Arial" panose="020B0604020202020204" pitchFamily="34" charset="0"/>
                <a:sym typeface="Arial"/>
              </a:rPr>
              <a:t> </a:t>
            </a:r>
            <a:r>
              <a:rPr lang="en-US" sz="1867" kern="0">
                <a:solidFill>
                  <a:srgbClr val="000000"/>
                </a:solidFill>
                <a:latin typeface="Source Sans Pro" panose="020B0503030403020204" pitchFamily="34" charset="0"/>
                <a:ea typeface="Source Sans Pro" panose="020B0503030403020204" pitchFamily="34" charset="0"/>
                <a:cs typeface="Arial"/>
                <a:sym typeface="Arial"/>
              </a:rPr>
              <a:t>HIV</a:t>
            </a:r>
            <a:r>
              <a:rPr lang="en-US" sz="1867" kern="0">
                <a:solidFill>
                  <a:srgbClr val="000000"/>
                </a:solidFill>
                <a:latin typeface="Source Sans Pro" panose="020B0503030403020204" pitchFamily="34" charset="0"/>
                <a:ea typeface="Source Sans Pro" panose="020B0503030403020204" pitchFamily="34" charset="0"/>
                <a:cs typeface="Arial" panose="020B0604020202020204" pitchFamily="34" charset="0"/>
                <a:sym typeface="Arial"/>
              </a:rPr>
              <a:t> </a:t>
            </a:r>
            <a:r>
              <a:rPr lang="en-US" sz="1867" kern="0">
                <a:solidFill>
                  <a:srgbClr val="000000"/>
                </a:solidFill>
                <a:latin typeface="Source Sans Pro" panose="020B0503030403020204" pitchFamily="34" charset="0"/>
                <a:ea typeface="Source Sans Pro" panose="020B0503030403020204" pitchFamily="34" charset="0"/>
                <a:cs typeface="Arial"/>
                <a:sym typeface="Arial"/>
              </a:rPr>
              <a:t>self-testing.</a:t>
            </a:r>
            <a:r>
              <a:rPr lang="en-US" sz="1867" kern="0" spc="180">
                <a:solidFill>
                  <a:srgbClr val="000000"/>
                </a:solidFill>
                <a:latin typeface="Source Sans Pro" panose="020B0503030403020204" pitchFamily="34" charset="0"/>
                <a:ea typeface="Source Sans Pro" panose="020B0503030403020204" pitchFamily="34" charset="0"/>
                <a:cs typeface="Arial" panose="020B0604020202020204" pitchFamily="34" charset="0"/>
                <a:sym typeface="Arial"/>
              </a:rPr>
              <a:t> </a:t>
            </a:r>
            <a:r>
              <a:rPr lang="en-US" sz="1867" kern="0">
                <a:solidFill>
                  <a:srgbClr val="000000"/>
                </a:solidFill>
                <a:latin typeface="Source Sans Pro" panose="020B0503030403020204" pitchFamily="34" charset="0"/>
                <a:ea typeface="Source Sans Pro" panose="020B0503030403020204" pitchFamily="34" charset="0"/>
                <a:cs typeface="Arial"/>
                <a:sym typeface="Arial"/>
              </a:rPr>
              <a:t>We</a:t>
            </a:r>
            <a:r>
              <a:rPr lang="en-US" sz="1867" kern="0" spc="187">
                <a:solidFill>
                  <a:srgbClr val="000000"/>
                </a:solidFill>
                <a:latin typeface="Source Sans Pro" panose="020B0503030403020204" pitchFamily="34" charset="0"/>
                <a:ea typeface="Source Sans Pro" panose="020B0503030403020204" pitchFamily="34" charset="0"/>
                <a:cs typeface="Arial" panose="020B0604020202020204" pitchFamily="34" charset="0"/>
                <a:sym typeface="Arial"/>
              </a:rPr>
              <a:t> </a:t>
            </a:r>
            <a:r>
              <a:rPr lang="en-US" sz="1867" kern="0">
                <a:solidFill>
                  <a:srgbClr val="000000"/>
                </a:solidFill>
                <a:latin typeface="Source Sans Pro" panose="020B0503030403020204" pitchFamily="34" charset="0"/>
                <a:ea typeface="Source Sans Pro" panose="020B0503030403020204" pitchFamily="34" charset="0"/>
                <a:cs typeface="Arial"/>
                <a:sym typeface="Arial"/>
              </a:rPr>
              <a:t>also</a:t>
            </a:r>
            <a:r>
              <a:rPr lang="en-US" sz="1867" kern="0" spc="187">
                <a:solidFill>
                  <a:srgbClr val="000000"/>
                </a:solidFill>
                <a:latin typeface="Source Sans Pro" panose="020B0503030403020204" pitchFamily="34" charset="0"/>
                <a:ea typeface="Source Sans Pro" panose="020B0503030403020204" pitchFamily="34" charset="0"/>
                <a:cs typeface="Arial" panose="020B0604020202020204" pitchFamily="34" charset="0"/>
                <a:sym typeface="Arial"/>
              </a:rPr>
              <a:t> </a:t>
            </a:r>
            <a:r>
              <a:rPr lang="en-US" sz="1867" b="1" kern="0">
                <a:solidFill>
                  <a:srgbClr val="000000"/>
                </a:solidFill>
                <a:latin typeface="Source Sans Pro" panose="020B0503030403020204" pitchFamily="34" charset="0"/>
                <a:ea typeface="Source Sans Pro" panose="020B0503030403020204" pitchFamily="34" charset="0"/>
                <a:cs typeface="Arial"/>
                <a:sym typeface="Arial"/>
              </a:rPr>
              <a:t>develop</a:t>
            </a:r>
            <a:r>
              <a:rPr lang="en-US" sz="1867" b="1" kern="0" spc="187">
                <a:solidFill>
                  <a:srgbClr val="000000"/>
                </a:solidFill>
                <a:latin typeface="Source Sans Pro" panose="020B0503030403020204" pitchFamily="34" charset="0"/>
                <a:ea typeface="Source Sans Pro" panose="020B0503030403020204" pitchFamily="34" charset="0"/>
                <a:cs typeface="Arial" panose="020B0604020202020204" pitchFamily="34" charset="0"/>
                <a:sym typeface="Arial"/>
              </a:rPr>
              <a:t> </a:t>
            </a:r>
            <a:r>
              <a:rPr lang="en-US" sz="1867" b="1" kern="0">
                <a:solidFill>
                  <a:srgbClr val="000000"/>
                </a:solidFill>
                <a:latin typeface="Source Sans Pro" panose="020B0503030403020204" pitchFamily="34" charset="0"/>
                <a:ea typeface="Source Sans Pro" panose="020B0503030403020204" pitchFamily="34" charset="0"/>
                <a:cs typeface="Arial"/>
                <a:sym typeface="Arial"/>
              </a:rPr>
              <a:t>a</a:t>
            </a:r>
            <a:r>
              <a:rPr lang="en-US" sz="1867" b="1" kern="0" spc="187">
                <a:solidFill>
                  <a:srgbClr val="000000"/>
                </a:solidFill>
                <a:latin typeface="Source Sans Pro" panose="020B0503030403020204" pitchFamily="34" charset="0"/>
                <a:ea typeface="Source Sans Pro" panose="020B0503030403020204" pitchFamily="34" charset="0"/>
                <a:cs typeface="Arial" panose="020B0604020202020204" pitchFamily="34" charset="0"/>
                <a:sym typeface="Arial"/>
              </a:rPr>
              <a:t> </a:t>
            </a:r>
            <a:r>
              <a:rPr lang="en-US" sz="1867" b="1" kern="0">
                <a:solidFill>
                  <a:srgbClr val="000000"/>
                </a:solidFill>
                <a:latin typeface="Source Sans Pro" panose="020B0503030403020204" pitchFamily="34" charset="0"/>
                <a:ea typeface="Source Sans Pro" panose="020B0503030403020204" pitchFamily="34" charset="0"/>
                <a:cs typeface="Arial"/>
                <a:sym typeface="Arial"/>
              </a:rPr>
              <a:t>community-friendly</a:t>
            </a:r>
            <a:r>
              <a:rPr lang="en-US" sz="1867" b="1" kern="0" spc="187">
                <a:solidFill>
                  <a:srgbClr val="000000"/>
                </a:solidFill>
                <a:latin typeface="Source Sans Pro" panose="020B0503030403020204" pitchFamily="34" charset="0"/>
                <a:ea typeface="Source Sans Pro" panose="020B0503030403020204" pitchFamily="34" charset="0"/>
                <a:cs typeface="Arial" panose="020B0604020202020204" pitchFamily="34" charset="0"/>
                <a:sym typeface="Arial"/>
              </a:rPr>
              <a:t> </a:t>
            </a:r>
            <a:r>
              <a:rPr lang="en-US" sz="1867" b="1" kern="0">
                <a:solidFill>
                  <a:srgbClr val="000000"/>
                </a:solidFill>
                <a:latin typeface="Source Sans Pro" panose="020B0503030403020204" pitchFamily="34" charset="0"/>
                <a:ea typeface="Source Sans Pro" panose="020B0503030403020204" pitchFamily="34" charset="0"/>
                <a:cs typeface="Arial"/>
                <a:sym typeface="Arial"/>
              </a:rPr>
              <a:t>instructional</a:t>
            </a:r>
            <a:r>
              <a:rPr lang="en-US" sz="1867" b="1" kern="0" spc="180">
                <a:solidFill>
                  <a:srgbClr val="000000"/>
                </a:solidFill>
                <a:latin typeface="Source Sans Pro" panose="020B0503030403020204" pitchFamily="34" charset="0"/>
                <a:ea typeface="Source Sans Pro" panose="020B0503030403020204" pitchFamily="34" charset="0"/>
                <a:cs typeface="Arial" panose="020B0604020202020204" pitchFamily="34" charset="0"/>
                <a:sym typeface="Arial"/>
              </a:rPr>
              <a:t> </a:t>
            </a:r>
            <a:r>
              <a:rPr lang="en-US" sz="1867" b="1" kern="0">
                <a:solidFill>
                  <a:srgbClr val="000000"/>
                </a:solidFill>
                <a:latin typeface="Source Sans Pro" panose="020B0503030403020204" pitchFamily="34" charset="0"/>
                <a:ea typeface="Source Sans Pro" panose="020B0503030403020204" pitchFamily="34" charset="0"/>
                <a:cs typeface="Arial"/>
                <a:sym typeface="Arial"/>
              </a:rPr>
              <a:t>video</a:t>
            </a:r>
            <a:r>
              <a:rPr lang="en-US" sz="1867" kern="0" spc="187">
                <a:solidFill>
                  <a:srgbClr val="000000"/>
                </a:solidFill>
                <a:latin typeface="Source Sans Pro" panose="020B0503030403020204" pitchFamily="34" charset="0"/>
                <a:ea typeface="Source Sans Pro" panose="020B0503030403020204" pitchFamily="34" charset="0"/>
                <a:cs typeface="Arial" panose="020B0604020202020204" pitchFamily="34" charset="0"/>
                <a:sym typeface="Arial"/>
              </a:rPr>
              <a:t> </a:t>
            </a:r>
            <a:r>
              <a:rPr lang="en-US" sz="1867" kern="0">
                <a:solidFill>
                  <a:srgbClr val="000000"/>
                </a:solidFill>
                <a:latin typeface="Source Sans Pro" panose="020B0503030403020204" pitchFamily="34" charset="0"/>
                <a:ea typeface="Source Sans Pro" panose="020B0503030403020204" pitchFamily="34" charset="0"/>
                <a:cs typeface="Arial"/>
                <a:sym typeface="Arial"/>
              </a:rPr>
              <a:t>on</a:t>
            </a:r>
            <a:r>
              <a:rPr lang="en-US" sz="1867" kern="0" spc="187">
                <a:solidFill>
                  <a:srgbClr val="000000"/>
                </a:solidFill>
                <a:latin typeface="Source Sans Pro" panose="020B0503030403020204" pitchFamily="34" charset="0"/>
                <a:ea typeface="Source Sans Pro" panose="020B0503030403020204" pitchFamily="34" charset="0"/>
                <a:cs typeface="Arial" panose="020B0604020202020204" pitchFamily="34" charset="0"/>
                <a:sym typeface="Arial"/>
              </a:rPr>
              <a:t> </a:t>
            </a:r>
            <a:r>
              <a:rPr lang="en-US" sz="1867" kern="0">
                <a:solidFill>
                  <a:srgbClr val="000000"/>
                </a:solidFill>
                <a:latin typeface="Source Sans Pro" panose="020B0503030403020204" pitchFamily="34" charset="0"/>
                <a:ea typeface="Source Sans Pro" panose="020B0503030403020204" pitchFamily="34" charset="0"/>
                <a:cs typeface="Arial"/>
                <a:sym typeface="Arial"/>
              </a:rPr>
              <a:t>how</a:t>
            </a:r>
            <a:r>
              <a:rPr lang="en-US" sz="1867" kern="0" spc="193">
                <a:solidFill>
                  <a:srgbClr val="000000"/>
                </a:solidFill>
                <a:latin typeface="Source Sans Pro" panose="020B0503030403020204" pitchFamily="34" charset="0"/>
                <a:ea typeface="Source Sans Pro" panose="020B0503030403020204" pitchFamily="34" charset="0"/>
                <a:cs typeface="Arial" panose="020B0604020202020204" pitchFamily="34" charset="0"/>
                <a:sym typeface="Arial"/>
              </a:rPr>
              <a:t> </a:t>
            </a:r>
            <a:r>
              <a:rPr lang="en-US" sz="1867" kern="0">
                <a:solidFill>
                  <a:srgbClr val="000000"/>
                </a:solidFill>
                <a:latin typeface="Source Sans Pro" panose="020B0503030403020204" pitchFamily="34" charset="0"/>
                <a:ea typeface="Source Sans Pro" panose="020B0503030403020204" pitchFamily="34" charset="0"/>
                <a:cs typeface="Arial"/>
                <a:sym typeface="Arial"/>
              </a:rPr>
              <a:t>to</a:t>
            </a:r>
            <a:r>
              <a:rPr lang="en-US" sz="1867" kern="0" spc="187">
                <a:solidFill>
                  <a:srgbClr val="000000"/>
                </a:solidFill>
                <a:latin typeface="Source Sans Pro" panose="020B0503030403020204" pitchFamily="34" charset="0"/>
                <a:ea typeface="Source Sans Pro" panose="020B0503030403020204" pitchFamily="34" charset="0"/>
                <a:cs typeface="Arial" panose="020B0604020202020204" pitchFamily="34" charset="0"/>
                <a:sym typeface="Arial"/>
              </a:rPr>
              <a:t> </a:t>
            </a:r>
            <a:r>
              <a:rPr lang="en-US" sz="1867" kern="0">
                <a:solidFill>
                  <a:srgbClr val="000000"/>
                </a:solidFill>
                <a:latin typeface="Source Sans Pro" panose="020B0503030403020204" pitchFamily="34" charset="0"/>
                <a:ea typeface="Source Sans Pro" panose="020B0503030403020204" pitchFamily="34" charset="0"/>
                <a:cs typeface="Arial"/>
                <a:sym typeface="Arial"/>
              </a:rPr>
              <a:t>use</a:t>
            </a:r>
            <a:r>
              <a:rPr lang="en-US" sz="1867" kern="0" spc="187">
                <a:solidFill>
                  <a:srgbClr val="000000"/>
                </a:solidFill>
                <a:latin typeface="Source Sans Pro" panose="020B0503030403020204" pitchFamily="34" charset="0"/>
                <a:ea typeface="Source Sans Pro" panose="020B0503030403020204" pitchFamily="34" charset="0"/>
                <a:cs typeface="Arial" panose="020B0604020202020204" pitchFamily="34" charset="0"/>
                <a:sym typeface="Arial"/>
              </a:rPr>
              <a:t> </a:t>
            </a:r>
            <a:r>
              <a:rPr lang="en-US" sz="1867" kern="0">
                <a:solidFill>
                  <a:srgbClr val="000000"/>
                </a:solidFill>
                <a:latin typeface="Source Sans Pro" panose="020B0503030403020204" pitchFamily="34" charset="0"/>
                <a:ea typeface="Source Sans Pro" panose="020B0503030403020204" pitchFamily="34" charset="0"/>
                <a:cs typeface="Arial"/>
                <a:sym typeface="Arial"/>
              </a:rPr>
              <a:t>the</a:t>
            </a:r>
            <a:r>
              <a:rPr lang="en-US" sz="1867" kern="0" spc="187">
                <a:solidFill>
                  <a:srgbClr val="000000"/>
                </a:solidFill>
                <a:latin typeface="Source Sans Pro" panose="020B0503030403020204" pitchFamily="34" charset="0"/>
                <a:ea typeface="Source Sans Pro" panose="020B0503030403020204" pitchFamily="34" charset="0"/>
                <a:cs typeface="Arial" panose="020B0604020202020204" pitchFamily="34" charset="0"/>
                <a:sym typeface="Arial"/>
              </a:rPr>
              <a:t> </a:t>
            </a:r>
            <a:r>
              <a:rPr lang="en-US" sz="1867" kern="0">
                <a:solidFill>
                  <a:srgbClr val="000000"/>
                </a:solidFill>
                <a:latin typeface="Source Sans Pro" panose="020B0503030403020204" pitchFamily="34" charset="0"/>
                <a:ea typeface="Source Sans Pro" panose="020B0503030403020204" pitchFamily="34" charset="0"/>
                <a:cs typeface="Arial"/>
                <a:sym typeface="Arial"/>
              </a:rPr>
              <a:t>tests</a:t>
            </a:r>
            <a:r>
              <a:rPr lang="en-US" sz="1867" kern="0">
                <a:solidFill>
                  <a:srgbClr val="000000"/>
                </a:solidFill>
                <a:latin typeface="Source Sans Pro" panose="020B0503030403020204" pitchFamily="34" charset="0"/>
                <a:ea typeface="Source Sans Pro" panose="020B0503030403020204" pitchFamily="34" charset="0"/>
                <a:cs typeface="Arial" panose="020B0604020202020204" pitchFamily="34" charset="0"/>
                <a:sym typeface="Arial"/>
              </a:rPr>
              <a:t> </a:t>
            </a:r>
            <a:r>
              <a:rPr lang="en-US" sz="1867" kern="0">
                <a:solidFill>
                  <a:srgbClr val="000000"/>
                </a:solidFill>
                <a:latin typeface="Source Sans Pro" panose="020B0503030403020204" pitchFamily="34" charset="0"/>
                <a:ea typeface="Source Sans Pro" panose="020B0503030403020204" pitchFamily="34" charset="0"/>
                <a:cs typeface="Arial"/>
                <a:sym typeface="Arial"/>
              </a:rPr>
              <a:t>and</a:t>
            </a:r>
            <a:r>
              <a:rPr lang="en-US" sz="1867" kern="0" spc="240">
                <a:solidFill>
                  <a:srgbClr val="000000"/>
                </a:solidFill>
                <a:latin typeface="Source Sans Pro" panose="020B0503030403020204" pitchFamily="34" charset="0"/>
                <a:ea typeface="Source Sans Pro" panose="020B0503030403020204" pitchFamily="34" charset="0"/>
                <a:cs typeface="Arial" panose="020B0604020202020204" pitchFamily="34" charset="0"/>
                <a:sym typeface="Arial"/>
              </a:rPr>
              <a:t> </a:t>
            </a:r>
            <a:r>
              <a:rPr lang="en-US" sz="1867" kern="0">
                <a:solidFill>
                  <a:srgbClr val="000000"/>
                </a:solidFill>
                <a:latin typeface="Source Sans Pro" panose="020B0503030403020204" pitchFamily="34" charset="0"/>
                <a:ea typeface="Source Sans Pro" panose="020B0503030403020204" pitchFamily="34" charset="0"/>
                <a:cs typeface="Arial"/>
                <a:sym typeface="Arial"/>
              </a:rPr>
              <a:t>connect</a:t>
            </a:r>
            <a:r>
              <a:rPr lang="en-US" sz="1867" kern="0" spc="227">
                <a:solidFill>
                  <a:srgbClr val="000000"/>
                </a:solidFill>
                <a:latin typeface="Source Sans Pro" panose="020B0503030403020204" pitchFamily="34" charset="0"/>
                <a:ea typeface="Source Sans Pro" panose="020B0503030403020204" pitchFamily="34" charset="0"/>
                <a:cs typeface="Arial" panose="020B0604020202020204" pitchFamily="34" charset="0"/>
                <a:sym typeface="Arial"/>
              </a:rPr>
              <a:t> </a:t>
            </a:r>
            <a:r>
              <a:rPr lang="en-US" sz="1867" kern="0">
                <a:solidFill>
                  <a:srgbClr val="000000"/>
                </a:solidFill>
                <a:latin typeface="Source Sans Pro" panose="020B0503030403020204" pitchFamily="34" charset="0"/>
                <a:ea typeface="Source Sans Pro" panose="020B0503030403020204" pitchFamily="34" charset="0"/>
                <a:cs typeface="Arial"/>
                <a:sym typeface="Arial"/>
              </a:rPr>
              <a:t>with</a:t>
            </a:r>
            <a:r>
              <a:rPr lang="en-US" sz="1867" kern="0" spc="240">
                <a:solidFill>
                  <a:srgbClr val="000000"/>
                </a:solidFill>
                <a:latin typeface="Source Sans Pro" panose="020B0503030403020204" pitchFamily="34" charset="0"/>
                <a:ea typeface="Source Sans Pro" panose="020B0503030403020204" pitchFamily="34" charset="0"/>
                <a:cs typeface="Arial" panose="020B0604020202020204" pitchFamily="34" charset="0"/>
                <a:sym typeface="Arial"/>
              </a:rPr>
              <a:t> </a:t>
            </a:r>
            <a:r>
              <a:rPr lang="en-US" sz="1867" kern="0">
                <a:solidFill>
                  <a:srgbClr val="000000"/>
                </a:solidFill>
                <a:latin typeface="Source Sans Pro" panose="020B0503030403020204" pitchFamily="34" charset="0"/>
                <a:ea typeface="Source Sans Pro" panose="020B0503030403020204" pitchFamily="34" charset="0"/>
                <a:cs typeface="Arial"/>
                <a:sym typeface="Arial"/>
              </a:rPr>
              <a:t>appropriate</a:t>
            </a:r>
            <a:r>
              <a:rPr lang="en-US" sz="1867" kern="0" spc="240">
                <a:solidFill>
                  <a:srgbClr val="000000"/>
                </a:solidFill>
                <a:latin typeface="Source Sans Pro" panose="020B0503030403020204" pitchFamily="34" charset="0"/>
                <a:ea typeface="Source Sans Pro" panose="020B0503030403020204" pitchFamily="34" charset="0"/>
                <a:cs typeface="Arial" panose="020B0604020202020204" pitchFamily="34" charset="0"/>
                <a:sym typeface="Arial"/>
              </a:rPr>
              <a:t> </a:t>
            </a:r>
            <a:r>
              <a:rPr lang="en-US" sz="1867" kern="0">
                <a:solidFill>
                  <a:srgbClr val="000000"/>
                </a:solidFill>
                <a:latin typeface="Source Sans Pro" panose="020B0503030403020204" pitchFamily="34" charset="0"/>
                <a:ea typeface="Source Sans Pro" panose="020B0503030403020204" pitchFamily="34" charset="0"/>
                <a:cs typeface="Arial"/>
                <a:sym typeface="Arial"/>
              </a:rPr>
              <a:t>care.</a:t>
            </a:r>
            <a:r>
              <a:rPr lang="en-US" sz="1867" kern="0" spc="227">
                <a:solidFill>
                  <a:srgbClr val="000000"/>
                </a:solidFill>
                <a:latin typeface="Source Sans Pro" panose="020B0503030403020204" pitchFamily="34" charset="0"/>
                <a:ea typeface="Source Sans Pro" panose="020B0503030403020204" pitchFamily="34" charset="0"/>
                <a:cs typeface="Arial" panose="020B0604020202020204" pitchFamily="34" charset="0"/>
                <a:sym typeface="Arial"/>
              </a:rPr>
              <a:t> </a:t>
            </a:r>
            <a:r>
              <a:rPr lang="en-US" sz="1867" kern="0">
                <a:solidFill>
                  <a:srgbClr val="000000"/>
                </a:solidFill>
                <a:latin typeface="Source Sans Pro" panose="020B0503030403020204" pitchFamily="34" charset="0"/>
                <a:ea typeface="Source Sans Pro" panose="020B0503030403020204" pitchFamily="34" charset="0"/>
                <a:cs typeface="Arial"/>
                <a:sym typeface="Arial"/>
              </a:rPr>
              <a:t>We</a:t>
            </a:r>
            <a:r>
              <a:rPr lang="en-US" sz="1867" kern="0" spc="240">
                <a:solidFill>
                  <a:srgbClr val="000000"/>
                </a:solidFill>
                <a:latin typeface="Source Sans Pro" panose="020B0503030403020204" pitchFamily="34" charset="0"/>
                <a:ea typeface="Source Sans Pro" panose="020B0503030403020204" pitchFamily="34" charset="0"/>
                <a:cs typeface="Arial" panose="020B0604020202020204" pitchFamily="34" charset="0"/>
                <a:sym typeface="Arial"/>
              </a:rPr>
              <a:t> </a:t>
            </a:r>
            <a:r>
              <a:rPr lang="en-US" sz="1867" kern="0">
                <a:solidFill>
                  <a:srgbClr val="000000"/>
                </a:solidFill>
                <a:latin typeface="Source Sans Pro" panose="020B0503030403020204" pitchFamily="34" charset="0"/>
                <a:ea typeface="Source Sans Pro" panose="020B0503030403020204" pitchFamily="34" charset="0"/>
                <a:cs typeface="Arial"/>
                <a:sym typeface="Arial"/>
              </a:rPr>
              <a:t>will</a:t>
            </a:r>
            <a:r>
              <a:rPr lang="en-US" sz="1867" kern="0" spc="227">
                <a:solidFill>
                  <a:srgbClr val="000000"/>
                </a:solidFill>
                <a:latin typeface="Source Sans Pro" panose="020B0503030403020204" pitchFamily="34" charset="0"/>
                <a:ea typeface="Source Sans Pro" panose="020B0503030403020204" pitchFamily="34" charset="0"/>
                <a:cs typeface="Arial" panose="020B0604020202020204" pitchFamily="34" charset="0"/>
                <a:sym typeface="Arial"/>
              </a:rPr>
              <a:t> </a:t>
            </a:r>
            <a:r>
              <a:rPr lang="en-US" sz="1867" b="1" kern="0">
                <a:solidFill>
                  <a:srgbClr val="000000"/>
                </a:solidFill>
                <a:latin typeface="Source Sans Pro" panose="020B0503030403020204" pitchFamily="34" charset="0"/>
                <a:ea typeface="Source Sans Pro" panose="020B0503030403020204" pitchFamily="34" charset="0"/>
                <a:cs typeface="Arial"/>
                <a:sym typeface="Arial"/>
              </a:rPr>
              <a:t>recruit</a:t>
            </a:r>
            <a:r>
              <a:rPr lang="en-US" sz="1867" b="1" kern="0" spc="240">
                <a:solidFill>
                  <a:srgbClr val="000000"/>
                </a:solidFill>
                <a:latin typeface="Source Sans Pro" panose="020B0503030403020204" pitchFamily="34" charset="0"/>
                <a:ea typeface="Source Sans Pro" panose="020B0503030403020204" pitchFamily="34" charset="0"/>
                <a:cs typeface="Arial" panose="020B0604020202020204" pitchFamily="34" charset="0"/>
                <a:sym typeface="Arial"/>
              </a:rPr>
              <a:t> </a:t>
            </a:r>
            <a:r>
              <a:rPr lang="en-US" sz="1867" b="1" kern="0">
                <a:solidFill>
                  <a:srgbClr val="000000"/>
                </a:solidFill>
                <a:latin typeface="Source Sans Pro" panose="020B0503030403020204" pitchFamily="34" charset="0"/>
                <a:ea typeface="Source Sans Pro" panose="020B0503030403020204" pitchFamily="34" charset="0"/>
                <a:cs typeface="Arial"/>
                <a:sym typeface="Arial"/>
              </a:rPr>
              <a:t>eligible</a:t>
            </a:r>
            <a:r>
              <a:rPr lang="en-US" sz="1867" b="1" kern="0" spc="240">
                <a:solidFill>
                  <a:srgbClr val="000000"/>
                </a:solidFill>
                <a:latin typeface="Source Sans Pro" panose="020B0503030403020204" pitchFamily="34" charset="0"/>
                <a:ea typeface="Source Sans Pro" panose="020B0503030403020204" pitchFamily="34" charset="0"/>
                <a:cs typeface="Arial" panose="020B0604020202020204" pitchFamily="34" charset="0"/>
                <a:sym typeface="Arial"/>
              </a:rPr>
              <a:t> </a:t>
            </a:r>
            <a:r>
              <a:rPr lang="en-US" sz="1867" b="1" kern="0">
                <a:solidFill>
                  <a:srgbClr val="000000"/>
                </a:solidFill>
                <a:latin typeface="Source Sans Pro" panose="020B0503030403020204" pitchFamily="34" charset="0"/>
                <a:ea typeface="Source Sans Pro" panose="020B0503030403020204" pitchFamily="34" charset="0"/>
                <a:cs typeface="Arial"/>
                <a:sym typeface="Arial"/>
              </a:rPr>
              <a:t>FSW</a:t>
            </a:r>
            <a:r>
              <a:rPr lang="en-US" sz="1867" b="1" kern="0" spc="260">
                <a:solidFill>
                  <a:srgbClr val="000000"/>
                </a:solidFill>
                <a:latin typeface="Source Sans Pro" panose="020B0503030403020204" pitchFamily="34" charset="0"/>
                <a:ea typeface="Source Sans Pro" panose="020B0503030403020204" pitchFamily="34" charset="0"/>
                <a:cs typeface="Arial" panose="020B0604020202020204" pitchFamily="34" charset="0"/>
                <a:sym typeface="Arial"/>
              </a:rPr>
              <a:t> </a:t>
            </a:r>
            <a:r>
              <a:rPr lang="en-US" sz="1867" kern="0">
                <a:solidFill>
                  <a:srgbClr val="000000"/>
                </a:solidFill>
                <a:latin typeface="Source Sans Pro" panose="020B0503030403020204" pitchFamily="34" charset="0"/>
                <a:ea typeface="Source Sans Pro" panose="020B0503030403020204" pitchFamily="34" charset="0"/>
                <a:cs typeface="Arial"/>
                <a:sym typeface="Arial"/>
              </a:rPr>
              <a:t>(age</a:t>
            </a:r>
            <a:r>
              <a:rPr lang="en-US" sz="1867" kern="0" spc="247">
                <a:solidFill>
                  <a:srgbClr val="000000"/>
                </a:solidFill>
                <a:latin typeface="Source Sans Pro" panose="020B0503030403020204" pitchFamily="34" charset="0"/>
                <a:ea typeface="Source Sans Pro" panose="020B0503030403020204" pitchFamily="34" charset="0"/>
                <a:cs typeface="Arial" panose="020B0604020202020204" pitchFamily="34" charset="0"/>
                <a:sym typeface="Arial"/>
              </a:rPr>
              <a:t> </a:t>
            </a:r>
            <a:r>
              <a:rPr lang="en-US" sz="1867" kern="0">
                <a:solidFill>
                  <a:srgbClr val="000000"/>
                </a:solidFill>
                <a:latin typeface="Source Sans Pro" panose="020B0503030403020204" pitchFamily="34" charset="0"/>
                <a:ea typeface="Source Sans Pro" panose="020B0503030403020204" pitchFamily="34" charset="0"/>
                <a:cs typeface="Arial"/>
                <a:sym typeface="Arial"/>
              </a:rPr>
              <a:t>18</a:t>
            </a:r>
            <a:r>
              <a:rPr lang="en-US" sz="1867" kern="0" spc="247">
                <a:solidFill>
                  <a:srgbClr val="000000"/>
                </a:solidFill>
                <a:latin typeface="Source Sans Pro" panose="020B0503030403020204" pitchFamily="34" charset="0"/>
                <a:ea typeface="Source Sans Pro" panose="020B0503030403020204" pitchFamily="34" charset="0"/>
                <a:cs typeface="Arial" panose="020B0604020202020204" pitchFamily="34" charset="0"/>
                <a:sym typeface="Arial"/>
              </a:rPr>
              <a:t> </a:t>
            </a:r>
            <a:r>
              <a:rPr lang="en-US" sz="1867" kern="0">
                <a:solidFill>
                  <a:srgbClr val="000000"/>
                </a:solidFill>
                <a:latin typeface="Source Sans Pro" panose="020B0503030403020204" pitchFamily="34" charset="0"/>
                <a:ea typeface="Source Sans Pro" panose="020B0503030403020204" pitchFamily="34" charset="0"/>
                <a:cs typeface="Arial"/>
                <a:sym typeface="Arial"/>
              </a:rPr>
              <a:t>years</a:t>
            </a:r>
            <a:r>
              <a:rPr lang="en-US" sz="1867" kern="0" spc="240">
                <a:solidFill>
                  <a:srgbClr val="000000"/>
                </a:solidFill>
                <a:latin typeface="Source Sans Pro" panose="020B0503030403020204" pitchFamily="34" charset="0"/>
                <a:ea typeface="Source Sans Pro" panose="020B0503030403020204" pitchFamily="34" charset="0"/>
                <a:cs typeface="Arial" panose="020B0604020202020204" pitchFamily="34" charset="0"/>
                <a:sym typeface="Arial"/>
              </a:rPr>
              <a:t> </a:t>
            </a:r>
            <a:r>
              <a:rPr lang="en-US" sz="1867" kern="0">
                <a:solidFill>
                  <a:srgbClr val="000000"/>
                </a:solidFill>
                <a:latin typeface="Source Sans Pro" panose="020B0503030403020204" pitchFamily="34" charset="0"/>
                <a:ea typeface="Source Sans Pro" panose="020B0503030403020204" pitchFamily="34" charset="0"/>
                <a:cs typeface="Arial"/>
                <a:sym typeface="Arial"/>
              </a:rPr>
              <a:t>and</a:t>
            </a:r>
            <a:r>
              <a:rPr lang="en-US" sz="1867" kern="0" spc="240">
                <a:solidFill>
                  <a:srgbClr val="000000"/>
                </a:solidFill>
                <a:latin typeface="Source Sans Pro" panose="020B0503030403020204" pitchFamily="34" charset="0"/>
                <a:ea typeface="Source Sans Pro" panose="020B0503030403020204" pitchFamily="34" charset="0"/>
                <a:cs typeface="Arial" panose="020B0604020202020204" pitchFamily="34" charset="0"/>
                <a:sym typeface="Arial"/>
              </a:rPr>
              <a:t> </a:t>
            </a:r>
            <a:r>
              <a:rPr lang="en-US" sz="1867" kern="0">
                <a:solidFill>
                  <a:srgbClr val="000000"/>
                </a:solidFill>
                <a:latin typeface="Source Sans Pro" panose="020B0503030403020204" pitchFamily="34" charset="0"/>
                <a:ea typeface="Source Sans Pro" panose="020B0503030403020204" pitchFamily="34" charset="0"/>
                <a:cs typeface="Arial"/>
                <a:sym typeface="Arial"/>
              </a:rPr>
              <a:t>older,</a:t>
            </a:r>
            <a:r>
              <a:rPr lang="en-US" sz="1867" kern="0">
                <a:solidFill>
                  <a:srgbClr val="000000"/>
                </a:solidFill>
                <a:latin typeface="Source Sans Pro" panose="020B0503030403020204" pitchFamily="34" charset="0"/>
                <a:ea typeface="Source Sans Pro" panose="020B0503030403020204" pitchFamily="34" charset="0"/>
                <a:cs typeface="Arial" panose="020B0604020202020204" pitchFamily="34" charset="0"/>
                <a:sym typeface="Arial"/>
              </a:rPr>
              <a:t> </a:t>
            </a:r>
            <a:r>
              <a:rPr lang="en-US" sz="1867" kern="0">
                <a:solidFill>
                  <a:srgbClr val="000000"/>
                </a:solidFill>
                <a:latin typeface="Source Sans Pro" panose="020B0503030403020204" pitchFamily="34" charset="0"/>
                <a:ea typeface="Source Sans Pro" panose="020B0503030403020204" pitchFamily="34" charset="0"/>
                <a:cs typeface="Arial"/>
                <a:sym typeface="Arial"/>
              </a:rPr>
              <a:t>received</a:t>
            </a:r>
            <a:r>
              <a:rPr lang="en-US" sz="1867" kern="0" spc="207">
                <a:solidFill>
                  <a:srgbClr val="000000"/>
                </a:solidFill>
                <a:latin typeface="Source Sans Pro" panose="020B0503030403020204" pitchFamily="34" charset="0"/>
                <a:ea typeface="Source Sans Pro" panose="020B0503030403020204" pitchFamily="34" charset="0"/>
                <a:cs typeface="Arial" panose="020B0604020202020204" pitchFamily="34" charset="0"/>
                <a:sym typeface="Arial"/>
              </a:rPr>
              <a:t> </a:t>
            </a:r>
            <a:r>
              <a:rPr lang="en-US" sz="1867" kern="0">
                <a:solidFill>
                  <a:srgbClr val="000000"/>
                </a:solidFill>
                <a:latin typeface="Source Sans Pro" panose="020B0503030403020204" pitchFamily="34" charset="0"/>
                <a:ea typeface="Source Sans Pro" panose="020B0503030403020204" pitchFamily="34" charset="0"/>
                <a:cs typeface="Arial"/>
                <a:sym typeface="Arial"/>
              </a:rPr>
              <a:t>money</a:t>
            </a:r>
            <a:r>
              <a:rPr lang="en-US" sz="1867" kern="0" spc="207">
                <a:solidFill>
                  <a:srgbClr val="000000"/>
                </a:solidFill>
                <a:latin typeface="Source Sans Pro" panose="020B0503030403020204" pitchFamily="34" charset="0"/>
                <a:ea typeface="Source Sans Pro" panose="020B0503030403020204" pitchFamily="34" charset="0"/>
                <a:cs typeface="Arial" panose="020B0604020202020204" pitchFamily="34" charset="0"/>
                <a:sym typeface="Arial"/>
              </a:rPr>
              <a:t> </a:t>
            </a:r>
            <a:r>
              <a:rPr lang="en-US" sz="1867" kern="0">
                <a:solidFill>
                  <a:srgbClr val="000000"/>
                </a:solidFill>
                <a:latin typeface="Source Sans Pro" panose="020B0503030403020204" pitchFamily="34" charset="0"/>
                <a:ea typeface="Source Sans Pro" panose="020B0503030403020204" pitchFamily="34" charset="0"/>
                <a:cs typeface="Arial"/>
                <a:sym typeface="Arial"/>
              </a:rPr>
              <a:t>for</a:t>
            </a:r>
            <a:r>
              <a:rPr lang="en-US" sz="1867" kern="0" spc="207">
                <a:solidFill>
                  <a:srgbClr val="000000"/>
                </a:solidFill>
                <a:latin typeface="Source Sans Pro" panose="020B0503030403020204" pitchFamily="34" charset="0"/>
                <a:ea typeface="Source Sans Pro" panose="020B0503030403020204" pitchFamily="34" charset="0"/>
                <a:cs typeface="Arial" panose="020B0604020202020204" pitchFamily="34" charset="0"/>
                <a:sym typeface="Arial"/>
              </a:rPr>
              <a:t> </a:t>
            </a:r>
            <a:r>
              <a:rPr lang="en-US" sz="1867" kern="0">
                <a:solidFill>
                  <a:srgbClr val="000000"/>
                </a:solidFill>
                <a:latin typeface="Source Sans Pro" panose="020B0503030403020204" pitchFamily="34" charset="0"/>
                <a:ea typeface="Source Sans Pro" panose="020B0503030403020204" pitchFamily="34" charset="0"/>
                <a:cs typeface="Arial"/>
                <a:sym typeface="Arial"/>
              </a:rPr>
              <a:t>sex</a:t>
            </a:r>
            <a:r>
              <a:rPr lang="en-US" sz="1867" kern="0" spc="207">
                <a:solidFill>
                  <a:srgbClr val="000000"/>
                </a:solidFill>
                <a:latin typeface="Source Sans Pro" panose="020B0503030403020204" pitchFamily="34" charset="0"/>
                <a:ea typeface="Source Sans Pro" panose="020B0503030403020204" pitchFamily="34" charset="0"/>
                <a:cs typeface="Arial" panose="020B0604020202020204" pitchFamily="34" charset="0"/>
                <a:sym typeface="Arial"/>
              </a:rPr>
              <a:t> </a:t>
            </a:r>
            <a:r>
              <a:rPr lang="en-US" sz="1867" kern="0">
                <a:solidFill>
                  <a:srgbClr val="000000"/>
                </a:solidFill>
                <a:latin typeface="Source Sans Pro" panose="020B0503030403020204" pitchFamily="34" charset="0"/>
                <a:ea typeface="Source Sans Pro" panose="020B0503030403020204" pitchFamily="34" charset="0"/>
                <a:cs typeface="Arial"/>
                <a:sym typeface="Arial"/>
              </a:rPr>
              <a:t>in</a:t>
            </a:r>
            <a:r>
              <a:rPr lang="en-US" sz="1867" kern="0" spc="207">
                <a:solidFill>
                  <a:srgbClr val="000000"/>
                </a:solidFill>
                <a:latin typeface="Source Sans Pro" panose="020B0503030403020204" pitchFamily="34" charset="0"/>
                <a:ea typeface="Source Sans Pro" panose="020B0503030403020204" pitchFamily="34" charset="0"/>
                <a:cs typeface="Arial" panose="020B0604020202020204" pitchFamily="34" charset="0"/>
                <a:sym typeface="Arial"/>
              </a:rPr>
              <a:t> </a:t>
            </a:r>
            <a:r>
              <a:rPr lang="en-US" sz="1867" kern="0">
                <a:solidFill>
                  <a:srgbClr val="000000"/>
                </a:solidFill>
                <a:latin typeface="Source Sans Pro" panose="020B0503030403020204" pitchFamily="34" charset="0"/>
                <a:ea typeface="Source Sans Pro" panose="020B0503030403020204" pitchFamily="34" charset="0"/>
                <a:cs typeface="Arial"/>
                <a:sym typeface="Arial"/>
              </a:rPr>
              <a:t>the</a:t>
            </a:r>
            <a:r>
              <a:rPr lang="en-US" sz="1867" kern="0" spc="207">
                <a:solidFill>
                  <a:srgbClr val="000000"/>
                </a:solidFill>
                <a:latin typeface="Source Sans Pro" panose="020B0503030403020204" pitchFamily="34" charset="0"/>
                <a:ea typeface="Source Sans Pro" panose="020B0503030403020204" pitchFamily="34" charset="0"/>
                <a:cs typeface="Arial" panose="020B0604020202020204" pitchFamily="34" charset="0"/>
                <a:sym typeface="Arial"/>
              </a:rPr>
              <a:t> </a:t>
            </a:r>
            <a:r>
              <a:rPr lang="en-US" sz="1867" kern="0">
                <a:solidFill>
                  <a:srgbClr val="000000"/>
                </a:solidFill>
                <a:latin typeface="Source Sans Pro" panose="020B0503030403020204" pitchFamily="34" charset="0"/>
                <a:ea typeface="Source Sans Pro" panose="020B0503030403020204" pitchFamily="34" charset="0"/>
                <a:cs typeface="Arial"/>
                <a:sym typeface="Arial"/>
              </a:rPr>
              <a:t>previous</a:t>
            </a:r>
            <a:r>
              <a:rPr lang="en-US" sz="1867" kern="0" spc="207">
                <a:solidFill>
                  <a:srgbClr val="000000"/>
                </a:solidFill>
                <a:latin typeface="Source Sans Pro" panose="020B0503030403020204" pitchFamily="34" charset="0"/>
                <a:ea typeface="Source Sans Pro" panose="020B0503030403020204" pitchFamily="34" charset="0"/>
                <a:cs typeface="Arial" panose="020B0604020202020204" pitchFamily="34" charset="0"/>
                <a:sym typeface="Arial"/>
              </a:rPr>
              <a:t> </a:t>
            </a:r>
            <a:r>
              <a:rPr lang="en-US" sz="1867" kern="0">
                <a:solidFill>
                  <a:srgbClr val="000000"/>
                </a:solidFill>
                <a:latin typeface="Source Sans Pro" panose="020B0503030403020204" pitchFamily="34" charset="0"/>
                <a:ea typeface="Source Sans Pro" panose="020B0503030403020204" pitchFamily="34" charset="0"/>
                <a:cs typeface="Arial"/>
                <a:sym typeface="Arial"/>
              </a:rPr>
              <a:t>month,</a:t>
            </a:r>
            <a:r>
              <a:rPr lang="en-US" sz="1867" kern="0" spc="193">
                <a:solidFill>
                  <a:srgbClr val="000000"/>
                </a:solidFill>
                <a:latin typeface="Source Sans Pro" panose="020B0503030403020204" pitchFamily="34" charset="0"/>
                <a:ea typeface="Source Sans Pro" panose="020B0503030403020204" pitchFamily="34" charset="0"/>
                <a:cs typeface="Arial" panose="020B0604020202020204" pitchFamily="34" charset="0"/>
                <a:sym typeface="Arial"/>
              </a:rPr>
              <a:t> </a:t>
            </a:r>
            <a:r>
              <a:rPr lang="en-US" sz="1867" kern="0">
                <a:solidFill>
                  <a:srgbClr val="000000"/>
                </a:solidFill>
                <a:latin typeface="Source Sans Pro" panose="020B0503030403020204" pitchFamily="34" charset="0"/>
                <a:ea typeface="Source Sans Pro" panose="020B0503030403020204" pitchFamily="34" charset="0"/>
                <a:cs typeface="Arial"/>
                <a:sym typeface="Arial"/>
              </a:rPr>
              <a:t>have</a:t>
            </a:r>
            <a:r>
              <a:rPr lang="en-US" sz="1867" kern="0" spc="207">
                <a:solidFill>
                  <a:srgbClr val="000000"/>
                </a:solidFill>
                <a:latin typeface="Source Sans Pro" panose="020B0503030403020204" pitchFamily="34" charset="0"/>
                <a:ea typeface="Source Sans Pro" panose="020B0503030403020204" pitchFamily="34" charset="0"/>
                <a:cs typeface="Arial" panose="020B0604020202020204" pitchFamily="34" charset="0"/>
                <a:sym typeface="Arial"/>
              </a:rPr>
              <a:t> </a:t>
            </a:r>
            <a:r>
              <a:rPr lang="en-US" sz="1867" kern="0">
                <a:solidFill>
                  <a:srgbClr val="000000"/>
                </a:solidFill>
                <a:latin typeface="Source Sans Pro" panose="020B0503030403020204" pitchFamily="34" charset="0"/>
                <a:ea typeface="Source Sans Pro" panose="020B0503030403020204" pitchFamily="34" charset="0"/>
                <a:cs typeface="Arial"/>
                <a:sym typeface="Arial"/>
              </a:rPr>
              <a:t>an</a:t>
            </a:r>
            <a:r>
              <a:rPr lang="en-US" sz="1867" kern="0" spc="213">
                <a:solidFill>
                  <a:srgbClr val="000000"/>
                </a:solidFill>
                <a:latin typeface="Source Sans Pro" panose="020B0503030403020204" pitchFamily="34" charset="0"/>
                <a:ea typeface="Source Sans Pro" panose="020B0503030403020204" pitchFamily="34" charset="0"/>
                <a:cs typeface="Arial" panose="020B0604020202020204" pitchFamily="34" charset="0"/>
                <a:sym typeface="Arial"/>
              </a:rPr>
              <a:t> </a:t>
            </a:r>
            <a:r>
              <a:rPr lang="en-US" sz="1867" kern="0">
                <a:solidFill>
                  <a:srgbClr val="000000"/>
                </a:solidFill>
                <a:latin typeface="Source Sans Pro" panose="020B0503030403020204" pitchFamily="34" charset="0"/>
                <a:ea typeface="Source Sans Pro" panose="020B0503030403020204" pitchFamily="34" charset="0"/>
                <a:cs typeface="Arial"/>
                <a:sym typeface="Arial"/>
              </a:rPr>
              <a:t>active</a:t>
            </a:r>
            <a:r>
              <a:rPr lang="en-US" sz="1867" kern="0" spc="207">
                <a:solidFill>
                  <a:srgbClr val="000000"/>
                </a:solidFill>
                <a:latin typeface="Source Sans Pro" panose="020B0503030403020204" pitchFamily="34" charset="0"/>
                <a:ea typeface="Source Sans Pro" panose="020B0503030403020204" pitchFamily="34" charset="0"/>
                <a:cs typeface="Arial" panose="020B0604020202020204" pitchFamily="34" charset="0"/>
                <a:sym typeface="Arial"/>
              </a:rPr>
              <a:t> </a:t>
            </a:r>
            <a:r>
              <a:rPr lang="en-US" sz="1867" kern="0">
                <a:solidFill>
                  <a:srgbClr val="000000"/>
                </a:solidFill>
                <a:latin typeface="Source Sans Pro" panose="020B0503030403020204" pitchFamily="34" charset="0"/>
                <a:ea typeface="Source Sans Pro" panose="020B0503030403020204" pitchFamily="34" charset="0"/>
                <a:cs typeface="Arial"/>
                <a:sym typeface="Arial"/>
              </a:rPr>
              <a:t>social</a:t>
            </a:r>
            <a:r>
              <a:rPr lang="en-US" sz="1867" kern="0" spc="193">
                <a:solidFill>
                  <a:srgbClr val="000000"/>
                </a:solidFill>
                <a:latin typeface="Source Sans Pro" panose="020B0503030403020204" pitchFamily="34" charset="0"/>
                <a:ea typeface="Source Sans Pro" panose="020B0503030403020204" pitchFamily="34" charset="0"/>
                <a:cs typeface="Arial" panose="020B0604020202020204" pitchFamily="34" charset="0"/>
                <a:sym typeface="Arial"/>
              </a:rPr>
              <a:t> </a:t>
            </a:r>
            <a:r>
              <a:rPr lang="en-US" sz="1867" kern="0">
                <a:solidFill>
                  <a:srgbClr val="000000"/>
                </a:solidFill>
                <a:latin typeface="Source Sans Pro" panose="020B0503030403020204" pitchFamily="34" charset="0"/>
                <a:ea typeface="Source Sans Pro" panose="020B0503030403020204" pitchFamily="34" charset="0"/>
                <a:cs typeface="Arial"/>
                <a:sym typeface="Arial"/>
              </a:rPr>
              <a:t>networking</a:t>
            </a:r>
            <a:r>
              <a:rPr lang="en-US" sz="1867" kern="0" spc="207">
                <a:solidFill>
                  <a:srgbClr val="000000"/>
                </a:solidFill>
                <a:latin typeface="Source Sans Pro" panose="020B0503030403020204" pitchFamily="34" charset="0"/>
                <a:ea typeface="Source Sans Pro" panose="020B0503030403020204" pitchFamily="34" charset="0"/>
                <a:cs typeface="Arial" panose="020B0604020202020204" pitchFamily="34" charset="0"/>
                <a:sym typeface="Arial"/>
              </a:rPr>
              <a:t> </a:t>
            </a:r>
            <a:r>
              <a:rPr lang="en-US" sz="1867" kern="0">
                <a:solidFill>
                  <a:srgbClr val="000000"/>
                </a:solidFill>
                <a:latin typeface="Source Sans Pro" panose="020B0503030403020204" pitchFamily="34" charset="0"/>
                <a:ea typeface="Source Sans Pro" panose="020B0503030403020204" pitchFamily="34" charset="0"/>
                <a:cs typeface="Arial"/>
                <a:sym typeface="Arial"/>
              </a:rPr>
              <a:t>account</a:t>
            </a:r>
            <a:r>
              <a:rPr lang="en-US" sz="1867" kern="0" spc="193">
                <a:solidFill>
                  <a:srgbClr val="000000"/>
                </a:solidFill>
                <a:latin typeface="Source Sans Pro" panose="020B0503030403020204" pitchFamily="34" charset="0"/>
                <a:ea typeface="Source Sans Pro" panose="020B0503030403020204" pitchFamily="34" charset="0"/>
                <a:cs typeface="Arial" panose="020B0604020202020204" pitchFamily="34" charset="0"/>
                <a:sym typeface="Arial"/>
              </a:rPr>
              <a:t> </a:t>
            </a:r>
            <a:r>
              <a:rPr lang="en-US" sz="1867" kern="0">
                <a:solidFill>
                  <a:srgbClr val="000000"/>
                </a:solidFill>
                <a:latin typeface="Source Sans Pro" panose="020B0503030403020204" pitchFamily="34" charset="0"/>
                <a:ea typeface="Source Sans Pro" panose="020B0503030403020204" pitchFamily="34" charset="0"/>
                <a:cs typeface="Arial"/>
                <a:sym typeface="Arial"/>
              </a:rPr>
              <a:t>and</a:t>
            </a:r>
            <a:r>
              <a:rPr lang="en-US" sz="1867" kern="0">
                <a:solidFill>
                  <a:srgbClr val="000000"/>
                </a:solidFill>
                <a:latin typeface="Source Sans Pro" panose="020B0503030403020204" pitchFamily="34" charset="0"/>
                <a:ea typeface="Source Sans Pro" panose="020B0503030403020204" pitchFamily="34" charset="0"/>
                <a:cs typeface="Arial" panose="020B0604020202020204" pitchFamily="34" charset="0"/>
                <a:sym typeface="Arial"/>
              </a:rPr>
              <a:t> </a:t>
            </a:r>
            <a:r>
              <a:rPr lang="en-US" sz="1867" kern="0">
                <a:solidFill>
                  <a:srgbClr val="000000"/>
                </a:solidFill>
                <a:latin typeface="Source Sans Pro" panose="020B0503030403020204" pitchFamily="34" charset="0"/>
                <a:ea typeface="Source Sans Pro" panose="020B0503030403020204" pitchFamily="34" charset="0"/>
                <a:cs typeface="Arial"/>
                <a:sym typeface="Arial"/>
              </a:rPr>
              <a:t>HIV-negative</a:t>
            </a:r>
            <a:r>
              <a:rPr lang="en-US" sz="1867" kern="0" spc="267">
                <a:solidFill>
                  <a:srgbClr val="000000"/>
                </a:solidFill>
                <a:latin typeface="Source Sans Pro" panose="020B0503030403020204" pitchFamily="34" charset="0"/>
                <a:ea typeface="Source Sans Pro" panose="020B0503030403020204" pitchFamily="34" charset="0"/>
                <a:cs typeface="Arial" panose="020B0604020202020204" pitchFamily="34" charset="0"/>
                <a:sym typeface="Arial"/>
              </a:rPr>
              <a:t> </a:t>
            </a:r>
            <a:r>
              <a:rPr lang="en-US" sz="1867" kern="0">
                <a:solidFill>
                  <a:srgbClr val="000000"/>
                </a:solidFill>
                <a:latin typeface="Source Sans Pro" panose="020B0503030403020204" pitchFamily="34" charset="0"/>
                <a:ea typeface="Source Sans Pro" panose="020B0503030403020204" pitchFamily="34" charset="0"/>
                <a:cs typeface="Arial"/>
                <a:sym typeface="Arial"/>
              </a:rPr>
              <a:t>or</a:t>
            </a:r>
            <a:r>
              <a:rPr lang="en-US" sz="1867" kern="0" spc="267">
                <a:solidFill>
                  <a:srgbClr val="000000"/>
                </a:solidFill>
                <a:latin typeface="Source Sans Pro" panose="020B0503030403020204" pitchFamily="34" charset="0"/>
                <a:ea typeface="Source Sans Pro" panose="020B0503030403020204" pitchFamily="34" charset="0"/>
                <a:cs typeface="Arial" panose="020B0604020202020204" pitchFamily="34" charset="0"/>
                <a:sym typeface="Arial"/>
              </a:rPr>
              <a:t> </a:t>
            </a:r>
            <a:r>
              <a:rPr lang="en-US" sz="1867" kern="0">
                <a:solidFill>
                  <a:srgbClr val="000000"/>
                </a:solidFill>
                <a:latin typeface="Source Sans Pro" panose="020B0503030403020204" pitchFamily="34" charset="0"/>
                <a:ea typeface="Source Sans Pro" panose="020B0503030403020204" pitchFamily="34" charset="0"/>
                <a:cs typeface="Arial"/>
                <a:sym typeface="Arial"/>
              </a:rPr>
              <a:t>unknown</a:t>
            </a:r>
            <a:r>
              <a:rPr lang="en-US" sz="1867" kern="0" spc="267">
                <a:solidFill>
                  <a:srgbClr val="000000"/>
                </a:solidFill>
                <a:latin typeface="Source Sans Pro" panose="020B0503030403020204" pitchFamily="34" charset="0"/>
                <a:ea typeface="Source Sans Pro" panose="020B0503030403020204" pitchFamily="34" charset="0"/>
                <a:cs typeface="Arial" panose="020B0604020202020204" pitchFamily="34" charset="0"/>
                <a:sym typeface="Arial"/>
              </a:rPr>
              <a:t> </a:t>
            </a:r>
            <a:r>
              <a:rPr lang="en-US" sz="1867" kern="0">
                <a:solidFill>
                  <a:srgbClr val="000000"/>
                </a:solidFill>
                <a:latin typeface="Source Sans Pro" panose="020B0503030403020204" pitchFamily="34" charset="0"/>
                <a:ea typeface="Source Sans Pro" panose="020B0503030403020204" pitchFamily="34" charset="0"/>
                <a:cs typeface="Arial"/>
                <a:sym typeface="Arial"/>
              </a:rPr>
              <a:t>HIV</a:t>
            </a:r>
            <a:r>
              <a:rPr lang="en-US" sz="1867" kern="0" spc="267">
                <a:solidFill>
                  <a:srgbClr val="000000"/>
                </a:solidFill>
                <a:latin typeface="Source Sans Pro" panose="020B0503030403020204" pitchFamily="34" charset="0"/>
                <a:ea typeface="Source Sans Pro" panose="020B0503030403020204" pitchFamily="34" charset="0"/>
                <a:cs typeface="Arial" panose="020B0604020202020204" pitchFamily="34" charset="0"/>
                <a:sym typeface="Arial"/>
              </a:rPr>
              <a:t> </a:t>
            </a:r>
            <a:r>
              <a:rPr lang="en-US" sz="1867" kern="0">
                <a:solidFill>
                  <a:srgbClr val="000000"/>
                </a:solidFill>
                <a:latin typeface="Source Sans Pro" panose="020B0503030403020204" pitchFamily="34" charset="0"/>
                <a:ea typeface="Source Sans Pro" panose="020B0503030403020204" pitchFamily="34" charset="0"/>
                <a:cs typeface="Arial"/>
                <a:sym typeface="Arial"/>
              </a:rPr>
              <a:t>status)</a:t>
            </a:r>
            <a:r>
              <a:rPr lang="en-US" sz="1867" kern="0" spc="267">
                <a:solidFill>
                  <a:srgbClr val="000000"/>
                </a:solidFill>
                <a:latin typeface="Source Sans Pro" panose="020B0503030403020204" pitchFamily="34" charset="0"/>
                <a:ea typeface="Source Sans Pro" panose="020B0503030403020204" pitchFamily="34" charset="0"/>
                <a:cs typeface="Arial" panose="020B0604020202020204" pitchFamily="34" charset="0"/>
                <a:sym typeface="Arial"/>
              </a:rPr>
              <a:t> </a:t>
            </a:r>
            <a:r>
              <a:rPr lang="en-US" sz="1867" kern="0">
                <a:solidFill>
                  <a:srgbClr val="000000"/>
                </a:solidFill>
                <a:latin typeface="Source Sans Pro" panose="020B0503030403020204" pitchFamily="34" charset="0"/>
                <a:ea typeface="Source Sans Pro" panose="020B0503030403020204" pitchFamily="34" charset="0"/>
                <a:cs typeface="Arial"/>
                <a:sym typeface="Arial"/>
              </a:rPr>
              <a:t>from</a:t>
            </a:r>
            <a:r>
              <a:rPr lang="en-US" sz="1867" kern="0" spc="267">
                <a:solidFill>
                  <a:srgbClr val="000000"/>
                </a:solidFill>
                <a:latin typeface="Source Sans Pro" panose="020B0503030403020204" pitchFamily="34" charset="0"/>
                <a:ea typeface="Source Sans Pro" panose="020B0503030403020204" pitchFamily="34" charset="0"/>
                <a:cs typeface="Arial" panose="020B0604020202020204" pitchFamily="34" charset="0"/>
                <a:sym typeface="Arial"/>
              </a:rPr>
              <a:t> </a:t>
            </a:r>
            <a:r>
              <a:rPr lang="en-US" sz="1867" kern="0">
                <a:solidFill>
                  <a:srgbClr val="000000"/>
                </a:solidFill>
                <a:latin typeface="Source Sans Pro" panose="020B0503030403020204" pitchFamily="34" charset="0"/>
                <a:ea typeface="Source Sans Pro" panose="020B0503030403020204" pitchFamily="34" charset="0"/>
                <a:cs typeface="Arial"/>
                <a:sym typeface="Arial"/>
              </a:rPr>
              <a:t>facilities,</a:t>
            </a:r>
            <a:r>
              <a:rPr lang="en-US" sz="1867" kern="0" spc="267">
                <a:solidFill>
                  <a:srgbClr val="000000"/>
                </a:solidFill>
                <a:latin typeface="Source Sans Pro" panose="020B0503030403020204" pitchFamily="34" charset="0"/>
                <a:ea typeface="Source Sans Pro" panose="020B0503030403020204" pitchFamily="34" charset="0"/>
                <a:cs typeface="Arial" panose="020B0604020202020204" pitchFamily="34" charset="0"/>
                <a:sym typeface="Arial"/>
              </a:rPr>
              <a:t> </a:t>
            </a:r>
            <a:r>
              <a:rPr lang="en-US" sz="1867" kern="0">
                <a:solidFill>
                  <a:srgbClr val="000000"/>
                </a:solidFill>
                <a:latin typeface="Source Sans Pro" panose="020B0503030403020204" pitchFamily="34" charset="0"/>
                <a:ea typeface="Source Sans Pro" panose="020B0503030403020204" pitchFamily="34" charset="0"/>
                <a:cs typeface="Arial"/>
                <a:sym typeface="Arial"/>
              </a:rPr>
              <a:t>street</a:t>
            </a:r>
            <a:r>
              <a:rPr lang="en-US" sz="1867" kern="0" spc="267">
                <a:solidFill>
                  <a:srgbClr val="000000"/>
                </a:solidFill>
                <a:latin typeface="Source Sans Pro" panose="020B0503030403020204" pitchFamily="34" charset="0"/>
                <a:ea typeface="Source Sans Pro" panose="020B0503030403020204" pitchFamily="34" charset="0"/>
                <a:cs typeface="Arial" panose="020B0604020202020204" pitchFamily="34" charset="0"/>
                <a:sym typeface="Arial"/>
              </a:rPr>
              <a:t> </a:t>
            </a:r>
            <a:r>
              <a:rPr lang="en-US" sz="1867" kern="0">
                <a:solidFill>
                  <a:srgbClr val="000000"/>
                </a:solidFill>
                <a:latin typeface="Source Sans Pro" panose="020B0503030403020204" pitchFamily="34" charset="0"/>
                <a:ea typeface="Source Sans Pro" panose="020B0503030403020204" pitchFamily="34" charset="0"/>
                <a:cs typeface="Arial"/>
                <a:sym typeface="Arial"/>
              </a:rPr>
              <a:t>locations,</a:t>
            </a:r>
            <a:r>
              <a:rPr lang="en-US" sz="1867" kern="0" spc="267">
                <a:solidFill>
                  <a:srgbClr val="000000"/>
                </a:solidFill>
                <a:latin typeface="Source Sans Pro" panose="020B0503030403020204" pitchFamily="34" charset="0"/>
                <a:ea typeface="Source Sans Pro" panose="020B0503030403020204" pitchFamily="34" charset="0"/>
                <a:cs typeface="Arial" panose="020B0604020202020204" pitchFamily="34" charset="0"/>
                <a:sym typeface="Arial"/>
              </a:rPr>
              <a:t> </a:t>
            </a:r>
            <a:r>
              <a:rPr lang="en-US" sz="1867" kern="0">
                <a:solidFill>
                  <a:srgbClr val="000000"/>
                </a:solidFill>
                <a:latin typeface="Source Sans Pro" panose="020B0503030403020204" pitchFamily="34" charset="0"/>
                <a:ea typeface="Source Sans Pro" panose="020B0503030403020204" pitchFamily="34" charset="0"/>
                <a:cs typeface="Arial"/>
                <a:sym typeface="Arial"/>
              </a:rPr>
              <a:t>and</a:t>
            </a:r>
            <a:r>
              <a:rPr lang="en-US" sz="1867" kern="0" spc="267">
                <a:solidFill>
                  <a:srgbClr val="000000"/>
                </a:solidFill>
                <a:latin typeface="Source Sans Pro" panose="020B0503030403020204" pitchFamily="34" charset="0"/>
                <a:ea typeface="Source Sans Pro" panose="020B0503030403020204" pitchFamily="34" charset="0"/>
                <a:cs typeface="Arial" panose="020B0604020202020204" pitchFamily="34" charset="0"/>
                <a:sym typeface="Arial"/>
              </a:rPr>
              <a:t> </a:t>
            </a:r>
            <a:r>
              <a:rPr lang="en-US" sz="1867" kern="0">
                <a:solidFill>
                  <a:srgbClr val="000000"/>
                </a:solidFill>
                <a:latin typeface="Source Sans Pro" panose="020B0503030403020204" pitchFamily="34" charset="0"/>
                <a:ea typeface="Source Sans Pro" panose="020B0503030403020204" pitchFamily="34" charset="0"/>
                <a:cs typeface="Arial"/>
                <a:sym typeface="Arial"/>
              </a:rPr>
              <a:t>social</a:t>
            </a:r>
            <a:r>
              <a:rPr lang="en-US" sz="1867" kern="0" spc="267">
                <a:solidFill>
                  <a:srgbClr val="000000"/>
                </a:solidFill>
                <a:latin typeface="Source Sans Pro" panose="020B0503030403020204" pitchFamily="34" charset="0"/>
                <a:ea typeface="Source Sans Pro" panose="020B0503030403020204" pitchFamily="34" charset="0"/>
                <a:cs typeface="Arial" panose="020B0604020202020204" pitchFamily="34" charset="0"/>
                <a:sym typeface="Arial"/>
              </a:rPr>
              <a:t> </a:t>
            </a:r>
            <a:r>
              <a:rPr lang="en-US" sz="1867" kern="0">
                <a:solidFill>
                  <a:srgbClr val="000000"/>
                </a:solidFill>
                <a:latin typeface="Source Sans Pro" panose="020B0503030403020204" pitchFamily="34" charset="0"/>
                <a:ea typeface="Source Sans Pro" panose="020B0503030403020204" pitchFamily="34" charset="0"/>
                <a:cs typeface="Arial"/>
                <a:sym typeface="Arial"/>
              </a:rPr>
              <a:t>networks</a:t>
            </a:r>
            <a:r>
              <a:rPr lang="en-US" sz="1867" kern="0" spc="267">
                <a:solidFill>
                  <a:srgbClr val="000000"/>
                </a:solidFill>
                <a:latin typeface="Source Sans Pro" panose="020B0503030403020204" pitchFamily="34" charset="0"/>
                <a:ea typeface="Source Sans Pro" panose="020B0503030403020204" pitchFamily="34" charset="0"/>
                <a:cs typeface="Arial" panose="020B0604020202020204" pitchFamily="34" charset="0"/>
                <a:sym typeface="Arial"/>
              </a:rPr>
              <a:t> </a:t>
            </a:r>
            <a:r>
              <a:rPr lang="en-US" sz="1867" kern="0">
                <a:solidFill>
                  <a:srgbClr val="000000"/>
                </a:solidFill>
                <a:latin typeface="Source Sans Pro" panose="020B0503030403020204" pitchFamily="34" charset="0"/>
                <a:ea typeface="Source Sans Pro" panose="020B0503030403020204" pitchFamily="34" charset="0"/>
                <a:cs typeface="Arial"/>
                <a:sym typeface="Arial"/>
              </a:rPr>
              <a:t>to</a:t>
            </a:r>
            <a:r>
              <a:rPr lang="en-US" sz="1867" kern="0">
                <a:solidFill>
                  <a:srgbClr val="000000"/>
                </a:solidFill>
                <a:latin typeface="Source Sans Pro" panose="020B0503030403020204" pitchFamily="34" charset="0"/>
                <a:ea typeface="Source Sans Pro" panose="020B0503030403020204" pitchFamily="34" charset="0"/>
                <a:cs typeface="Arial" panose="020B0604020202020204" pitchFamily="34" charset="0"/>
                <a:sym typeface="Arial"/>
              </a:rPr>
              <a:t> </a:t>
            </a:r>
            <a:r>
              <a:rPr lang="en-US" sz="1867" kern="0">
                <a:solidFill>
                  <a:srgbClr val="000000"/>
                </a:solidFill>
                <a:latin typeface="Source Sans Pro" panose="020B0503030403020204" pitchFamily="34" charset="0"/>
                <a:ea typeface="Source Sans Pro" panose="020B0503030403020204" pitchFamily="34" charset="0"/>
                <a:cs typeface="Arial"/>
                <a:sym typeface="Arial"/>
              </a:rPr>
              <a:t>participate</a:t>
            </a:r>
            <a:r>
              <a:rPr lang="en-US" sz="1867" kern="0" spc="200">
                <a:solidFill>
                  <a:srgbClr val="000000"/>
                </a:solidFill>
                <a:latin typeface="Source Sans Pro" panose="020B0503030403020204" pitchFamily="34" charset="0"/>
                <a:ea typeface="Source Sans Pro" panose="020B0503030403020204" pitchFamily="34" charset="0"/>
                <a:cs typeface="Arial" panose="020B0604020202020204" pitchFamily="34" charset="0"/>
                <a:sym typeface="Arial"/>
              </a:rPr>
              <a:t> </a:t>
            </a:r>
            <a:r>
              <a:rPr lang="en-US" sz="1867" kern="0">
                <a:solidFill>
                  <a:srgbClr val="000000"/>
                </a:solidFill>
                <a:latin typeface="Source Sans Pro" panose="020B0503030403020204" pitchFamily="34" charset="0"/>
                <a:ea typeface="Source Sans Pro" panose="020B0503030403020204" pitchFamily="34" charset="0"/>
                <a:cs typeface="Arial"/>
                <a:sym typeface="Arial"/>
              </a:rPr>
              <a:t>in</a:t>
            </a:r>
            <a:r>
              <a:rPr lang="en-US" sz="1867" kern="0" spc="200">
                <a:solidFill>
                  <a:srgbClr val="000000"/>
                </a:solidFill>
                <a:latin typeface="Source Sans Pro" panose="020B0503030403020204" pitchFamily="34" charset="0"/>
                <a:ea typeface="Source Sans Pro" panose="020B0503030403020204" pitchFamily="34" charset="0"/>
                <a:cs typeface="Arial" panose="020B0604020202020204" pitchFamily="34" charset="0"/>
                <a:sym typeface="Arial"/>
              </a:rPr>
              <a:t> </a:t>
            </a:r>
            <a:r>
              <a:rPr lang="en-US" sz="1867" kern="0">
                <a:solidFill>
                  <a:srgbClr val="000000"/>
                </a:solidFill>
                <a:latin typeface="Source Sans Pro" panose="020B0503030403020204" pitchFamily="34" charset="0"/>
                <a:ea typeface="Source Sans Pro" panose="020B0503030403020204" pitchFamily="34" charset="0"/>
                <a:cs typeface="Arial"/>
                <a:sym typeface="Arial"/>
              </a:rPr>
              <a:t>focus</a:t>
            </a:r>
            <a:r>
              <a:rPr lang="en-US" sz="1867" kern="0" spc="200">
                <a:solidFill>
                  <a:srgbClr val="000000"/>
                </a:solidFill>
                <a:latin typeface="Source Sans Pro" panose="020B0503030403020204" pitchFamily="34" charset="0"/>
                <a:ea typeface="Source Sans Pro" panose="020B0503030403020204" pitchFamily="34" charset="0"/>
                <a:cs typeface="Arial" panose="020B0604020202020204" pitchFamily="34" charset="0"/>
                <a:sym typeface="Arial"/>
              </a:rPr>
              <a:t> </a:t>
            </a:r>
            <a:r>
              <a:rPr lang="en-US" sz="1867" kern="0">
                <a:solidFill>
                  <a:srgbClr val="000000"/>
                </a:solidFill>
                <a:latin typeface="Source Sans Pro" panose="020B0503030403020204" pitchFamily="34" charset="0"/>
                <a:ea typeface="Source Sans Pro" panose="020B0503030403020204" pitchFamily="34" charset="0"/>
                <a:cs typeface="Arial"/>
                <a:sym typeface="Arial"/>
              </a:rPr>
              <a:t>group</a:t>
            </a:r>
            <a:r>
              <a:rPr lang="en-US" sz="1867" kern="0" spc="200">
                <a:solidFill>
                  <a:srgbClr val="000000"/>
                </a:solidFill>
                <a:latin typeface="Source Sans Pro" panose="020B0503030403020204" pitchFamily="34" charset="0"/>
                <a:ea typeface="Source Sans Pro" panose="020B0503030403020204" pitchFamily="34" charset="0"/>
                <a:cs typeface="Arial" panose="020B0604020202020204" pitchFamily="34" charset="0"/>
                <a:sym typeface="Arial"/>
              </a:rPr>
              <a:t> </a:t>
            </a:r>
            <a:r>
              <a:rPr lang="en-US" sz="1867" kern="0">
                <a:solidFill>
                  <a:srgbClr val="000000"/>
                </a:solidFill>
                <a:latin typeface="Source Sans Pro" panose="020B0503030403020204" pitchFamily="34" charset="0"/>
                <a:ea typeface="Source Sans Pro" panose="020B0503030403020204" pitchFamily="34" charset="0"/>
                <a:cs typeface="Arial"/>
                <a:sym typeface="Arial"/>
              </a:rPr>
              <a:t>discussions</a:t>
            </a:r>
            <a:r>
              <a:rPr lang="en-US" sz="1867" kern="0" spc="200">
                <a:solidFill>
                  <a:srgbClr val="000000"/>
                </a:solidFill>
                <a:latin typeface="Source Sans Pro" panose="020B0503030403020204" pitchFamily="34" charset="0"/>
                <a:ea typeface="Source Sans Pro" panose="020B0503030403020204" pitchFamily="34" charset="0"/>
                <a:cs typeface="Arial" panose="020B0604020202020204" pitchFamily="34" charset="0"/>
                <a:sym typeface="Arial"/>
              </a:rPr>
              <a:t> </a:t>
            </a:r>
            <a:r>
              <a:rPr lang="en-US" sz="1867" kern="0">
                <a:solidFill>
                  <a:srgbClr val="000000"/>
                </a:solidFill>
                <a:latin typeface="Source Sans Pro" panose="020B0503030403020204" pitchFamily="34" charset="0"/>
                <a:ea typeface="Source Sans Pro" panose="020B0503030403020204" pitchFamily="34" charset="0"/>
                <a:cs typeface="Arial"/>
                <a:sym typeface="Arial"/>
              </a:rPr>
              <a:t>(FGD)</a:t>
            </a:r>
            <a:r>
              <a:rPr lang="en-US" sz="1867" kern="0" spc="187">
                <a:solidFill>
                  <a:srgbClr val="000000"/>
                </a:solidFill>
                <a:latin typeface="Source Sans Pro" panose="020B0503030403020204" pitchFamily="34" charset="0"/>
                <a:ea typeface="Source Sans Pro" panose="020B0503030403020204" pitchFamily="34" charset="0"/>
                <a:cs typeface="Arial" panose="020B0604020202020204" pitchFamily="34" charset="0"/>
                <a:sym typeface="Arial"/>
              </a:rPr>
              <a:t> </a:t>
            </a:r>
            <a:r>
              <a:rPr lang="en-US" sz="1867" kern="0">
                <a:solidFill>
                  <a:srgbClr val="000000"/>
                </a:solidFill>
                <a:latin typeface="Source Sans Pro" panose="020B0503030403020204" pitchFamily="34" charset="0"/>
                <a:ea typeface="Source Sans Pro" panose="020B0503030403020204" pitchFamily="34" charset="0"/>
                <a:cs typeface="Arial"/>
                <a:sym typeface="Arial"/>
              </a:rPr>
              <a:t>in</a:t>
            </a:r>
            <a:r>
              <a:rPr lang="en-US" sz="1867" kern="0" spc="200">
                <a:solidFill>
                  <a:srgbClr val="000000"/>
                </a:solidFill>
                <a:latin typeface="Source Sans Pro" panose="020B0503030403020204" pitchFamily="34" charset="0"/>
                <a:ea typeface="Source Sans Pro" panose="020B0503030403020204" pitchFamily="34" charset="0"/>
                <a:cs typeface="Arial" panose="020B0604020202020204" pitchFamily="34" charset="0"/>
                <a:sym typeface="Arial"/>
              </a:rPr>
              <a:t> </a:t>
            </a:r>
            <a:r>
              <a:rPr lang="en-US" sz="1867" kern="0">
                <a:solidFill>
                  <a:srgbClr val="000000"/>
                </a:solidFill>
                <a:latin typeface="Source Sans Pro" panose="020B0503030403020204" pitchFamily="34" charset="0"/>
                <a:ea typeface="Source Sans Pro" panose="020B0503030403020204" pitchFamily="34" charset="0"/>
                <a:cs typeface="Arial"/>
                <a:sym typeface="Arial"/>
              </a:rPr>
              <a:t>Tehran</a:t>
            </a:r>
            <a:r>
              <a:rPr lang="en-US" sz="1867" kern="0" spc="200">
                <a:solidFill>
                  <a:srgbClr val="000000"/>
                </a:solidFill>
                <a:latin typeface="Source Sans Pro" panose="020B0503030403020204" pitchFamily="34" charset="0"/>
                <a:ea typeface="Source Sans Pro" panose="020B0503030403020204" pitchFamily="34" charset="0"/>
                <a:cs typeface="Arial" panose="020B0604020202020204" pitchFamily="34" charset="0"/>
                <a:sym typeface="Arial"/>
              </a:rPr>
              <a:t> </a:t>
            </a:r>
            <a:r>
              <a:rPr lang="en-US" sz="1867" kern="0">
                <a:solidFill>
                  <a:srgbClr val="000000"/>
                </a:solidFill>
                <a:latin typeface="Source Sans Pro" panose="020B0503030403020204" pitchFamily="34" charset="0"/>
                <a:ea typeface="Source Sans Pro" panose="020B0503030403020204" pitchFamily="34" charset="0"/>
                <a:cs typeface="Arial"/>
                <a:sym typeface="Arial"/>
              </a:rPr>
              <a:t>and</a:t>
            </a:r>
            <a:r>
              <a:rPr lang="en-US" sz="1867" kern="0" spc="200">
                <a:solidFill>
                  <a:srgbClr val="000000"/>
                </a:solidFill>
                <a:latin typeface="Source Sans Pro" panose="020B0503030403020204" pitchFamily="34" charset="0"/>
                <a:ea typeface="Source Sans Pro" panose="020B0503030403020204" pitchFamily="34" charset="0"/>
                <a:cs typeface="Arial" panose="020B0604020202020204" pitchFamily="34" charset="0"/>
                <a:sym typeface="Arial"/>
              </a:rPr>
              <a:t> </a:t>
            </a:r>
            <a:r>
              <a:rPr lang="en-US" sz="1867" kern="0">
                <a:solidFill>
                  <a:srgbClr val="000000"/>
                </a:solidFill>
                <a:latin typeface="Source Sans Pro" panose="020B0503030403020204" pitchFamily="34" charset="0"/>
                <a:ea typeface="Source Sans Pro" panose="020B0503030403020204" pitchFamily="34" charset="0"/>
                <a:cs typeface="Arial"/>
                <a:sym typeface="Arial"/>
              </a:rPr>
              <a:t>Isfahan</a:t>
            </a:r>
            <a:r>
              <a:rPr lang="en-US" sz="1867" kern="0" spc="200">
                <a:solidFill>
                  <a:srgbClr val="000000"/>
                </a:solidFill>
                <a:latin typeface="Source Sans Pro" panose="020B0503030403020204" pitchFamily="34" charset="0"/>
                <a:ea typeface="Source Sans Pro" panose="020B0503030403020204" pitchFamily="34" charset="0"/>
                <a:cs typeface="Arial" panose="020B0604020202020204" pitchFamily="34" charset="0"/>
                <a:sym typeface="Arial"/>
              </a:rPr>
              <a:t> </a:t>
            </a:r>
            <a:r>
              <a:rPr lang="en-US" sz="1867" kern="0">
                <a:solidFill>
                  <a:srgbClr val="000000"/>
                </a:solidFill>
                <a:latin typeface="Source Sans Pro" panose="020B0503030403020204" pitchFamily="34" charset="0"/>
                <a:ea typeface="Source Sans Pro" panose="020B0503030403020204" pitchFamily="34" charset="0"/>
                <a:cs typeface="Arial"/>
                <a:sym typeface="Arial"/>
              </a:rPr>
              <a:t>(2</a:t>
            </a:r>
            <a:r>
              <a:rPr lang="en-US" sz="1867" kern="0" spc="200">
                <a:solidFill>
                  <a:srgbClr val="000000"/>
                </a:solidFill>
                <a:latin typeface="Source Sans Pro" panose="020B0503030403020204" pitchFamily="34" charset="0"/>
                <a:ea typeface="Source Sans Pro" panose="020B0503030403020204" pitchFamily="34" charset="0"/>
                <a:cs typeface="Arial" panose="020B0604020202020204" pitchFamily="34" charset="0"/>
                <a:sym typeface="Arial"/>
              </a:rPr>
              <a:t> </a:t>
            </a:r>
            <a:r>
              <a:rPr lang="en-US" sz="1867" kern="0">
                <a:solidFill>
                  <a:srgbClr val="000000"/>
                </a:solidFill>
                <a:latin typeface="Source Sans Pro" panose="020B0503030403020204" pitchFamily="34" charset="0"/>
                <a:ea typeface="Source Sans Pro" panose="020B0503030403020204" pitchFamily="34" charset="0"/>
                <a:cs typeface="Arial"/>
                <a:sym typeface="Arial"/>
              </a:rPr>
              <a:t>groups</a:t>
            </a:r>
            <a:r>
              <a:rPr lang="en-US" sz="1867" kern="0" spc="200">
                <a:solidFill>
                  <a:srgbClr val="000000"/>
                </a:solidFill>
                <a:latin typeface="Source Sans Pro" panose="020B0503030403020204" pitchFamily="34" charset="0"/>
                <a:ea typeface="Source Sans Pro" panose="020B0503030403020204" pitchFamily="34" charset="0"/>
                <a:cs typeface="Arial" panose="020B0604020202020204" pitchFamily="34" charset="0"/>
                <a:sym typeface="Arial"/>
              </a:rPr>
              <a:t> </a:t>
            </a:r>
            <a:r>
              <a:rPr lang="en-US" sz="1867" kern="0">
                <a:solidFill>
                  <a:srgbClr val="000000"/>
                </a:solidFill>
                <a:latin typeface="Source Sans Pro" panose="020B0503030403020204" pitchFamily="34" charset="0"/>
                <a:ea typeface="Source Sans Pro" panose="020B0503030403020204" pitchFamily="34" charset="0"/>
                <a:cs typeface="Arial"/>
                <a:sym typeface="Arial"/>
              </a:rPr>
              <a:t>each,</a:t>
            </a:r>
            <a:r>
              <a:rPr lang="en-US" sz="1867" kern="0" spc="187">
                <a:solidFill>
                  <a:srgbClr val="000000"/>
                </a:solidFill>
                <a:latin typeface="Source Sans Pro" panose="020B0503030403020204" pitchFamily="34" charset="0"/>
                <a:ea typeface="Source Sans Pro" panose="020B0503030403020204" pitchFamily="34" charset="0"/>
                <a:cs typeface="Arial" panose="020B0604020202020204" pitchFamily="34" charset="0"/>
                <a:sym typeface="Arial"/>
              </a:rPr>
              <a:t> </a:t>
            </a:r>
            <a:r>
              <a:rPr lang="en-US" sz="1867" kern="0">
                <a:solidFill>
                  <a:srgbClr val="000000"/>
                </a:solidFill>
                <a:latin typeface="Source Sans Pro" panose="020B0503030403020204" pitchFamily="34" charset="0"/>
                <a:ea typeface="Source Sans Pro" panose="020B0503030403020204" pitchFamily="34" charset="0"/>
                <a:cs typeface="Arial"/>
                <a:sym typeface="Arial"/>
              </a:rPr>
              <a:t>6-10</a:t>
            </a:r>
            <a:r>
              <a:rPr lang="en-US" sz="1867" kern="0" spc="200">
                <a:solidFill>
                  <a:srgbClr val="000000"/>
                </a:solidFill>
                <a:latin typeface="Source Sans Pro" panose="020B0503030403020204" pitchFamily="34" charset="0"/>
                <a:ea typeface="Source Sans Pro" panose="020B0503030403020204" pitchFamily="34" charset="0"/>
                <a:cs typeface="Arial" panose="020B0604020202020204" pitchFamily="34" charset="0"/>
                <a:sym typeface="Arial"/>
              </a:rPr>
              <a:t> </a:t>
            </a:r>
            <a:r>
              <a:rPr lang="en-US" sz="1867" kern="0">
                <a:solidFill>
                  <a:srgbClr val="000000"/>
                </a:solidFill>
                <a:latin typeface="Source Sans Pro" panose="020B0503030403020204" pitchFamily="34" charset="0"/>
                <a:ea typeface="Source Sans Pro" panose="020B0503030403020204" pitchFamily="34" charset="0"/>
                <a:cs typeface="Arial"/>
                <a:sym typeface="Arial"/>
              </a:rPr>
              <a:t>per</a:t>
            </a:r>
            <a:r>
              <a:rPr lang="en-US" sz="1867" kern="0">
                <a:solidFill>
                  <a:srgbClr val="000000"/>
                </a:solidFill>
                <a:latin typeface="Source Sans Pro" panose="020B0503030403020204" pitchFamily="34" charset="0"/>
                <a:ea typeface="Source Sans Pro" panose="020B0503030403020204" pitchFamily="34" charset="0"/>
                <a:cs typeface="Arial" panose="020B0604020202020204" pitchFamily="34" charset="0"/>
                <a:sym typeface="Arial"/>
              </a:rPr>
              <a:t> </a:t>
            </a:r>
            <a:r>
              <a:rPr lang="en-US" sz="1867" kern="0">
                <a:solidFill>
                  <a:srgbClr val="000000"/>
                </a:solidFill>
                <a:latin typeface="Source Sans Pro" panose="020B0503030403020204" pitchFamily="34" charset="0"/>
                <a:ea typeface="Source Sans Pro" panose="020B0503030403020204" pitchFamily="34" charset="0"/>
                <a:cs typeface="Arial"/>
                <a:sym typeface="Arial"/>
              </a:rPr>
              <a:t>group).</a:t>
            </a:r>
            <a:r>
              <a:rPr lang="en-US" sz="1867" kern="0" spc="220">
                <a:solidFill>
                  <a:srgbClr val="000000"/>
                </a:solidFill>
                <a:latin typeface="Source Sans Pro" panose="020B0503030403020204" pitchFamily="34" charset="0"/>
                <a:ea typeface="Source Sans Pro" panose="020B0503030403020204" pitchFamily="34" charset="0"/>
                <a:cs typeface="Arial" panose="020B0604020202020204" pitchFamily="34" charset="0"/>
                <a:sym typeface="Arial"/>
              </a:rPr>
              <a:t> </a:t>
            </a:r>
            <a:r>
              <a:rPr lang="en-US" sz="1867" kern="0">
                <a:solidFill>
                  <a:srgbClr val="000000"/>
                </a:solidFill>
                <a:latin typeface="Source Sans Pro" panose="020B0503030403020204" pitchFamily="34" charset="0"/>
                <a:ea typeface="Source Sans Pro" panose="020B0503030403020204" pitchFamily="34" charset="0"/>
                <a:cs typeface="Arial"/>
                <a:sym typeface="Arial"/>
              </a:rPr>
              <a:t>We</a:t>
            </a:r>
            <a:r>
              <a:rPr lang="en-US" sz="1867" kern="0" spc="227">
                <a:solidFill>
                  <a:srgbClr val="000000"/>
                </a:solidFill>
                <a:latin typeface="Source Sans Pro" panose="020B0503030403020204" pitchFamily="34" charset="0"/>
                <a:ea typeface="Source Sans Pro" panose="020B0503030403020204" pitchFamily="34" charset="0"/>
                <a:cs typeface="Arial" panose="020B0604020202020204" pitchFamily="34" charset="0"/>
                <a:sym typeface="Arial"/>
              </a:rPr>
              <a:t> </a:t>
            </a:r>
            <a:r>
              <a:rPr lang="en-US" sz="1867" kern="0">
                <a:solidFill>
                  <a:srgbClr val="000000"/>
                </a:solidFill>
                <a:latin typeface="Source Sans Pro" panose="020B0503030403020204" pitchFamily="34" charset="0"/>
                <a:ea typeface="Source Sans Pro" panose="020B0503030403020204" pitchFamily="34" charset="0"/>
                <a:cs typeface="Arial"/>
                <a:sym typeface="Arial"/>
              </a:rPr>
              <a:t>will</a:t>
            </a:r>
            <a:r>
              <a:rPr lang="en-US" sz="1867" kern="0" spc="220">
                <a:solidFill>
                  <a:srgbClr val="000000"/>
                </a:solidFill>
                <a:latin typeface="Source Sans Pro" panose="020B0503030403020204" pitchFamily="34" charset="0"/>
                <a:ea typeface="Source Sans Pro" panose="020B0503030403020204" pitchFamily="34" charset="0"/>
                <a:cs typeface="Arial" panose="020B0604020202020204" pitchFamily="34" charset="0"/>
                <a:sym typeface="Arial"/>
              </a:rPr>
              <a:t> </a:t>
            </a:r>
            <a:r>
              <a:rPr lang="en-US" sz="1867" b="1" kern="0">
                <a:solidFill>
                  <a:srgbClr val="000000"/>
                </a:solidFill>
                <a:latin typeface="Source Sans Pro" panose="020B0503030403020204" pitchFamily="34" charset="0"/>
                <a:ea typeface="Source Sans Pro" panose="020B0503030403020204" pitchFamily="34" charset="0"/>
                <a:cs typeface="Arial"/>
                <a:sym typeface="Arial"/>
              </a:rPr>
              <a:t>assess</a:t>
            </a:r>
            <a:r>
              <a:rPr lang="en-US" sz="1867" b="1" kern="0" spc="227">
                <a:solidFill>
                  <a:srgbClr val="000000"/>
                </a:solidFill>
                <a:latin typeface="Source Sans Pro" panose="020B0503030403020204" pitchFamily="34" charset="0"/>
                <a:ea typeface="Source Sans Pro" panose="020B0503030403020204" pitchFamily="34" charset="0"/>
                <a:cs typeface="Arial" panose="020B0604020202020204" pitchFamily="34" charset="0"/>
                <a:sym typeface="Arial"/>
              </a:rPr>
              <a:t> </a:t>
            </a:r>
            <a:r>
              <a:rPr lang="en-US" sz="1867" b="1" kern="0">
                <a:solidFill>
                  <a:srgbClr val="000000"/>
                </a:solidFill>
                <a:latin typeface="Source Sans Pro" panose="020B0503030403020204" pitchFamily="34" charset="0"/>
                <a:ea typeface="Source Sans Pro" panose="020B0503030403020204" pitchFamily="34" charset="0"/>
                <a:cs typeface="Arial"/>
                <a:sym typeface="Arial"/>
              </a:rPr>
              <a:t>motivations</a:t>
            </a:r>
            <a:r>
              <a:rPr lang="en-US" sz="1867" b="1" kern="0" spc="227">
                <a:solidFill>
                  <a:srgbClr val="000000"/>
                </a:solidFill>
                <a:latin typeface="Source Sans Pro" panose="020B0503030403020204" pitchFamily="34" charset="0"/>
                <a:ea typeface="Source Sans Pro" panose="020B0503030403020204" pitchFamily="34" charset="0"/>
                <a:cs typeface="Arial" panose="020B0604020202020204" pitchFamily="34" charset="0"/>
                <a:sym typeface="Arial"/>
              </a:rPr>
              <a:t> </a:t>
            </a:r>
            <a:r>
              <a:rPr lang="en-US" sz="1867" b="1" kern="0">
                <a:solidFill>
                  <a:srgbClr val="000000"/>
                </a:solidFill>
                <a:latin typeface="Source Sans Pro" panose="020B0503030403020204" pitchFamily="34" charset="0"/>
                <a:ea typeface="Source Sans Pro" panose="020B0503030403020204" pitchFamily="34" charset="0"/>
                <a:cs typeface="Arial"/>
                <a:sym typeface="Arial"/>
              </a:rPr>
              <a:t>and</a:t>
            </a:r>
            <a:r>
              <a:rPr lang="en-US" sz="1867" b="1" kern="0" spc="227">
                <a:solidFill>
                  <a:srgbClr val="000000"/>
                </a:solidFill>
                <a:latin typeface="Source Sans Pro" panose="020B0503030403020204" pitchFamily="34" charset="0"/>
                <a:ea typeface="Source Sans Pro" panose="020B0503030403020204" pitchFamily="34" charset="0"/>
                <a:cs typeface="Arial" panose="020B0604020202020204" pitchFamily="34" charset="0"/>
                <a:sym typeface="Arial"/>
              </a:rPr>
              <a:t> </a:t>
            </a:r>
            <a:r>
              <a:rPr lang="en-US" sz="1867" b="1" kern="0">
                <a:solidFill>
                  <a:srgbClr val="000000"/>
                </a:solidFill>
                <a:latin typeface="Source Sans Pro" panose="020B0503030403020204" pitchFamily="34" charset="0"/>
                <a:ea typeface="Source Sans Pro" panose="020B0503030403020204" pitchFamily="34" charset="0"/>
                <a:cs typeface="Arial"/>
                <a:sym typeface="Arial"/>
              </a:rPr>
              <a:t>concerns</a:t>
            </a:r>
            <a:r>
              <a:rPr lang="en-US" sz="1867" b="1" kern="0" spc="227">
                <a:solidFill>
                  <a:srgbClr val="000000"/>
                </a:solidFill>
                <a:latin typeface="Source Sans Pro" panose="020B0503030403020204" pitchFamily="34" charset="0"/>
                <a:ea typeface="Source Sans Pro" panose="020B0503030403020204" pitchFamily="34" charset="0"/>
                <a:cs typeface="Arial" panose="020B0604020202020204" pitchFamily="34" charset="0"/>
                <a:sym typeface="Arial"/>
              </a:rPr>
              <a:t> </a:t>
            </a:r>
            <a:r>
              <a:rPr lang="en-US" sz="1867" kern="0">
                <a:solidFill>
                  <a:srgbClr val="000000"/>
                </a:solidFill>
                <a:latin typeface="Source Sans Pro" panose="020B0503030403020204" pitchFamily="34" charset="0"/>
                <a:ea typeface="Source Sans Pro" panose="020B0503030403020204" pitchFamily="34" charset="0"/>
                <a:cs typeface="Arial"/>
                <a:sym typeface="Arial"/>
              </a:rPr>
              <a:t>for</a:t>
            </a:r>
            <a:r>
              <a:rPr lang="en-US" sz="1867" kern="0" spc="227">
                <a:solidFill>
                  <a:srgbClr val="000000"/>
                </a:solidFill>
                <a:latin typeface="Source Sans Pro" panose="020B0503030403020204" pitchFamily="34" charset="0"/>
                <a:ea typeface="Source Sans Pro" panose="020B0503030403020204" pitchFamily="34" charset="0"/>
                <a:cs typeface="Arial" panose="020B0604020202020204" pitchFamily="34" charset="0"/>
                <a:sym typeface="Arial"/>
              </a:rPr>
              <a:t> </a:t>
            </a:r>
            <a:r>
              <a:rPr lang="en-US" sz="1867" kern="0">
                <a:solidFill>
                  <a:srgbClr val="000000"/>
                </a:solidFill>
                <a:latin typeface="Source Sans Pro" panose="020B0503030403020204" pitchFamily="34" charset="0"/>
                <a:ea typeface="Source Sans Pro" panose="020B0503030403020204" pitchFamily="34" charset="0"/>
                <a:cs typeface="Arial"/>
                <a:sym typeface="Arial"/>
              </a:rPr>
              <a:t>doing</a:t>
            </a:r>
            <a:r>
              <a:rPr lang="en-US" sz="1867" kern="0" spc="227">
                <a:solidFill>
                  <a:srgbClr val="000000"/>
                </a:solidFill>
                <a:latin typeface="Source Sans Pro" panose="020B0503030403020204" pitchFamily="34" charset="0"/>
                <a:ea typeface="Source Sans Pro" panose="020B0503030403020204" pitchFamily="34" charset="0"/>
                <a:cs typeface="Arial" panose="020B0604020202020204" pitchFamily="34" charset="0"/>
                <a:sym typeface="Arial"/>
              </a:rPr>
              <a:t> </a:t>
            </a:r>
            <a:r>
              <a:rPr lang="en-US" sz="1867" kern="0">
                <a:solidFill>
                  <a:srgbClr val="000000"/>
                </a:solidFill>
                <a:latin typeface="Source Sans Pro" panose="020B0503030403020204" pitchFamily="34" charset="0"/>
                <a:ea typeface="Source Sans Pro" panose="020B0503030403020204" pitchFamily="34" charset="0"/>
                <a:cs typeface="Arial"/>
                <a:sym typeface="Arial"/>
              </a:rPr>
              <a:t>HIV</a:t>
            </a:r>
            <a:r>
              <a:rPr lang="en-US" sz="1867" kern="0" spc="240">
                <a:solidFill>
                  <a:srgbClr val="000000"/>
                </a:solidFill>
                <a:latin typeface="Source Sans Pro" panose="020B0503030403020204" pitchFamily="34" charset="0"/>
                <a:ea typeface="Source Sans Pro" panose="020B0503030403020204" pitchFamily="34" charset="0"/>
                <a:cs typeface="Arial" panose="020B0604020202020204" pitchFamily="34" charset="0"/>
                <a:sym typeface="Arial"/>
              </a:rPr>
              <a:t> </a:t>
            </a:r>
            <a:r>
              <a:rPr lang="en-US" sz="1867" kern="0">
                <a:solidFill>
                  <a:srgbClr val="000000"/>
                </a:solidFill>
                <a:latin typeface="Source Sans Pro" panose="020B0503030403020204" pitchFamily="34" charset="0"/>
                <a:ea typeface="Source Sans Pro" panose="020B0503030403020204" pitchFamily="34" charset="0"/>
                <a:cs typeface="Arial"/>
                <a:sym typeface="Arial"/>
              </a:rPr>
              <a:t>self-tests,</a:t>
            </a:r>
            <a:r>
              <a:rPr lang="en-US" sz="1867" kern="0" spc="220">
                <a:solidFill>
                  <a:srgbClr val="000000"/>
                </a:solidFill>
                <a:latin typeface="Source Sans Pro" panose="020B0503030403020204" pitchFamily="34" charset="0"/>
                <a:ea typeface="Source Sans Pro" panose="020B0503030403020204" pitchFamily="34" charset="0"/>
                <a:cs typeface="Arial" panose="020B0604020202020204" pitchFamily="34" charset="0"/>
                <a:sym typeface="Arial"/>
              </a:rPr>
              <a:t> </a:t>
            </a:r>
            <a:r>
              <a:rPr lang="en-US" sz="1867" kern="0">
                <a:solidFill>
                  <a:srgbClr val="000000"/>
                </a:solidFill>
                <a:latin typeface="Source Sans Pro" panose="020B0503030403020204" pitchFamily="34" charset="0"/>
                <a:ea typeface="Source Sans Pro" panose="020B0503030403020204" pitchFamily="34" charset="0"/>
                <a:cs typeface="Arial"/>
                <a:sym typeface="Arial"/>
              </a:rPr>
              <a:t>and</a:t>
            </a:r>
            <a:r>
              <a:rPr lang="en-US" sz="1867" kern="0" spc="227">
                <a:solidFill>
                  <a:srgbClr val="000000"/>
                </a:solidFill>
                <a:latin typeface="Source Sans Pro" panose="020B0503030403020204" pitchFamily="34" charset="0"/>
                <a:ea typeface="Source Sans Pro" panose="020B0503030403020204" pitchFamily="34" charset="0"/>
                <a:cs typeface="Arial" panose="020B0604020202020204" pitchFamily="34" charset="0"/>
                <a:sym typeface="Arial"/>
              </a:rPr>
              <a:t> </a:t>
            </a:r>
            <a:r>
              <a:rPr lang="en-US" sz="1867" kern="0">
                <a:solidFill>
                  <a:srgbClr val="000000"/>
                </a:solidFill>
                <a:latin typeface="Source Sans Pro" panose="020B0503030403020204" pitchFamily="34" charset="0"/>
                <a:ea typeface="Source Sans Pro" panose="020B0503030403020204" pitchFamily="34" charset="0"/>
                <a:cs typeface="Arial"/>
                <a:sym typeface="Arial"/>
              </a:rPr>
              <a:t>the</a:t>
            </a:r>
            <a:r>
              <a:rPr lang="en-US" sz="1867" kern="0" spc="227">
                <a:solidFill>
                  <a:srgbClr val="000000"/>
                </a:solidFill>
                <a:latin typeface="Source Sans Pro" panose="020B0503030403020204" pitchFamily="34" charset="0"/>
                <a:ea typeface="Source Sans Pro" panose="020B0503030403020204" pitchFamily="34" charset="0"/>
                <a:cs typeface="Arial" panose="020B0604020202020204" pitchFamily="34" charset="0"/>
                <a:sym typeface="Arial"/>
              </a:rPr>
              <a:t> </a:t>
            </a:r>
            <a:r>
              <a:rPr lang="en-US" sz="1867" kern="0">
                <a:solidFill>
                  <a:srgbClr val="000000"/>
                </a:solidFill>
                <a:latin typeface="Source Sans Pro" panose="020B0503030403020204" pitchFamily="34" charset="0"/>
                <a:ea typeface="Source Sans Pro" panose="020B0503030403020204" pitchFamily="34" charset="0"/>
                <a:cs typeface="Arial"/>
                <a:sym typeface="Arial"/>
              </a:rPr>
              <a:t>best</a:t>
            </a:r>
            <a:r>
              <a:rPr lang="en-US" sz="1867" kern="0" spc="220">
                <a:solidFill>
                  <a:srgbClr val="000000"/>
                </a:solidFill>
                <a:latin typeface="Source Sans Pro" panose="020B0503030403020204" pitchFamily="34" charset="0"/>
                <a:ea typeface="Source Sans Pro" panose="020B0503030403020204" pitchFamily="34" charset="0"/>
                <a:cs typeface="Arial" panose="020B0604020202020204" pitchFamily="34" charset="0"/>
                <a:sym typeface="Arial"/>
              </a:rPr>
              <a:t> </a:t>
            </a:r>
            <a:r>
              <a:rPr lang="en-US" sz="1867" kern="0">
                <a:solidFill>
                  <a:srgbClr val="000000"/>
                </a:solidFill>
                <a:latin typeface="Source Sans Pro" panose="020B0503030403020204" pitchFamily="34" charset="0"/>
                <a:ea typeface="Source Sans Pro" panose="020B0503030403020204" pitchFamily="34" charset="0"/>
                <a:cs typeface="Arial"/>
                <a:sym typeface="Arial"/>
              </a:rPr>
              <a:t>ways</a:t>
            </a:r>
            <a:r>
              <a:rPr lang="en-US" sz="1867" kern="0">
                <a:solidFill>
                  <a:srgbClr val="000000"/>
                </a:solidFill>
                <a:latin typeface="Source Sans Pro" panose="020B0503030403020204" pitchFamily="34" charset="0"/>
                <a:ea typeface="Source Sans Pro" panose="020B0503030403020204" pitchFamily="34" charset="0"/>
                <a:cs typeface="Arial" panose="020B0604020202020204" pitchFamily="34" charset="0"/>
                <a:sym typeface="Arial"/>
              </a:rPr>
              <a:t> </a:t>
            </a:r>
            <a:r>
              <a:rPr lang="en-US" sz="1867" kern="0">
                <a:solidFill>
                  <a:srgbClr val="000000"/>
                </a:solidFill>
                <a:latin typeface="Source Sans Pro" panose="020B0503030403020204" pitchFamily="34" charset="0"/>
                <a:ea typeface="Source Sans Pro" panose="020B0503030403020204" pitchFamily="34" charset="0"/>
                <a:cs typeface="Arial"/>
                <a:sym typeface="Arial"/>
              </a:rPr>
              <a:t>to</a:t>
            </a:r>
            <a:r>
              <a:rPr lang="en-US" sz="1867" kern="0" spc="233">
                <a:solidFill>
                  <a:srgbClr val="000000"/>
                </a:solidFill>
                <a:latin typeface="Source Sans Pro" panose="020B0503030403020204" pitchFamily="34" charset="0"/>
                <a:ea typeface="Source Sans Pro" panose="020B0503030403020204" pitchFamily="34" charset="0"/>
                <a:cs typeface="Arial" panose="020B0604020202020204" pitchFamily="34" charset="0"/>
                <a:sym typeface="Arial"/>
              </a:rPr>
              <a:t> </a:t>
            </a:r>
            <a:r>
              <a:rPr lang="en-US" sz="1867" kern="0">
                <a:solidFill>
                  <a:srgbClr val="000000"/>
                </a:solidFill>
                <a:latin typeface="Source Sans Pro" panose="020B0503030403020204" pitchFamily="34" charset="0"/>
                <a:ea typeface="Source Sans Pro" panose="020B0503030403020204" pitchFamily="34" charset="0"/>
                <a:cs typeface="Arial"/>
                <a:sym typeface="Arial"/>
              </a:rPr>
              <a:t>invite</a:t>
            </a:r>
            <a:r>
              <a:rPr lang="en-US" sz="1867" kern="0" spc="233">
                <a:solidFill>
                  <a:srgbClr val="000000"/>
                </a:solidFill>
                <a:latin typeface="Source Sans Pro" panose="020B0503030403020204" pitchFamily="34" charset="0"/>
                <a:ea typeface="Source Sans Pro" panose="020B0503030403020204" pitchFamily="34" charset="0"/>
                <a:cs typeface="Arial" panose="020B0604020202020204" pitchFamily="34" charset="0"/>
                <a:sym typeface="Arial"/>
              </a:rPr>
              <a:t> </a:t>
            </a:r>
            <a:r>
              <a:rPr lang="en-US" sz="1867" kern="0">
                <a:solidFill>
                  <a:srgbClr val="000000"/>
                </a:solidFill>
                <a:latin typeface="Source Sans Pro" panose="020B0503030403020204" pitchFamily="34" charset="0"/>
                <a:ea typeface="Source Sans Pro" panose="020B0503030403020204" pitchFamily="34" charset="0"/>
                <a:cs typeface="Arial"/>
                <a:sym typeface="Arial"/>
              </a:rPr>
              <a:t>FSW</a:t>
            </a:r>
            <a:r>
              <a:rPr lang="en-US" sz="1867" kern="0" spc="253">
                <a:solidFill>
                  <a:srgbClr val="000000"/>
                </a:solidFill>
                <a:latin typeface="Source Sans Pro" panose="020B0503030403020204" pitchFamily="34" charset="0"/>
                <a:ea typeface="Source Sans Pro" panose="020B0503030403020204" pitchFamily="34" charset="0"/>
                <a:cs typeface="Arial" panose="020B0604020202020204" pitchFamily="34" charset="0"/>
                <a:sym typeface="Arial"/>
              </a:rPr>
              <a:t> </a:t>
            </a:r>
            <a:r>
              <a:rPr lang="en-US" sz="1867" kern="0">
                <a:solidFill>
                  <a:srgbClr val="000000"/>
                </a:solidFill>
                <a:latin typeface="Source Sans Pro" panose="020B0503030403020204" pitchFamily="34" charset="0"/>
                <a:ea typeface="Source Sans Pro" panose="020B0503030403020204" pitchFamily="34" charset="0"/>
                <a:cs typeface="Arial"/>
                <a:sym typeface="Arial"/>
              </a:rPr>
              <a:t>peers</a:t>
            </a:r>
            <a:r>
              <a:rPr lang="en-US" sz="1867" kern="0" spc="233">
                <a:solidFill>
                  <a:srgbClr val="000000"/>
                </a:solidFill>
                <a:latin typeface="Source Sans Pro" panose="020B0503030403020204" pitchFamily="34" charset="0"/>
                <a:ea typeface="Source Sans Pro" panose="020B0503030403020204" pitchFamily="34" charset="0"/>
                <a:cs typeface="Arial" panose="020B0604020202020204" pitchFamily="34" charset="0"/>
                <a:sym typeface="Arial"/>
              </a:rPr>
              <a:t> </a:t>
            </a:r>
            <a:r>
              <a:rPr lang="en-US" sz="1867" kern="0">
                <a:solidFill>
                  <a:srgbClr val="000000"/>
                </a:solidFill>
                <a:latin typeface="Source Sans Pro" panose="020B0503030403020204" pitchFamily="34" charset="0"/>
                <a:ea typeface="Source Sans Pro" panose="020B0503030403020204" pitchFamily="34" charset="0"/>
                <a:cs typeface="Arial"/>
                <a:sym typeface="Arial"/>
              </a:rPr>
              <a:t>and</a:t>
            </a:r>
            <a:r>
              <a:rPr lang="en-US" sz="1867" kern="0" spc="233">
                <a:solidFill>
                  <a:srgbClr val="000000"/>
                </a:solidFill>
                <a:latin typeface="Source Sans Pro" panose="020B0503030403020204" pitchFamily="34" charset="0"/>
                <a:ea typeface="Source Sans Pro" panose="020B0503030403020204" pitchFamily="34" charset="0"/>
                <a:cs typeface="Arial" panose="020B0604020202020204" pitchFamily="34" charset="0"/>
                <a:sym typeface="Arial"/>
              </a:rPr>
              <a:t> </a:t>
            </a:r>
            <a:r>
              <a:rPr lang="en-US" sz="1867" kern="0">
                <a:solidFill>
                  <a:srgbClr val="000000"/>
                </a:solidFill>
                <a:latin typeface="Source Sans Pro" panose="020B0503030403020204" pitchFamily="34" charset="0"/>
                <a:ea typeface="Source Sans Pro" panose="020B0503030403020204" pitchFamily="34" charset="0"/>
                <a:cs typeface="Arial"/>
                <a:sym typeface="Arial"/>
              </a:rPr>
              <a:t>sexual</a:t>
            </a:r>
            <a:r>
              <a:rPr lang="en-US" sz="1867" kern="0" spc="220">
                <a:solidFill>
                  <a:srgbClr val="000000"/>
                </a:solidFill>
                <a:latin typeface="Source Sans Pro" panose="020B0503030403020204" pitchFamily="34" charset="0"/>
                <a:ea typeface="Source Sans Pro" panose="020B0503030403020204" pitchFamily="34" charset="0"/>
                <a:cs typeface="Arial" panose="020B0604020202020204" pitchFamily="34" charset="0"/>
                <a:sym typeface="Arial"/>
              </a:rPr>
              <a:t> </a:t>
            </a:r>
            <a:r>
              <a:rPr lang="en-US" sz="1867" kern="0">
                <a:solidFill>
                  <a:srgbClr val="000000"/>
                </a:solidFill>
                <a:latin typeface="Source Sans Pro" panose="020B0503030403020204" pitchFamily="34" charset="0"/>
                <a:ea typeface="Source Sans Pro" panose="020B0503030403020204" pitchFamily="34" charset="0"/>
                <a:cs typeface="Arial"/>
                <a:sym typeface="Arial"/>
              </a:rPr>
              <a:t>partners</a:t>
            </a:r>
            <a:r>
              <a:rPr lang="en-US" sz="1867" kern="0" spc="233">
                <a:solidFill>
                  <a:srgbClr val="000000"/>
                </a:solidFill>
                <a:latin typeface="Source Sans Pro" panose="020B0503030403020204" pitchFamily="34" charset="0"/>
                <a:ea typeface="Source Sans Pro" panose="020B0503030403020204" pitchFamily="34" charset="0"/>
                <a:cs typeface="Arial" panose="020B0604020202020204" pitchFamily="34" charset="0"/>
                <a:sym typeface="Arial"/>
              </a:rPr>
              <a:t> </a:t>
            </a:r>
            <a:r>
              <a:rPr lang="en-US" sz="1867" kern="0">
                <a:solidFill>
                  <a:srgbClr val="000000"/>
                </a:solidFill>
                <a:latin typeface="Source Sans Pro" panose="020B0503030403020204" pitchFamily="34" charset="0"/>
                <a:ea typeface="Source Sans Pro" panose="020B0503030403020204" pitchFamily="34" charset="0"/>
                <a:cs typeface="Arial"/>
                <a:sym typeface="Arial"/>
              </a:rPr>
              <a:t>to</a:t>
            </a:r>
            <a:r>
              <a:rPr lang="en-US" sz="1867" kern="0" spc="233">
                <a:solidFill>
                  <a:srgbClr val="000000"/>
                </a:solidFill>
                <a:latin typeface="Source Sans Pro" panose="020B0503030403020204" pitchFamily="34" charset="0"/>
                <a:ea typeface="Source Sans Pro" panose="020B0503030403020204" pitchFamily="34" charset="0"/>
                <a:cs typeface="Arial" panose="020B0604020202020204" pitchFamily="34" charset="0"/>
                <a:sym typeface="Arial"/>
              </a:rPr>
              <a:t> </a:t>
            </a:r>
            <a:r>
              <a:rPr lang="en-US" sz="1867" kern="0">
                <a:solidFill>
                  <a:srgbClr val="000000"/>
                </a:solidFill>
                <a:latin typeface="Source Sans Pro" panose="020B0503030403020204" pitchFamily="34" charset="0"/>
                <a:ea typeface="Source Sans Pro" panose="020B0503030403020204" pitchFamily="34" charset="0"/>
                <a:cs typeface="Arial"/>
                <a:sym typeface="Arial"/>
              </a:rPr>
              <a:t>self-testing.</a:t>
            </a:r>
            <a:r>
              <a:rPr lang="en-US" sz="1867" kern="0" spc="220">
                <a:solidFill>
                  <a:srgbClr val="000000"/>
                </a:solidFill>
                <a:latin typeface="Source Sans Pro" panose="020B0503030403020204" pitchFamily="34" charset="0"/>
                <a:ea typeface="Source Sans Pro" panose="020B0503030403020204" pitchFamily="34" charset="0"/>
                <a:cs typeface="Arial" panose="020B0604020202020204" pitchFamily="34" charset="0"/>
                <a:sym typeface="Arial"/>
              </a:rPr>
              <a:t> </a:t>
            </a:r>
            <a:r>
              <a:rPr lang="en-US" sz="1867" kern="0">
                <a:solidFill>
                  <a:srgbClr val="000000"/>
                </a:solidFill>
                <a:latin typeface="Source Sans Pro" panose="020B0503030403020204" pitchFamily="34" charset="0"/>
                <a:ea typeface="Source Sans Pro" panose="020B0503030403020204" pitchFamily="34" charset="0"/>
                <a:cs typeface="Arial"/>
                <a:sym typeface="Arial"/>
              </a:rPr>
              <a:t>Finally,</a:t>
            </a:r>
            <a:r>
              <a:rPr lang="en-US" sz="1867" kern="0" spc="220">
                <a:solidFill>
                  <a:srgbClr val="000000"/>
                </a:solidFill>
                <a:latin typeface="Source Sans Pro" panose="020B0503030403020204" pitchFamily="34" charset="0"/>
                <a:ea typeface="Source Sans Pro" panose="020B0503030403020204" pitchFamily="34" charset="0"/>
                <a:cs typeface="Arial" panose="020B0604020202020204" pitchFamily="34" charset="0"/>
                <a:sym typeface="Arial"/>
              </a:rPr>
              <a:t> </a:t>
            </a:r>
            <a:r>
              <a:rPr lang="en-US" sz="1867" kern="0">
                <a:solidFill>
                  <a:srgbClr val="000000"/>
                </a:solidFill>
                <a:latin typeface="Source Sans Pro" panose="020B0503030403020204" pitchFamily="34" charset="0"/>
                <a:ea typeface="Source Sans Pro" panose="020B0503030403020204" pitchFamily="34" charset="0"/>
                <a:cs typeface="Arial"/>
                <a:sym typeface="Arial"/>
              </a:rPr>
              <a:t>FSW</a:t>
            </a:r>
            <a:r>
              <a:rPr lang="en-US" sz="1867" kern="0" spc="253">
                <a:solidFill>
                  <a:srgbClr val="000000"/>
                </a:solidFill>
                <a:latin typeface="Source Sans Pro" panose="020B0503030403020204" pitchFamily="34" charset="0"/>
                <a:ea typeface="Source Sans Pro" panose="020B0503030403020204" pitchFamily="34" charset="0"/>
                <a:cs typeface="Arial" panose="020B0604020202020204" pitchFamily="34" charset="0"/>
                <a:sym typeface="Arial"/>
              </a:rPr>
              <a:t> </a:t>
            </a:r>
            <a:r>
              <a:rPr lang="en-US" sz="1867" kern="0">
                <a:solidFill>
                  <a:srgbClr val="000000"/>
                </a:solidFill>
                <a:latin typeface="Source Sans Pro" panose="020B0503030403020204" pitchFamily="34" charset="0"/>
                <a:ea typeface="Source Sans Pro" panose="020B0503030403020204" pitchFamily="34" charset="0"/>
                <a:cs typeface="Arial"/>
                <a:sym typeface="Arial"/>
              </a:rPr>
              <a:t>informants</a:t>
            </a:r>
            <a:r>
              <a:rPr lang="en-US" sz="1867" kern="0" spc="233">
                <a:solidFill>
                  <a:srgbClr val="000000"/>
                </a:solidFill>
                <a:latin typeface="Source Sans Pro" panose="020B0503030403020204" pitchFamily="34" charset="0"/>
                <a:ea typeface="Source Sans Pro" panose="020B0503030403020204" pitchFamily="34" charset="0"/>
                <a:cs typeface="Arial" panose="020B0604020202020204" pitchFamily="34" charset="0"/>
                <a:sym typeface="Arial"/>
              </a:rPr>
              <a:t> </a:t>
            </a:r>
            <a:r>
              <a:rPr lang="en-US" sz="1867" kern="0">
                <a:solidFill>
                  <a:srgbClr val="000000"/>
                </a:solidFill>
                <a:latin typeface="Source Sans Pro" panose="020B0503030403020204" pitchFamily="34" charset="0"/>
                <a:ea typeface="Source Sans Pro" panose="020B0503030403020204" pitchFamily="34" charset="0"/>
                <a:cs typeface="Arial"/>
                <a:sym typeface="Arial"/>
              </a:rPr>
              <a:t>at</a:t>
            </a:r>
            <a:r>
              <a:rPr lang="en-US" sz="1867" kern="0" spc="220">
                <a:solidFill>
                  <a:srgbClr val="000000"/>
                </a:solidFill>
                <a:latin typeface="Source Sans Pro" panose="020B0503030403020204" pitchFamily="34" charset="0"/>
                <a:ea typeface="Source Sans Pro" panose="020B0503030403020204" pitchFamily="34" charset="0"/>
                <a:cs typeface="Arial" panose="020B0604020202020204" pitchFamily="34" charset="0"/>
                <a:sym typeface="Arial"/>
              </a:rPr>
              <a:t> </a:t>
            </a:r>
            <a:r>
              <a:rPr lang="en-US" sz="1867" kern="0">
                <a:solidFill>
                  <a:srgbClr val="000000"/>
                </a:solidFill>
                <a:latin typeface="Source Sans Pro" panose="020B0503030403020204" pitchFamily="34" charset="0"/>
                <a:ea typeface="Source Sans Pro" panose="020B0503030403020204" pitchFamily="34" charset="0"/>
                <a:cs typeface="Arial"/>
                <a:sym typeface="Arial"/>
              </a:rPr>
              <a:t>each</a:t>
            </a:r>
            <a:r>
              <a:rPr lang="en-US" sz="1867" kern="0" spc="233">
                <a:solidFill>
                  <a:srgbClr val="000000"/>
                </a:solidFill>
                <a:latin typeface="Source Sans Pro" panose="020B0503030403020204" pitchFamily="34" charset="0"/>
                <a:ea typeface="Source Sans Pro" panose="020B0503030403020204" pitchFamily="34" charset="0"/>
                <a:cs typeface="Arial" panose="020B0604020202020204" pitchFamily="34" charset="0"/>
                <a:sym typeface="Arial"/>
              </a:rPr>
              <a:t> </a:t>
            </a:r>
            <a:r>
              <a:rPr lang="en-US" sz="1867" kern="0">
                <a:solidFill>
                  <a:srgbClr val="000000"/>
                </a:solidFill>
                <a:latin typeface="Source Sans Pro" panose="020B0503030403020204" pitchFamily="34" charset="0"/>
                <a:ea typeface="Source Sans Pro" panose="020B0503030403020204" pitchFamily="34" charset="0"/>
                <a:cs typeface="Arial"/>
                <a:sym typeface="Arial"/>
              </a:rPr>
              <a:t>site</a:t>
            </a:r>
            <a:r>
              <a:rPr lang="en-US" sz="1867" kern="0">
                <a:solidFill>
                  <a:srgbClr val="000000"/>
                </a:solidFill>
                <a:latin typeface="Source Sans Pro" panose="020B0503030403020204" pitchFamily="34" charset="0"/>
                <a:ea typeface="Source Sans Pro" panose="020B0503030403020204" pitchFamily="34" charset="0"/>
                <a:cs typeface="Arial" panose="020B0604020202020204" pitchFamily="34" charset="0"/>
                <a:sym typeface="Arial"/>
              </a:rPr>
              <a:t> </a:t>
            </a:r>
            <a:r>
              <a:rPr lang="en-US" sz="1867" kern="0">
                <a:solidFill>
                  <a:srgbClr val="000000"/>
                </a:solidFill>
                <a:latin typeface="Source Sans Pro" panose="020B0503030403020204" pitchFamily="34" charset="0"/>
                <a:ea typeface="Source Sans Pro" panose="020B0503030403020204" pitchFamily="34" charset="0"/>
                <a:cs typeface="Arial"/>
                <a:sym typeface="Arial"/>
              </a:rPr>
              <a:t>(~5</a:t>
            </a:r>
            <a:r>
              <a:rPr lang="en-US" sz="1867" kern="0" spc="147">
                <a:solidFill>
                  <a:srgbClr val="000000"/>
                </a:solidFill>
                <a:latin typeface="Source Sans Pro" panose="020B0503030403020204" pitchFamily="34" charset="0"/>
                <a:ea typeface="Source Sans Pro" panose="020B0503030403020204" pitchFamily="34" charset="0"/>
                <a:cs typeface="Arial" panose="020B0604020202020204" pitchFamily="34" charset="0"/>
                <a:sym typeface="Arial"/>
              </a:rPr>
              <a:t> </a:t>
            </a:r>
            <a:r>
              <a:rPr lang="en-US" sz="1867" kern="0">
                <a:solidFill>
                  <a:srgbClr val="000000"/>
                </a:solidFill>
                <a:latin typeface="Source Sans Pro" panose="020B0503030403020204" pitchFamily="34" charset="0"/>
                <a:ea typeface="Source Sans Pro" panose="020B0503030403020204" pitchFamily="34" charset="0"/>
                <a:cs typeface="Arial"/>
                <a:sym typeface="Arial"/>
              </a:rPr>
              <a:t>per</a:t>
            </a:r>
            <a:r>
              <a:rPr lang="en-US" sz="1867" kern="0" spc="147">
                <a:solidFill>
                  <a:srgbClr val="000000"/>
                </a:solidFill>
                <a:latin typeface="Source Sans Pro" panose="020B0503030403020204" pitchFamily="34" charset="0"/>
                <a:ea typeface="Source Sans Pro" panose="020B0503030403020204" pitchFamily="34" charset="0"/>
                <a:cs typeface="Arial" panose="020B0604020202020204" pitchFamily="34" charset="0"/>
                <a:sym typeface="Arial"/>
              </a:rPr>
              <a:t> </a:t>
            </a:r>
            <a:r>
              <a:rPr lang="en-US" sz="1867" kern="0">
                <a:solidFill>
                  <a:srgbClr val="000000"/>
                </a:solidFill>
                <a:latin typeface="Source Sans Pro" panose="020B0503030403020204" pitchFamily="34" charset="0"/>
                <a:ea typeface="Source Sans Pro" panose="020B0503030403020204" pitchFamily="34" charset="0"/>
                <a:cs typeface="Arial"/>
                <a:sym typeface="Arial"/>
              </a:rPr>
              <a:t>city)</a:t>
            </a:r>
            <a:r>
              <a:rPr lang="en-US" sz="1867" kern="0" spc="147">
                <a:solidFill>
                  <a:srgbClr val="000000"/>
                </a:solidFill>
                <a:latin typeface="Source Sans Pro" panose="020B0503030403020204" pitchFamily="34" charset="0"/>
                <a:ea typeface="Source Sans Pro" panose="020B0503030403020204" pitchFamily="34" charset="0"/>
                <a:cs typeface="Arial" panose="020B0604020202020204" pitchFamily="34" charset="0"/>
                <a:sym typeface="Arial"/>
              </a:rPr>
              <a:t> </a:t>
            </a:r>
            <a:r>
              <a:rPr lang="en-US" sz="1867" kern="0">
                <a:solidFill>
                  <a:srgbClr val="000000"/>
                </a:solidFill>
                <a:latin typeface="Source Sans Pro" panose="020B0503030403020204" pitchFamily="34" charset="0"/>
                <a:ea typeface="Source Sans Pro" panose="020B0503030403020204" pitchFamily="34" charset="0"/>
                <a:cs typeface="Arial"/>
                <a:sym typeface="Arial"/>
              </a:rPr>
              <a:t>will</a:t>
            </a:r>
            <a:r>
              <a:rPr lang="en-US" sz="1867" kern="0" spc="140">
                <a:solidFill>
                  <a:srgbClr val="000000"/>
                </a:solidFill>
                <a:latin typeface="Source Sans Pro" panose="020B0503030403020204" pitchFamily="34" charset="0"/>
                <a:ea typeface="Source Sans Pro" panose="020B0503030403020204" pitchFamily="34" charset="0"/>
                <a:cs typeface="Arial" panose="020B0604020202020204" pitchFamily="34" charset="0"/>
                <a:sym typeface="Arial"/>
              </a:rPr>
              <a:t> </a:t>
            </a:r>
            <a:r>
              <a:rPr lang="en-US" sz="1867" kern="0">
                <a:solidFill>
                  <a:srgbClr val="000000"/>
                </a:solidFill>
                <a:latin typeface="Source Sans Pro" panose="020B0503030403020204" pitchFamily="34" charset="0"/>
                <a:ea typeface="Source Sans Pro" panose="020B0503030403020204" pitchFamily="34" charset="0"/>
                <a:cs typeface="Arial"/>
                <a:sym typeface="Arial"/>
              </a:rPr>
              <a:t>be</a:t>
            </a:r>
            <a:r>
              <a:rPr lang="en-US" sz="1867" kern="0" spc="147">
                <a:solidFill>
                  <a:srgbClr val="000000"/>
                </a:solidFill>
                <a:latin typeface="Source Sans Pro" panose="020B0503030403020204" pitchFamily="34" charset="0"/>
                <a:ea typeface="Source Sans Pro" panose="020B0503030403020204" pitchFamily="34" charset="0"/>
                <a:cs typeface="Arial" panose="020B0604020202020204" pitchFamily="34" charset="0"/>
                <a:sym typeface="Arial"/>
              </a:rPr>
              <a:t> </a:t>
            </a:r>
            <a:r>
              <a:rPr lang="en-US" sz="1867" kern="0">
                <a:solidFill>
                  <a:srgbClr val="000000"/>
                </a:solidFill>
                <a:latin typeface="Source Sans Pro" panose="020B0503030403020204" pitchFamily="34" charset="0"/>
                <a:ea typeface="Source Sans Pro" panose="020B0503030403020204" pitchFamily="34" charset="0"/>
                <a:cs typeface="Arial"/>
                <a:sym typeface="Arial"/>
              </a:rPr>
              <a:t>invited</a:t>
            </a:r>
            <a:r>
              <a:rPr lang="en-US" sz="1867" kern="0" spc="147">
                <a:solidFill>
                  <a:srgbClr val="000000"/>
                </a:solidFill>
                <a:latin typeface="Source Sans Pro" panose="020B0503030403020204" pitchFamily="34" charset="0"/>
                <a:ea typeface="Source Sans Pro" panose="020B0503030403020204" pitchFamily="34" charset="0"/>
                <a:cs typeface="Arial" panose="020B0604020202020204" pitchFamily="34" charset="0"/>
                <a:sym typeface="Arial"/>
              </a:rPr>
              <a:t> </a:t>
            </a:r>
            <a:r>
              <a:rPr lang="en-US" sz="1867" kern="0">
                <a:solidFill>
                  <a:srgbClr val="000000"/>
                </a:solidFill>
                <a:latin typeface="Source Sans Pro" panose="020B0503030403020204" pitchFamily="34" charset="0"/>
                <a:ea typeface="Source Sans Pro" panose="020B0503030403020204" pitchFamily="34" charset="0"/>
                <a:cs typeface="Arial"/>
                <a:sym typeface="Arial"/>
              </a:rPr>
              <a:t>to</a:t>
            </a:r>
            <a:r>
              <a:rPr lang="en-US" sz="1867" kern="0" spc="147">
                <a:solidFill>
                  <a:srgbClr val="000000"/>
                </a:solidFill>
                <a:latin typeface="Source Sans Pro" panose="020B0503030403020204" pitchFamily="34" charset="0"/>
                <a:ea typeface="Source Sans Pro" panose="020B0503030403020204" pitchFamily="34" charset="0"/>
                <a:cs typeface="Arial" panose="020B0604020202020204" pitchFamily="34" charset="0"/>
                <a:sym typeface="Arial"/>
              </a:rPr>
              <a:t> </a:t>
            </a:r>
            <a:r>
              <a:rPr lang="en-US" sz="1867" b="1" kern="0">
                <a:solidFill>
                  <a:srgbClr val="000000"/>
                </a:solidFill>
                <a:latin typeface="Source Sans Pro" panose="020B0503030403020204" pitchFamily="34" charset="0"/>
                <a:ea typeface="Source Sans Pro" panose="020B0503030403020204" pitchFamily="34" charset="0"/>
                <a:cs typeface="Arial"/>
                <a:sym typeface="Arial"/>
              </a:rPr>
              <a:t>do</a:t>
            </a:r>
            <a:r>
              <a:rPr lang="en-US" sz="1867" b="1" kern="0" spc="147">
                <a:solidFill>
                  <a:srgbClr val="000000"/>
                </a:solidFill>
                <a:latin typeface="Source Sans Pro" panose="020B0503030403020204" pitchFamily="34" charset="0"/>
                <a:ea typeface="Source Sans Pro" panose="020B0503030403020204" pitchFamily="34" charset="0"/>
                <a:cs typeface="Arial" panose="020B0604020202020204" pitchFamily="34" charset="0"/>
                <a:sym typeface="Arial"/>
              </a:rPr>
              <a:t> </a:t>
            </a:r>
            <a:r>
              <a:rPr lang="en-US" sz="1867" b="1" kern="0">
                <a:solidFill>
                  <a:srgbClr val="000000"/>
                </a:solidFill>
                <a:latin typeface="Source Sans Pro" panose="020B0503030403020204" pitchFamily="34" charset="0"/>
                <a:ea typeface="Source Sans Pro" panose="020B0503030403020204" pitchFamily="34" charset="0"/>
                <a:cs typeface="Arial"/>
                <a:sym typeface="Arial"/>
              </a:rPr>
              <a:t>the</a:t>
            </a:r>
            <a:r>
              <a:rPr lang="en-US" sz="1867" b="1" kern="0" spc="147">
                <a:solidFill>
                  <a:srgbClr val="000000"/>
                </a:solidFill>
                <a:latin typeface="Source Sans Pro" panose="020B0503030403020204" pitchFamily="34" charset="0"/>
                <a:ea typeface="Source Sans Pro" panose="020B0503030403020204" pitchFamily="34" charset="0"/>
                <a:cs typeface="Arial" panose="020B0604020202020204" pitchFamily="34" charset="0"/>
                <a:sym typeface="Arial"/>
              </a:rPr>
              <a:t> </a:t>
            </a:r>
            <a:r>
              <a:rPr lang="en-US" sz="1867" b="1" kern="0">
                <a:solidFill>
                  <a:srgbClr val="000000"/>
                </a:solidFill>
                <a:latin typeface="Source Sans Pro" panose="020B0503030403020204" pitchFamily="34" charset="0"/>
                <a:ea typeface="Source Sans Pro" panose="020B0503030403020204" pitchFamily="34" charset="0"/>
                <a:cs typeface="Arial"/>
                <a:sym typeface="Arial"/>
              </a:rPr>
              <a:t>rapid</a:t>
            </a:r>
            <a:r>
              <a:rPr lang="en-US" sz="1867" b="1" kern="0" spc="147">
                <a:solidFill>
                  <a:srgbClr val="000000"/>
                </a:solidFill>
                <a:latin typeface="Source Sans Pro" panose="020B0503030403020204" pitchFamily="34" charset="0"/>
                <a:ea typeface="Source Sans Pro" panose="020B0503030403020204" pitchFamily="34" charset="0"/>
                <a:cs typeface="Arial" panose="020B0604020202020204" pitchFamily="34" charset="0"/>
                <a:sym typeface="Arial"/>
              </a:rPr>
              <a:t> </a:t>
            </a:r>
            <a:r>
              <a:rPr lang="en-US" sz="1867" b="1" kern="0">
                <a:solidFill>
                  <a:srgbClr val="000000"/>
                </a:solidFill>
                <a:latin typeface="Source Sans Pro" panose="020B0503030403020204" pitchFamily="34" charset="0"/>
                <a:ea typeface="Source Sans Pro" panose="020B0503030403020204" pitchFamily="34" charset="0"/>
                <a:cs typeface="Arial"/>
                <a:sym typeface="Arial"/>
              </a:rPr>
              <a:t>self-test</a:t>
            </a:r>
            <a:r>
              <a:rPr lang="en-US" sz="1867" b="1" kern="0" spc="140">
                <a:solidFill>
                  <a:srgbClr val="000000"/>
                </a:solidFill>
                <a:latin typeface="Source Sans Pro" panose="020B0503030403020204" pitchFamily="34" charset="0"/>
                <a:ea typeface="Source Sans Pro" panose="020B0503030403020204" pitchFamily="34" charset="0"/>
                <a:cs typeface="Arial" panose="020B0604020202020204" pitchFamily="34" charset="0"/>
                <a:sym typeface="Arial"/>
              </a:rPr>
              <a:t> </a:t>
            </a:r>
            <a:r>
              <a:rPr lang="en-US" sz="1867" kern="0">
                <a:solidFill>
                  <a:srgbClr val="000000"/>
                </a:solidFill>
                <a:latin typeface="Source Sans Pro" panose="020B0503030403020204" pitchFamily="34" charset="0"/>
                <a:ea typeface="Source Sans Pro" panose="020B0503030403020204" pitchFamily="34" charset="0"/>
                <a:cs typeface="Arial"/>
                <a:sym typeface="Arial"/>
              </a:rPr>
              <a:t>(oral</a:t>
            </a:r>
            <a:r>
              <a:rPr lang="en-US" sz="1867" kern="0" spc="140">
                <a:solidFill>
                  <a:srgbClr val="000000"/>
                </a:solidFill>
                <a:latin typeface="Source Sans Pro" panose="020B0503030403020204" pitchFamily="34" charset="0"/>
                <a:ea typeface="Source Sans Pro" panose="020B0503030403020204" pitchFamily="34" charset="0"/>
                <a:cs typeface="Arial" panose="020B0604020202020204" pitchFamily="34" charset="0"/>
                <a:sym typeface="Arial"/>
              </a:rPr>
              <a:t> </a:t>
            </a:r>
            <a:r>
              <a:rPr lang="en-US" sz="1867" kern="0">
                <a:solidFill>
                  <a:srgbClr val="000000"/>
                </a:solidFill>
                <a:latin typeface="Source Sans Pro" panose="020B0503030403020204" pitchFamily="34" charset="0"/>
                <a:ea typeface="Source Sans Pro" panose="020B0503030403020204" pitchFamily="34" charset="0"/>
                <a:cs typeface="Arial"/>
                <a:sym typeface="Arial"/>
              </a:rPr>
              <a:t>or</a:t>
            </a:r>
            <a:r>
              <a:rPr lang="en-US" sz="1867" kern="0" spc="140">
                <a:solidFill>
                  <a:srgbClr val="000000"/>
                </a:solidFill>
                <a:latin typeface="Source Sans Pro" panose="020B0503030403020204" pitchFamily="34" charset="0"/>
                <a:ea typeface="Source Sans Pro" panose="020B0503030403020204" pitchFamily="34" charset="0"/>
                <a:cs typeface="Arial" panose="020B0604020202020204" pitchFamily="34" charset="0"/>
                <a:sym typeface="Arial"/>
              </a:rPr>
              <a:t> </a:t>
            </a:r>
            <a:r>
              <a:rPr lang="en-US" sz="1867" kern="0">
                <a:solidFill>
                  <a:srgbClr val="000000"/>
                </a:solidFill>
                <a:latin typeface="Source Sans Pro" panose="020B0503030403020204" pitchFamily="34" charset="0"/>
                <a:ea typeface="Source Sans Pro" panose="020B0503030403020204" pitchFamily="34" charset="0"/>
                <a:cs typeface="Arial"/>
                <a:sym typeface="Arial"/>
              </a:rPr>
              <a:t>blood)</a:t>
            </a:r>
            <a:r>
              <a:rPr lang="en-US" sz="1867" kern="0" spc="140">
                <a:solidFill>
                  <a:srgbClr val="000000"/>
                </a:solidFill>
                <a:latin typeface="Source Sans Pro" panose="020B0503030403020204" pitchFamily="34" charset="0"/>
                <a:ea typeface="Source Sans Pro" panose="020B0503030403020204" pitchFamily="34" charset="0"/>
                <a:cs typeface="Arial" panose="020B0604020202020204" pitchFamily="34" charset="0"/>
                <a:sym typeface="Arial"/>
              </a:rPr>
              <a:t> </a:t>
            </a:r>
            <a:r>
              <a:rPr lang="en-US" sz="1867" kern="0">
                <a:solidFill>
                  <a:srgbClr val="000000"/>
                </a:solidFill>
                <a:latin typeface="Source Sans Pro" panose="020B0503030403020204" pitchFamily="34" charset="0"/>
                <a:ea typeface="Source Sans Pro" panose="020B0503030403020204" pitchFamily="34" charset="0"/>
                <a:cs typeface="Arial"/>
                <a:sym typeface="Arial"/>
              </a:rPr>
              <a:t>using</a:t>
            </a:r>
            <a:r>
              <a:rPr lang="en-US" sz="1867" kern="0" spc="147">
                <a:solidFill>
                  <a:srgbClr val="000000"/>
                </a:solidFill>
                <a:latin typeface="Source Sans Pro" panose="020B0503030403020204" pitchFamily="34" charset="0"/>
                <a:ea typeface="Source Sans Pro" panose="020B0503030403020204" pitchFamily="34" charset="0"/>
                <a:cs typeface="Arial" panose="020B0604020202020204" pitchFamily="34" charset="0"/>
                <a:sym typeface="Arial"/>
              </a:rPr>
              <a:t> </a:t>
            </a:r>
            <a:r>
              <a:rPr lang="en-US" sz="1867" kern="0">
                <a:solidFill>
                  <a:srgbClr val="000000"/>
                </a:solidFill>
                <a:latin typeface="Source Sans Pro" panose="020B0503030403020204" pitchFamily="34" charset="0"/>
                <a:ea typeface="Source Sans Pro" panose="020B0503030403020204" pitchFamily="34" charset="0"/>
                <a:cs typeface="Arial"/>
                <a:sym typeface="Arial"/>
              </a:rPr>
              <a:t>the</a:t>
            </a:r>
            <a:r>
              <a:rPr lang="en-US" sz="1867" kern="0" spc="147">
                <a:solidFill>
                  <a:srgbClr val="000000"/>
                </a:solidFill>
                <a:latin typeface="Source Sans Pro" panose="020B0503030403020204" pitchFamily="34" charset="0"/>
                <a:ea typeface="Source Sans Pro" panose="020B0503030403020204" pitchFamily="34" charset="0"/>
                <a:cs typeface="Arial" panose="020B0604020202020204" pitchFamily="34" charset="0"/>
                <a:sym typeface="Arial"/>
              </a:rPr>
              <a:t> </a:t>
            </a:r>
            <a:r>
              <a:rPr lang="en-US" sz="1867" kern="0">
                <a:solidFill>
                  <a:srgbClr val="000000"/>
                </a:solidFill>
                <a:latin typeface="Source Sans Pro" panose="020B0503030403020204" pitchFamily="34" charset="0"/>
                <a:ea typeface="Source Sans Pro" panose="020B0503030403020204" pitchFamily="34" charset="0"/>
                <a:cs typeface="Arial"/>
                <a:sym typeface="Arial"/>
              </a:rPr>
              <a:t>written</a:t>
            </a:r>
            <a:r>
              <a:rPr lang="en-US" sz="1867" kern="0" spc="147">
                <a:solidFill>
                  <a:srgbClr val="000000"/>
                </a:solidFill>
                <a:latin typeface="Source Sans Pro" panose="020B0503030403020204" pitchFamily="34" charset="0"/>
                <a:ea typeface="Source Sans Pro" panose="020B0503030403020204" pitchFamily="34" charset="0"/>
                <a:cs typeface="Arial" panose="020B0604020202020204" pitchFamily="34" charset="0"/>
                <a:sym typeface="Arial"/>
              </a:rPr>
              <a:t> </a:t>
            </a:r>
            <a:r>
              <a:rPr lang="en-US" sz="1867" kern="0">
                <a:solidFill>
                  <a:srgbClr val="000000"/>
                </a:solidFill>
                <a:latin typeface="Source Sans Pro" panose="020B0503030403020204" pitchFamily="34" charset="0"/>
                <a:ea typeface="Source Sans Pro" panose="020B0503030403020204" pitchFamily="34" charset="0"/>
                <a:cs typeface="Arial"/>
                <a:sym typeface="Arial"/>
              </a:rPr>
              <a:t>guidebook,</a:t>
            </a:r>
            <a:r>
              <a:rPr lang="en-US" sz="1867" kern="0">
                <a:solidFill>
                  <a:srgbClr val="000000"/>
                </a:solidFill>
                <a:latin typeface="Source Sans Pro" panose="020B0503030403020204" pitchFamily="34" charset="0"/>
                <a:ea typeface="Source Sans Pro" panose="020B0503030403020204" pitchFamily="34" charset="0"/>
                <a:cs typeface="Arial" panose="020B0604020202020204" pitchFamily="34" charset="0"/>
                <a:sym typeface="Arial"/>
              </a:rPr>
              <a:t> </a:t>
            </a:r>
            <a:r>
              <a:rPr lang="en-US" sz="1867" kern="0">
                <a:solidFill>
                  <a:srgbClr val="000000"/>
                </a:solidFill>
                <a:latin typeface="Source Sans Pro" panose="020B0503030403020204" pitchFamily="34" charset="0"/>
                <a:ea typeface="Source Sans Pro" panose="020B0503030403020204" pitchFamily="34" charset="0"/>
                <a:cs typeface="Arial"/>
                <a:sym typeface="Arial"/>
              </a:rPr>
              <a:t>watching</a:t>
            </a:r>
            <a:r>
              <a:rPr lang="en-US" sz="1867" kern="0" spc="227">
                <a:solidFill>
                  <a:srgbClr val="000000"/>
                </a:solidFill>
                <a:latin typeface="Source Sans Pro" panose="020B0503030403020204" pitchFamily="34" charset="0"/>
                <a:ea typeface="Source Sans Pro" panose="020B0503030403020204" pitchFamily="34" charset="0"/>
                <a:cs typeface="Arial" panose="020B0604020202020204" pitchFamily="34" charset="0"/>
                <a:sym typeface="Arial"/>
              </a:rPr>
              <a:t> </a:t>
            </a:r>
            <a:r>
              <a:rPr lang="en-US" sz="1867" kern="0">
                <a:solidFill>
                  <a:srgbClr val="000000"/>
                </a:solidFill>
                <a:latin typeface="Source Sans Pro" panose="020B0503030403020204" pitchFamily="34" charset="0"/>
                <a:ea typeface="Source Sans Pro" panose="020B0503030403020204" pitchFamily="34" charset="0"/>
                <a:cs typeface="Arial"/>
                <a:sym typeface="Arial"/>
              </a:rPr>
              <a:t>the</a:t>
            </a:r>
            <a:r>
              <a:rPr lang="en-US" sz="1867" kern="0" spc="227">
                <a:solidFill>
                  <a:srgbClr val="000000"/>
                </a:solidFill>
                <a:latin typeface="Source Sans Pro" panose="020B0503030403020204" pitchFamily="34" charset="0"/>
                <a:ea typeface="Source Sans Pro" panose="020B0503030403020204" pitchFamily="34" charset="0"/>
                <a:cs typeface="Arial" panose="020B0604020202020204" pitchFamily="34" charset="0"/>
                <a:sym typeface="Arial"/>
              </a:rPr>
              <a:t> </a:t>
            </a:r>
            <a:r>
              <a:rPr lang="en-US" sz="1867" kern="0">
                <a:solidFill>
                  <a:srgbClr val="000000"/>
                </a:solidFill>
                <a:latin typeface="Source Sans Pro" panose="020B0503030403020204" pitchFamily="34" charset="0"/>
                <a:ea typeface="Source Sans Pro" panose="020B0503030403020204" pitchFamily="34" charset="0"/>
                <a:cs typeface="Arial"/>
                <a:sym typeface="Arial"/>
              </a:rPr>
              <a:t>educational</a:t>
            </a:r>
            <a:r>
              <a:rPr lang="en-US" sz="1867" kern="0" spc="213">
                <a:solidFill>
                  <a:srgbClr val="000000"/>
                </a:solidFill>
                <a:latin typeface="Source Sans Pro" panose="020B0503030403020204" pitchFamily="34" charset="0"/>
                <a:ea typeface="Source Sans Pro" panose="020B0503030403020204" pitchFamily="34" charset="0"/>
                <a:cs typeface="Arial" panose="020B0604020202020204" pitchFamily="34" charset="0"/>
                <a:sym typeface="Arial"/>
              </a:rPr>
              <a:t> </a:t>
            </a:r>
            <a:r>
              <a:rPr lang="en-US" sz="1867" kern="0">
                <a:solidFill>
                  <a:srgbClr val="000000"/>
                </a:solidFill>
                <a:latin typeface="Source Sans Pro" panose="020B0503030403020204" pitchFamily="34" charset="0"/>
                <a:ea typeface="Source Sans Pro" panose="020B0503030403020204" pitchFamily="34" charset="0"/>
                <a:cs typeface="Arial"/>
                <a:sym typeface="Arial"/>
              </a:rPr>
              <a:t>video,</a:t>
            </a:r>
            <a:r>
              <a:rPr lang="en-US" sz="1867" kern="0" spc="213">
                <a:solidFill>
                  <a:srgbClr val="000000"/>
                </a:solidFill>
                <a:latin typeface="Source Sans Pro" panose="020B0503030403020204" pitchFamily="34" charset="0"/>
                <a:ea typeface="Source Sans Pro" panose="020B0503030403020204" pitchFamily="34" charset="0"/>
                <a:cs typeface="Arial" panose="020B0604020202020204" pitchFamily="34" charset="0"/>
                <a:sym typeface="Arial"/>
              </a:rPr>
              <a:t> </a:t>
            </a:r>
            <a:r>
              <a:rPr lang="en-US" sz="1867" kern="0">
                <a:solidFill>
                  <a:srgbClr val="000000"/>
                </a:solidFill>
                <a:latin typeface="Source Sans Pro" panose="020B0503030403020204" pitchFamily="34" charset="0"/>
                <a:ea typeface="Source Sans Pro" panose="020B0503030403020204" pitchFamily="34" charset="0"/>
                <a:cs typeface="Arial"/>
                <a:sym typeface="Arial"/>
              </a:rPr>
              <a:t>and</a:t>
            </a:r>
            <a:r>
              <a:rPr lang="en-US" sz="1867" kern="0" spc="227">
                <a:solidFill>
                  <a:srgbClr val="000000"/>
                </a:solidFill>
                <a:latin typeface="Source Sans Pro" panose="020B0503030403020204" pitchFamily="34" charset="0"/>
                <a:ea typeface="Source Sans Pro" panose="020B0503030403020204" pitchFamily="34" charset="0"/>
                <a:cs typeface="Arial" panose="020B0604020202020204" pitchFamily="34" charset="0"/>
                <a:sym typeface="Arial"/>
              </a:rPr>
              <a:t> </a:t>
            </a:r>
            <a:r>
              <a:rPr lang="en-US" sz="1867" kern="0">
                <a:solidFill>
                  <a:srgbClr val="000000"/>
                </a:solidFill>
                <a:latin typeface="Source Sans Pro" panose="020B0503030403020204" pitchFamily="34" charset="0"/>
                <a:ea typeface="Source Sans Pro" panose="020B0503030403020204" pitchFamily="34" charset="0"/>
                <a:cs typeface="Arial"/>
                <a:sym typeface="Arial"/>
              </a:rPr>
              <a:t>under</a:t>
            </a:r>
            <a:r>
              <a:rPr lang="en-US" sz="1867" kern="0" spc="213">
                <a:solidFill>
                  <a:srgbClr val="000000"/>
                </a:solidFill>
                <a:latin typeface="Source Sans Pro" panose="020B0503030403020204" pitchFamily="34" charset="0"/>
                <a:ea typeface="Source Sans Pro" panose="020B0503030403020204" pitchFamily="34" charset="0"/>
                <a:cs typeface="Arial" panose="020B0604020202020204" pitchFamily="34" charset="0"/>
                <a:sym typeface="Arial"/>
              </a:rPr>
              <a:t> </a:t>
            </a:r>
            <a:r>
              <a:rPr lang="en-US" sz="1867" kern="0">
                <a:solidFill>
                  <a:srgbClr val="000000"/>
                </a:solidFill>
                <a:latin typeface="Source Sans Pro" panose="020B0503030403020204" pitchFamily="34" charset="0"/>
                <a:ea typeface="Source Sans Pro" panose="020B0503030403020204" pitchFamily="34" charset="0"/>
                <a:cs typeface="Arial"/>
                <a:sym typeface="Arial"/>
              </a:rPr>
              <a:t>the</a:t>
            </a:r>
            <a:r>
              <a:rPr lang="en-US" sz="1867" kern="0" spc="227">
                <a:solidFill>
                  <a:srgbClr val="000000"/>
                </a:solidFill>
                <a:latin typeface="Source Sans Pro" panose="020B0503030403020204" pitchFamily="34" charset="0"/>
                <a:ea typeface="Source Sans Pro" panose="020B0503030403020204" pitchFamily="34" charset="0"/>
                <a:cs typeface="Arial" panose="020B0604020202020204" pitchFamily="34" charset="0"/>
                <a:sym typeface="Arial"/>
              </a:rPr>
              <a:t> </a:t>
            </a:r>
            <a:r>
              <a:rPr lang="en-US" sz="1867" kern="0">
                <a:solidFill>
                  <a:srgbClr val="000000"/>
                </a:solidFill>
                <a:latin typeface="Source Sans Pro" panose="020B0503030403020204" pitchFamily="34" charset="0"/>
                <a:ea typeface="Source Sans Pro" panose="020B0503030403020204" pitchFamily="34" charset="0"/>
                <a:cs typeface="Arial"/>
                <a:sym typeface="Arial"/>
              </a:rPr>
              <a:t>supervision</a:t>
            </a:r>
            <a:r>
              <a:rPr lang="en-US" sz="1867" kern="0" spc="227">
                <a:solidFill>
                  <a:srgbClr val="000000"/>
                </a:solidFill>
                <a:latin typeface="Source Sans Pro" panose="020B0503030403020204" pitchFamily="34" charset="0"/>
                <a:ea typeface="Source Sans Pro" panose="020B0503030403020204" pitchFamily="34" charset="0"/>
                <a:cs typeface="Arial" panose="020B0604020202020204" pitchFamily="34" charset="0"/>
                <a:sym typeface="Arial"/>
              </a:rPr>
              <a:t> </a:t>
            </a:r>
            <a:r>
              <a:rPr lang="en-US" sz="1867" kern="0">
                <a:solidFill>
                  <a:srgbClr val="000000"/>
                </a:solidFill>
                <a:latin typeface="Source Sans Pro" panose="020B0503030403020204" pitchFamily="34" charset="0"/>
                <a:ea typeface="Source Sans Pro" panose="020B0503030403020204" pitchFamily="34" charset="0"/>
                <a:cs typeface="Arial"/>
                <a:sym typeface="Arial"/>
              </a:rPr>
              <a:t>of</a:t>
            </a:r>
            <a:r>
              <a:rPr lang="en-US" sz="1867" kern="0" spc="213">
                <a:solidFill>
                  <a:srgbClr val="000000"/>
                </a:solidFill>
                <a:latin typeface="Source Sans Pro" panose="020B0503030403020204" pitchFamily="34" charset="0"/>
                <a:ea typeface="Source Sans Pro" panose="020B0503030403020204" pitchFamily="34" charset="0"/>
                <a:cs typeface="Arial" panose="020B0604020202020204" pitchFamily="34" charset="0"/>
                <a:sym typeface="Arial"/>
              </a:rPr>
              <a:t> </a:t>
            </a:r>
            <a:r>
              <a:rPr lang="en-US" sz="1867" kern="0">
                <a:solidFill>
                  <a:srgbClr val="000000"/>
                </a:solidFill>
                <a:latin typeface="Source Sans Pro" panose="020B0503030403020204" pitchFamily="34" charset="0"/>
                <a:ea typeface="Source Sans Pro" panose="020B0503030403020204" pitchFamily="34" charset="0"/>
                <a:cs typeface="Arial"/>
                <a:sym typeface="Arial"/>
              </a:rPr>
              <a:t>an</a:t>
            </a:r>
            <a:r>
              <a:rPr lang="en-US" sz="1867" kern="0" spc="227">
                <a:solidFill>
                  <a:srgbClr val="000000"/>
                </a:solidFill>
                <a:latin typeface="Source Sans Pro" panose="020B0503030403020204" pitchFamily="34" charset="0"/>
                <a:ea typeface="Source Sans Pro" panose="020B0503030403020204" pitchFamily="34" charset="0"/>
                <a:cs typeface="Arial" panose="020B0604020202020204" pitchFamily="34" charset="0"/>
                <a:sym typeface="Arial"/>
              </a:rPr>
              <a:t> </a:t>
            </a:r>
            <a:r>
              <a:rPr lang="en-US" sz="1867" kern="0">
                <a:solidFill>
                  <a:srgbClr val="000000"/>
                </a:solidFill>
                <a:latin typeface="Source Sans Pro" panose="020B0503030403020204" pitchFamily="34" charset="0"/>
                <a:ea typeface="Source Sans Pro" panose="020B0503030403020204" pitchFamily="34" charset="0"/>
                <a:cs typeface="Arial"/>
                <a:sym typeface="Arial"/>
              </a:rPr>
              <a:t>HIV</a:t>
            </a:r>
            <a:r>
              <a:rPr lang="en-US" sz="1867" kern="0" spc="233">
                <a:solidFill>
                  <a:srgbClr val="000000"/>
                </a:solidFill>
                <a:latin typeface="Source Sans Pro" panose="020B0503030403020204" pitchFamily="34" charset="0"/>
                <a:ea typeface="Source Sans Pro" panose="020B0503030403020204" pitchFamily="34" charset="0"/>
                <a:cs typeface="Arial" panose="020B0604020202020204" pitchFamily="34" charset="0"/>
                <a:sym typeface="Arial"/>
              </a:rPr>
              <a:t> </a:t>
            </a:r>
            <a:r>
              <a:rPr lang="en-US" sz="1867" kern="0">
                <a:solidFill>
                  <a:srgbClr val="000000"/>
                </a:solidFill>
                <a:latin typeface="Source Sans Pro" panose="020B0503030403020204" pitchFamily="34" charset="0"/>
                <a:ea typeface="Source Sans Pro" panose="020B0503030403020204" pitchFamily="34" charset="0"/>
                <a:cs typeface="Arial"/>
                <a:sym typeface="Arial"/>
              </a:rPr>
              <a:t>testing</a:t>
            </a:r>
            <a:r>
              <a:rPr lang="en-US" sz="1867" kern="0" spc="227">
                <a:solidFill>
                  <a:srgbClr val="000000"/>
                </a:solidFill>
                <a:latin typeface="Source Sans Pro" panose="020B0503030403020204" pitchFamily="34" charset="0"/>
                <a:ea typeface="Source Sans Pro" panose="020B0503030403020204" pitchFamily="34" charset="0"/>
                <a:cs typeface="Arial" panose="020B0604020202020204" pitchFamily="34" charset="0"/>
                <a:sym typeface="Arial"/>
              </a:rPr>
              <a:t> </a:t>
            </a:r>
            <a:r>
              <a:rPr lang="en-US" sz="1867" kern="0">
                <a:solidFill>
                  <a:srgbClr val="000000"/>
                </a:solidFill>
                <a:latin typeface="Source Sans Pro" panose="020B0503030403020204" pitchFamily="34" charset="0"/>
                <a:ea typeface="Source Sans Pro" panose="020B0503030403020204" pitchFamily="34" charset="0"/>
                <a:cs typeface="Arial"/>
                <a:sym typeface="Arial"/>
              </a:rPr>
              <a:t>counselor.</a:t>
            </a:r>
            <a:r>
              <a:rPr lang="en-US" sz="1867" kern="0" spc="213">
                <a:solidFill>
                  <a:srgbClr val="000000"/>
                </a:solidFill>
                <a:latin typeface="Source Sans Pro" panose="020B0503030403020204" pitchFamily="34" charset="0"/>
                <a:ea typeface="Source Sans Pro" panose="020B0503030403020204" pitchFamily="34" charset="0"/>
                <a:cs typeface="Arial" panose="020B0604020202020204" pitchFamily="34" charset="0"/>
                <a:sym typeface="Arial"/>
              </a:rPr>
              <a:t> </a:t>
            </a:r>
            <a:r>
              <a:rPr lang="en-US" sz="1867" b="1" kern="0">
                <a:solidFill>
                  <a:srgbClr val="000000"/>
                </a:solidFill>
                <a:latin typeface="Source Sans Pro" panose="020B0503030403020204" pitchFamily="34" charset="0"/>
                <a:ea typeface="Source Sans Pro" panose="020B0503030403020204" pitchFamily="34" charset="0"/>
                <a:cs typeface="Arial"/>
                <a:sym typeface="Arial"/>
              </a:rPr>
              <a:t>FSW</a:t>
            </a:r>
            <a:r>
              <a:rPr lang="en-US" sz="1867" b="1" kern="0">
                <a:solidFill>
                  <a:srgbClr val="000000"/>
                </a:solidFill>
                <a:latin typeface="Source Sans Pro" panose="020B0503030403020204" pitchFamily="34" charset="0"/>
                <a:ea typeface="Source Sans Pro" panose="020B0503030403020204" pitchFamily="34" charset="0"/>
                <a:cs typeface="Arial" panose="020B0604020202020204" pitchFamily="34" charset="0"/>
                <a:sym typeface="Arial"/>
              </a:rPr>
              <a:t> </a:t>
            </a:r>
            <a:r>
              <a:rPr lang="en-US" sz="1867" b="1" kern="0">
                <a:solidFill>
                  <a:srgbClr val="000000"/>
                </a:solidFill>
                <a:latin typeface="Source Sans Pro" panose="020B0503030403020204" pitchFamily="34" charset="0"/>
                <a:ea typeface="Source Sans Pro" panose="020B0503030403020204" pitchFamily="34" charset="0"/>
                <a:cs typeface="Arial"/>
                <a:sym typeface="Arial"/>
              </a:rPr>
              <a:t>feedback</a:t>
            </a:r>
            <a:r>
              <a:rPr lang="en-US" sz="1867" b="1" kern="0" spc="267">
                <a:solidFill>
                  <a:srgbClr val="000000"/>
                </a:solidFill>
                <a:latin typeface="Source Sans Pro" panose="020B0503030403020204" pitchFamily="34" charset="0"/>
                <a:ea typeface="Source Sans Pro" panose="020B0503030403020204" pitchFamily="34" charset="0"/>
                <a:cs typeface="Arial" panose="020B0604020202020204" pitchFamily="34" charset="0"/>
                <a:sym typeface="Arial"/>
              </a:rPr>
              <a:t> </a:t>
            </a:r>
            <a:r>
              <a:rPr lang="en-US" sz="1867" b="1" kern="0">
                <a:solidFill>
                  <a:srgbClr val="000000"/>
                </a:solidFill>
                <a:latin typeface="Source Sans Pro" panose="020B0503030403020204" pitchFamily="34" charset="0"/>
                <a:ea typeface="Source Sans Pro" panose="020B0503030403020204" pitchFamily="34" charset="0"/>
                <a:cs typeface="Arial"/>
                <a:sym typeface="Arial"/>
              </a:rPr>
              <a:t>and</a:t>
            </a:r>
            <a:r>
              <a:rPr lang="en-US" sz="1867" b="1" kern="0" spc="267">
                <a:solidFill>
                  <a:srgbClr val="000000"/>
                </a:solidFill>
                <a:latin typeface="Source Sans Pro" panose="020B0503030403020204" pitchFamily="34" charset="0"/>
                <a:ea typeface="Source Sans Pro" panose="020B0503030403020204" pitchFamily="34" charset="0"/>
                <a:cs typeface="Arial" panose="020B0604020202020204" pitchFamily="34" charset="0"/>
                <a:sym typeface="Arial"/>
              </a:rPr>
              <a:t> </a:t>
            </a:r>
            <a:r>
              <a:rPr lang="en-US" sz="1867" b="1" kern="0">
                <a:solidFill>
                  <a:srgbClr val="000000"/>
                </a:solidFill>
                <a:latin typeface="Source Sans Pro" panose="020B0503030403020204" pitchFamily="34" charset="0"/>
                <a:ea typeface="Source Sans Pro" panose="020B0503030403020204" pitchFamily="34" charset="0"/>
                <a:cs typeface="Arial"/>
                <a:sym typeface="Arial"/>
              </a:rPr>
              <a:t>counselor</a:t>
            </a:r>
            <a:r>
              <a:rPr lang="en-US" sz="1867" b="1" kern="0" spc="267">
                <a:solidFill>
                  <a:srgbClr val="000000"/>
                </a:solidFill>
                <a:latin typeface="Source Sans Pro" panose="020B0503030403020204" pitchFamily="34" charset="0"/>
                <a:ea typeface="Source Sans Pro" panose="020B0503030403020204" pitchFamily="34" charset="0"/>
                <a:cs typeface="Arial" panose="020B0604020202020204" pitchFamily="34" charset="0"/>
                <a:sym typeface="Arial"/>
              </a:rPr>
              <a:t> </a:t>
            </a:r>
            <a:r>
              <a:rPr lang="en-US" sz="1867" b="1" kern="0">
                <a:solidFill>
                  <a:srgbClr val="000000"/>
                </a:solidFill>
                <a:latin typeface="Source Sans Pro" panose="020B0503030403020204" pitchFamily="34" charset="0"/>
                <a:ea typeface="Source Sans Pro" panose="020B0503030403020204" pitchFamily="34" charset="0"/>
                <a:cs typeface="Arial"/>
                <a:sym typeface="Arial"/>
              </a:rPr>
              <a:t>observations</a:t>
            </a:r>
            <a:r>
              <a:rPr lang="en-US" sz="1867" kern="0" spc="267">
                <a:solidFill>
                  <a:srgbClr val="000000"/>
                </a:solidFill>
                <a:latin typeface="Source Sans Pro" panose="020B0503030403020204" pitchFamily="34" charset="0"/>
                <a:ea typeface="Source Sans Pro" panose="020B0503030403020204" pitchFamily="34" charset="0"/>
                <a:cs typeface="Arial" panose="020B0604020202020204" pitchFamily="34" charset="0"/>
                <a:sym typeface="Arial"/>
              </a:rPr>
              <a:t> </a:t>
            </a:r>
            <a:r>
              <a:rPr lang="en-US" sz="1867" kern="0">
                <a:solidFill>
                  <a:srgbClr val="000000"/>
                </a:solidFill>
                <a:latin typeface="Source Sans Pro" panose="020B0503030403020204" pitchFamily="34" charset="0"/>
                <a:ea typeface="Source Sans Pro" panose="020B0503030403020204" pitchFamily="34" charset="0"/>
                <a:cs typeface="Arial"/>
                <a:sym typeface="Arial"/>
              </a:rPr>
              <a:t>will</a:t>
            </a:r>
            <a:r>
              <a:rPr lang="en-US" sz="1867" kern="0" spc="267">
                <a:solidFill>
                  <a:srgbClr val="000000"/>
                </a:solidFill>
                <a:latin typeface="Source Sans Pro" panose="020B0503030403020204" pitchFamily="34" charset="0"/>
                <a:ea typeface="Source Sans Pro" panose="020B0503030403020204" pitchFamily="34" charset="0"/>
                <a:cs typeface="Arial" panose="020B0604020202020204" pitchFamily="34" charset="0"/>
                <a:sym typeface="Arial"/>
              </a:rPr>
              <a:t> </a:t>
            </a:r>
            <a:r>
              <a:rPr lang="en-US" sz="1867" kern="0">
                <a:solidFill>
                  <a:srgbClr val="000000"/>
                </a:solidFill>
                <a:latin typeface="Source Sans Pro" panose="020B0503030403020204" pitchFamily="34" charset="0"/>
                <a:ea typeface="Source Sans Pro" panose="020B0503030403020204" pitchFamily="34" charset="0"/>
                <a:cs typeface="Arial"/>
                <a:sym typeface="Arial"/>
              </a:rPr>
              <a:t>refine</a:t>
            </a:r>
            <a:r>
              <a:rPr lang="en-US" sz="1867" kern="0" spc="267">
                <a:solidFill>
                  <a:srgbClr val="000000"/>
                </a:solidFill>
                <a:latin typeface="Source Sans Pro" panose="020B0503030403020204" pitchFamily="34" charset="0"/>
                <a:ea typeface="Source Sans Pro" panose="020B0503030403020204" pitchFamily="34" charset="0"/>
                <a:cs typeface="Arial" panose="020B0604020202020204" pitchFamily="34" charset="0"/>
                <a:sym typeface="Arial"/>
              </a:rPr>
              <a:t> </a:t>
            </a:r>
            <a:r>
              <a:rPr lang="en-US" sz="1867" kern="0">
                <a:solidFill>
                  <a:srgbClr val="000000"/>
                </a:solidFill>
                <a:latin typeface="Source Sans Pro" panose="020B0503030403020204" pitchFamily="34" charset="0"/>
                <a:ea typeface="Source Sans Pro" panose="020B0503030403020204" pitchFamily="34" charset="0"/>
                <a:cs typeface="Arial"/>
                <a:sym typeface="Arial"/>
              </a:rPr>
              <a:t>the</a:t>
            </a:r>
            <a:r>
              <a:rPr lang="en-US" sz="1867" kern="0" spc="267">
                <a:solidFill>
                  <a:srgbClr val="000000"/>
                </a:solidFill>
                <a:latin typeface="Source Sans Pro" panose="020B0503030403020204" pitchFamily="34" charset="0"/>
                <a:ea typeface="Source Sans Pro" panose="020B0503030403020204" pitchFamily="34" charset="0"/>
                <a:cs typeface="Arial" panose="020B0604020202020204" pitchFamily="34" charset="0"/>
                <a:sym typeface="Arial"/>
              </a:rPr>
              <a:t> </a:t>
            </a:r>
            <a:r>
              <a:rPr lang="en-US" sz="1867" kern="0">
                <a:solidFill>
                  <a:srgbClr val="000000"/>
                </a:solidFill>
                <a:latin typeface="Source Sans Pro" panose="020B0503030403020204" pitchFamily="34" charset="0"/>
                <a:ea typeface="Source Sans Pro" panose="020B0503030403020204" pitchFamily="34" charset="0"/>
                <a:cs typeface="Arial"/>
                <a:sym typeface="Arial"/>
              </a:rPr>
              <a:t>guidebooks</a:t>
            </a:r>
            <a:r>
              <a:rPr lang="en-US" sz="1867" kern="0" spc="267">
                <a:solidFill>
                  <a:srgbClr val="000000"/>
                </a:solidFill>
                <a:latin typeface="Source Sans Pro" panose="020B0503030403020204" pitchFamily="34" charset="0"/>
                <a:ea typeface="Source Sans Pro" panose="020B0503030403020204" pitchFamily="34" charset="0"/>
                <a:cs typeface="Arial" panose="020B0604020202020204" pitchFamily="34" charset="0"/>
                <a:sym typeface="Arial"/>
              </a:rPr>
              <a:t> </a:t>
            </a:r>
            <a:r>
              <a:rPr lang="en-US" sz="1867" kern="0">
                <a:solidFill>
                  <a:srgbClr val="000000"/>
                </a:solidFill>
                <a:latin typeface="Source Sans Pro" panose="020B0503030403020204" pitchFamily="34" charset="0"/>
                <a:ea typeface="Source Sans Pro" panose="020B0503030403020204" pitchFamily="34" charset="0"/>
                <a:cs typeface="Arial"/>
                <a:sym typeface="Arial"/>
              </a:rPr>
              <a:t>and</a:t>
            </a:r>
            <a:r>
              <a:rPr lang="en-US" sz="1867" kern="0" spc="267">
                <a:solidFill>
                  <a:srgbClr val="000000"/>
                </a:solidFill>
                <a:latin typeface="Source Sans Pro" panose="020B0503030403020204" pitchFamily="34" charset="0"/>
                <a:ea typeface="Source Sans Pro" panose="020B0503030403020204" pitchFamily="34" charset="0"/>
                <a:cs typeface="Arial" panose="020B0604020202020204" pitchFamily="34" charset="0"/>
                <a:sym typeface="Arial"/>
              </a:rPr>
              <a:t> </a:t>
            </a:r>
            <a:r>
              <a:rPr lang="en-US" sz="1867" kern="0">
                <a:solidFill>
                  <a:srgbClr val="000000"/>
                </a:solidFill>
                <a:latin typeface="Source Sans Pro" panose="020B0503030403020204" pitchFamily="34" charset="0"/>
                <a:ea typeface="Source Sans Pro" panose="020B0503030403020204" pitchFamily="34" charset="0"/>
                <a:cs typeface="Arial"/>
                <a:sym typeface="Arial"/>
              </a:rPr>
              <a:t>video.</a:t>
            </a:r>
          </a:p>
        </p:txBody>
      </p:sp>
    </p:spTree>
    <p:extLst>
      <p:ext uri="{BB962C8B-B14F-4D97-AF65-F5344CB8AC3E}">
        <p14:creationId xmlns:p14="http://schemas.microsoft.com/office/powerpoint/2010/main" val="2112398900"/>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352800" y="210977"/>
            <a:ext cx="6718300" cy="990600"/>
          </a:xfrm>
          <a:noFill/>
        </p:spPr>
        <p:txBody>
          <a:bodyPr>
            <a:normAutofit/>
          </a:bodyPr>
          <a:lstStyle/>
          <a:p>
            <a:pPr algn="l" rtl="0"/>
            <a:r>
              <a:rPr lang="en-GB" sz="4000" b="1" dirty="0">
                <a:solidFill>
                  <a:schemeClr val="bg1"/>
                </a:solidFill>
              </a:rPr>
              <a:t>Significance and Rational</a:t>
            </a:r>
          </a:p>
        </p:txBody>
      </p:sp>
      <p:sp>
        <p:nvSpPr>
          <p:cNvPr id="3" name="Rectangle 2"/>
          <p:cNvSpPr/>
          <p:nvPr/>
        </p:nvSpPr>
        <p:spPr>
          <a:xfrm>
            <a:off x="772777" y="1330806"/>
            <a:ext cx="8809951" cy="4601260"/>
          </a:xfrm>
          <a:prstGeom prst="rect">
            <a:avLst/>
          </a:prstGeom>
        </p:spPr>
        <p:txBody>
          <a:bodyPr wrap="square">
            <a:spAutoFit/>
          </a:bodyPr>
          <a:lstStyle/>
          <a:p>
            <a:pPr marL="380990" indent="-380990" algn="r" rtl="1">
              <a:lnSpc>
                <a:spcPct val="150000"/>
              </a:lnSpc>
              <a:spcBef>
                <a:spcPts val="1200"/>
              </a:spcBef>
              <a:spcAft>
                <a:spcPts val="1200"/>
              </a:spcAft>
              <a:buClr>
                <a:srgbClr val="FF9300"/>
              </a:buClr>
              <a:buFont typeface="Wingdings" panose="05000000000000000000" pitchFamily="2" charset="2"/>
              <a:buChar char="§"/>
            </a:pPr>
            <a:r>
              <a:rPr lang="fa-IR" sz="2400" dirty="0">
                <a:latin typeface="Calibri" panose="020F0502020204030204" pitchFamily="34" charset="0"/>
                <a:cs typeface="B Roya" panose="00000400000000000000" pitchFamily="2" charset="-78"/>
              </a:rPr>
              <a:t>چرا پروژه تحقیقاتی شما مهم است؟</a:t>
            </a:r>
          </a:p>
          <a:p>
            <a:pPr marL="380990" indent="-380990" algn="r" rtl="1">
              <a:lnSpc>
                <a:spcPct val="150000"/>
              </a:lnSpc>
              <a:spcBef>
                <a:spcPts val="1200"/>
              </a:spcBef>
              <a:spcAft>
                <a:spcPts val="1200"/>
              </a:spcAft>
              <a:buClr>
                <a:srgbClr val="FF9300"/>
              </a:buClr>
              <a:buFont typeface="Wingdings" panose="05000000000000000000" pitchFamily="2" charset="2"/>
              <a:buChar char="§"/>
            </a:pPr>
            <a:r>
              <a:rPr lang="fa-IR" sz="2400" dirty="0">
                <a:latin typeface="Calibri" panose="020F0502020204030204" pitchFamily="34" charset="0"/>
                <a:cs typeface="B Roya" panose="00000400000000000000" pitchFamily="2" charset="-78"/>
              </a:rPr>
              <a:t>چگونه می‌تواند بر سیاست ملی سلامت تأثیر بگذارد؟</a:t>
            </a:r>
          </a:p>
          <a:p>
            <a:pPr marL="380990" indent="-380990" algn="r" rtl="1">
              <a:lnSpc>
                <a:spcPct val="150000"/>
              </a:lnSpc>
              <a:spcBef>
                <a:spcPts val="1200"/>
              </a:spcBef>
              <a:spcAft>
                <a:spcPts val="1200"/>
              </a:spcAft>
              <a:buClr>
                <a:srgbClr val="FF9300"/>
              </a:buClr>
              <a:buFont typeface="Wingdings" panose="05000000000000000000" pitchFamily="2" charset="2"/>
              <a:buChar char="§"/>
            </a:pPr>
            <a:r>
              <a:rPr lang="fa-IR" sz="2400" dirty="0">
                <a:latin typeface="Calibri" panose="020F0502020204030204" pitchFamily="34" charset="0"/>
                <a:cs typeface="B Roya" panose="00000400000000000000" pitchFamily="2" charset="-78"/>
              </a:rPr>
              <a:t>آیا امکانی وجود دارد که تحقیقات شما به یک محصول یا خدمات بادوام تبدیل شود؟</a:t>
            </a:r>
          </a:p>
          <a:p>
            <a:pPr marL="380990" indent="-380990" algn="r" rtl="1">
              <a:lnSpc>
                <a:spcPct val="150000"/>
              </a:lnSpc>
              <a:spcBef>
                <a:spcPts val="1200"/>
              </a:spcBef>
              <a:spcAft>
                <a:spcPts val="1200"/>
              </a:spcAft>
              <a:buClr>
                <a:srgbClr val="FF9300"/>
              </a:buClr>
              <a:buFont typeface="Wingdings" panose="05000000000000000000" pitchFamily="2" charset="2"/>
              <a:buChar char="§"/>
            </a:pPr>
            <a:r>
              <a:rPr lang="fa-IR" sz="2400" dirty="0">
                <a:latin typeface="Calibri" panose="020F0502020204030204" pitchFamily="34" charset="0"/>
                <a:cs typeface="B Roya" panose="00000400000000000000" pitchFamily="2" charset="-78"/>
              </a:rPr>
              <a:t>شما باید ثابت کنید که ایده شما برای حمایت مالی ضروری است.</a:t>
            </a:r>
          </a:p>
          <a:p>
            <a:pPr marL="380990" indent="-380990" algn="r" rtl="1">
              <a:lnSpc>
                <a:spcPct val="150000"/>
              </a:lnSpc>
              <a:spcBef>
                <a:spcPts val="1200"/>
              </a:spcBef>
              <a:spcAft>
                <a:spcPts val="1200"/>
              </a:spcAft>
              <a:buClr>
                <a:srgbClr val="FF9300"/>
              </a:buClr>
              <a:buFont typeface="Wingdings" panose="05000000000000000000" pitchFamily="2" charset="2"/>
              <a:buChar char="§"/>
            </a:pPr>
            <a:r>
              <a:rPr lang="fa-IR" sz="2400" dirty="0">
                <a:latin typeface="Calibri" panose="020F0502020204030204" pitchFamily="34" charset="0"/>
                <a:cs typeface="B Roya" panose="00000400000000000000" pitchFamily="2" charset="-78"/>
              </a:rPr>
              <a:t>مشخص کنید که آیا نتیجه تحقیق شما می‌تواند منجر به توسعه یک محصول یا خدمات شود یا خیر!</a:t>
            </a:r>
            <a:endParaRPr lang="en-GB" sz="2400" dirty="0">
              <a:latin typeface="Calibri" panose="020F0502020204030204" pitchFamily="34" charset="0"/>
              <a:cs typeface="B Roya" panose="00000400000000000000" pitchFamily="2" charset="-78"/>
            </a:endParaRPr>
          </a:p>
        </p:txBody>
      </p:sp>
    </p:spTree>
    <p:extLst>
      <p:ext uri="{BB962C8B-B14F-4D97-AF65-F5344CB8AC3E}">
        <p14:creationId xmlns:p14="http://schemas.microsoft.com/office/powerpoint/2010/main" val="2932116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allAtOnce"/>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7267" y="516235"/>
            <a:ext cx="7467600" cy="990600"/>
          </a:xfrm>
          <a:noFill/>
        </p:spPr>
        <p:txBody>
          <a:bodyPr/>
          <a:lstStyle/>
          <a:p>
            <a:pPr algn="l"/>
            <a:r>
              <a:rPr lang="en-GB" b="1" dirty="0"/>
              <a:t>Significance</a:t>
            </a:r>
          </a:p>
        </p:txBody>
      </p:sp>
      <p:sp>
        <p:nvSpPr>
          <p:cNvPr id="5" name="Rectangle 4"/>
          <p:cNvSpPr/>
          <p:nvPr/>
        </p:nvSpPr>
        <p:spPr>
          <a:xfrm>
            <a:off x="1227667" y="1838717"/>
            <a:ext cx="8077200" cy="1200329"/>
          </a:xfrm>
          <a:prstGeom prst="rect">
            <a:avLst/>
          </a:prstGeom>
        </p:spPr>
        <p:txBody>
          <a:bodyPr wrap="square">
            <a:spAutoFit/>
          </a:bodyPr>
          <a:lstStyle/>
          <a:p>
            <a:r>
              <a:rPr lang="en-GB" sz="2400" b="1" dirty="0">
                <a:latin typeface="Calibri" panose="020F0502020204030204" pitchFamily="34" charset="0"/>
              </a:rPr>
              <a:t>Feasibility and acceptability of HIV self-testing among female sex workers and their clients and partners in two cities in Iran: The </a:t>
            </a:r>
            <a:r>
              <a:rPr lang="en-GB" sz="2400" b="1" dirty="0" err="1">
                <a:latin typeface="Calibri" panose="020F0502020204030204" pitchFamily="34" charset="0"/>
              </a:rPr>
              <a:t>iTEST</a:t>
            </a:r>
            <a:r>
              <a:rPr lang="en-GB" sz="2400" b="1" dirty="0">
                <a:latin typeface="Calibri" panose="020F0502020204030204" pitchFamily="34" charset="0"/>
              </a:rPr>
              <a:t> study</a:t>
            </a:r>
          </a:p>
        </p:txBody>
      </p:sp>
      <p:pic>
        <p:nvPicPr>
          <p:cNvPr id="3" name="Picture 2"/>
          <p:cNvPicPr>
            <a:picLocks noChangeAspect="1"/>
          </p:cNvPicPr>
          <p:nvPr/>
        </p:nvPicPr>
        <p:blipFill>
          <a:blip r:embed="rId2"/>
          <a:stretch>
            <a:fillRect/>
          </a:stretch>
        </p:blipFill>
        <p:spPr>
          <a:xfrm>
            <a:off x="1227667" y="3240327"/>
            <a:ext cx="8599715" cy="2967636"/>
          </a:xfrm>
          <a:prstGeom prst="rect">
            <a:avLst/>
          </a:prstGeom>
        </p:spPr>
      </p:pic>
      <p:grpSp>
        <p:nvGrpSpPr>
          <p:cNvPr id="4" name="Google Shape;1231;p46">
            <a:extLst>
              <a:ext uri="{FF2B5EF4-FFF2-40B4-BE49-F238E27FC236}">
                <a16:creationId xmlns:a16="http://schemas.microsoft.com/office/drawing/2014/main" id="{94421B22-F757-F18C-8DA2-AD7538777678}"/>
              </a:ext>
            </a:extLst>
          </p:cNvPr>
          <p:cNvGrpSpPr/>
          <p:nvPr/>
        </p:nvGrpSpPr>
        <p:grpSpPr>
          <a:xfrm>
            <a:off x="1227667" y="878682"/>
            <a:ext cx="436648" cy="265705"/>
            <a:chOff x="3269900" y="3064500"/>
            <a:chExt cx="432325" cy="263075"/>
          </a:xfrm>
        </p:grpSpPr>
        <p:sp>
          <p:nvSpPr>
            <p:cNvPr id="6" name="Google Shape;1232;p46">
              <a:extLst>
                <a:ext uri="{FF2B5EF4-FFF2-40B4-BE49-F238E27FC236}">
                  <a16:creationId xmlns:a16="http://schemas.microsoft.com/office/drawing/2014/main" id="{905CBD36-5323-6D99-B247-51C2E8AB390F}"/>
                </a:ext>
              </a:extLst>
            </p:cNvPr>
            <p:cNvSpPr/>
            <p:nvPr/>
          </p:nvSpPr>
          <p:spPr>
            <a:xfrm>
              <a:off x="3269900" y="3064500"/>
              <a:ext cx="432325" cy="263075"/>
            </a:xfrm>
            <a:custGeom>
              <a:avLst/>
              <a:gdLst/>
              <a:ahLst/>
              <a:cxnLst/>
              <a:rect l="l" t="t" r="r" b="b"/>
              <a:pathLst>
                <a:path w="17293" h="10523" fill="none" extrusionOk="0">
                  <a:moveTo>
                    <a:pt x="14711" y="7916"/>
                  </a:moveTo>
                  <a:lnTo>
                    <a:pt x="14711" y="7916"/>
                  </a:lnTo>
                  <a:lnTo>
                    <a:pt x="14151" y="8379"/>
                  </a:lnTo>
                  <a:lnTo>
                    <a:pt x="13493" y="8842"/>
                  </a:lnTo>
                  <a:lnTo>
                    <a:pt x="12811" y="9280"/>
                  </a:lnTo>
                  <a:lnTo>
                    <a:pt x="12446" y="9475"/>
                  </a:lnTo>
                  <a:lnTo>
                    <a:pt x="12056" y="9670"/>
                  </a:lnTo>
                  <a:lnTo>
                    <a:pt x="11667" y="9840"/>
                  </a:lnTo>
                  <a:lnTo>
                    <a:pt x="11253" y="10011"/>
                  </a:lnTo>
                  <a:lnTo>
                    <a:pt x="10839" y="10157"/>
                  </a:lnTo>
                  <a:lnTo>
                    <a:pt x="10425" y="10278"/>
                  </a:lnTo>
                  <a:lnTo>
                    <a:pt x="9986" y="10376"/>
                  </a:lnTo>
                  <a:lnTo>
                    <a:pt x="9548" y="10449"/>
                  </a:lnTo>
                  <a:lnTo>
                    <a:pt x="9109" y="10498"/>
                  </a:lnTo>
                  <a:lnTo>
                    <a:pt x="8647" y="10522"/>
                  </a:lnTo>
                  <a:lnTo>
                    <a:pt x="8647" y="10522"/>
                  </a:lnTo>
                  <a:lnTo>
                    <a:pt x="8233" y="10522"/>
                  </a:lnTo>
                  <a:lnTo>
                    <a:pt x="7843" y="10473"/>
                  </a:lnTo>
                  <a:lnTo>
                    <a:pt x="7453" y="10425"/>
                  </a:lnTo>
                  <a:lnTo>
                    <a:pt x="7064" y="10327"/>
                  </a:lnTo>
                  <a:lnTo>
                    <a:pt x="6674" y="10230"/>
                  </a:lnTo>
                  <a:lnTo>
                    <a:pt x="6284" y="10108"/>
                  </a:lnTo>
                  <a:lnTo>
                    <a:pt x="5919" y="9986"/>
                  </a:lnTo>
                  <a:lnTo>
                    <a:pt x="5554" y="9840"/>
                  </a:lnTo>
                  <a:lnTo>
                    <a:pt x="5213" y="9670"/>
                  </a:lnTo>
                  <a:lnTo>
                    <a:pt x="4847" y="9499"/>
                  </a:lnTo>
                  <a:lnTo>
                    <a:pt x="4190" y="9109"/>
                  </a:lnTo>
                  <a:lnTo>
                    <a:pt x="3557" y="8695"/>
                  </a:lnTo>
                  <a:lnTo>
                    <a:pt x="2972" y="8233"/>
                  </a:lnTo>
                  <a:lnTo>
                    <a:pt x="2412" y="7794"/>
                  </a:lnTo>
                  <a:lnTo>
                    <a:pt x="1900" y="7332"/>
                  </a:lnTo>
                  <a:lnTo>
                    <a:pt x="1438" y="6893"/>
                  </a:lnTo>
                  <a:lnTo>
                    <a:pt x="1048" y="6479"/>
                  </a:lnTo>
                  <a:lnTo>
                    <a:pt x="390" y="5748"/>
                  </a:lnTo>
                  <a:lnTo>
                    <a:pt x="1" y="5261"/>
                  </a:lnTo>
                  <a:lnTo>
                    <a:pt x="1" y="5261"/>
                  </a:lnTo>
                  <a:lnTo>
                    <a:pt x="390" y="4774"/>
                  </a:lnTo>
                  <a:lnTo>
                    <a:pt x="1048" y="4044"/>
                  </a:lnTo>
                  <a:lnTo>
                    <a:pt x="1438" y="3630"/>
                  </a:lnTo>
                  <a:lnTo>
                    <a:pt x="1900" y="3191"/>
                  </a:lnTo>
                  <a:lnTo>
                    <a:pt x="2412" y="2728"/>
                  </a:lnTo>
                  <a:lnTo>
                    <a:pt x="2972" y="2290"/>
                  </a:lnTo>
                  <a:lnTo>
                    <a:pt x="3557" y="1852"/>
                  </a:lnTo>
                  <a:lnTo>
                    <a:pt x="4190" y="1413"/>
                  </a:lnTo>
                  <a:lnTo>
                    <a:pt x="4847" y="1024"/>
                  </a:lnTo>
                  <a:lnTo>
                    <a:pt x="5213" y="853"/>
                  </a:lnTo>
                  <a:lnTo>
                    <a:pt x="5554" y="683"/>
                  </a:lnTo>
                  <a:lnTo>
                    <a:pt x="5919" y="536"/>
                  </a:lnTo>
                  <a:lnTo>
                    <a:pt x="6284" y="415"/>
                  </a:lnTo>
                  <a:lnTo>
                    <a:pt x="6674" y="293"/>
                  </a:lnTo>
                  <a:lnTo>
                    <a:pt x="7064" y="196"/>
                  </a:lnTo>
                  <a:lnTo>
                    <a:pt x="7453" y="98"/>
                  </a:lnTo>
                  <a:lnTo>
                    <a:pt x="7843" y="49"/>
                  </a:lnTo>
                  <a:lnTo>
                    <a:pt x="8233" y="1"/>
                  </a:lnTo>
                  <a:lnTo>
                    <a:pt x="8647" y="1"/>
                  </a:lnTo>
                  <a:lnTo>
                    <a:pt x="8647" y="1"/>
                  </a:lnTo>
                  <a:lnTo>
                    <a:pt x="9109" y="25"/>
                  </a:lnTo>
                  <a:lnTo>
                    <a:pt x="9548" y="74"/>
                  </a:lnTo>
                  <a:lnTo>
                    <a:pt x="9986" y="147"/>
                  </a:lnTo>
                  <a:lnTo>
                    <a:pt x="10425" y="244"/>
                  </a:lnTo>
                  <a:lnTo>
                    <a:pt x="10839" y="366"/>
                  </a:lnTo>
                  <a:lnTo>
                    <a:pt x="11253" y="512"/>
                  </a:lnTo>
                  <a:lnTo>
                    <a:pt x="11667" y="683"/>
                  </a:lnTo>
                  <a:lnTo>
                    <a:pt x="12056" y="853"/>
                  </a:lnTo>
                  <a:lnTo>
                    <a:pt x="12446" y="1048"/>
                  </a:lnTo>
                  <a:lnTo>
                    <a:pt x="12811" y="1243"/>
                  </a:lnTo>
                  <a:lnTo>
                    <a:pt x="13493" y="1681"/>
                  </a:lnTo>
                  <a:lnTo>
                    <a:pt x="14151" y="2144"/>
                  </a:lnTo>
                  <a:lnTo>
                    <a:pt x="14711" y="2607"/>
                  </a:lnTo>
                  <a:lnTo>
                    <a:pt x="14711" y="2607"/>
                  </a:lnTo>
                  <a:lnTo>
                    <a:pt x="15198" y="3021"/>
                  </a:lnTo>
                  <a:lnTo>
                    <a:pt x="15637" y="3435"/>
                  </a:lnTo>
                  <a:lnTo>
                    <a:pt x="16026" y="3824"/>
                  </a:lnTo>
                  <a:lnTo>
                    <a:pt x="16367" y="4190"/>
                  </a:lnTo>
                  <a:lnTo>
                    <a:pt x="16927" y="4823"/>
                  </a:lnTo>
                  <a:lnTo>
                    <a:pt x="17293" y="5261"/>
                  </a:lnTo>
                  <a:lnTo>
                    <a:pt x="17293" y="5261"/>
                  </a:lnTo>
                  <a:lnTo>
                    <a:pt x="16927" y="5700"/>
                  </a:lnTo>
                  <a:lnTo>
                    <a:pt x="16367" y="6333"/>
                  </a:lnTo>
                  <a:lnTo>
                    <a:pt x="16026" y="6698"/>
                  </a:lnTo>
                  <a:lnTo>
                    <a:pt x="15637" y="7088"/>
                  </a:lnTo>
                  <a:lnTo>
                    <a:pt x="15198" y="7502"/>
                  </a:lnTo>
                  <a:lnTo>
                    <a:pt x="14711" y="7916"/>
                  </a:lnTo>
                  <a:lnTo>
                    <a:pt x="14711" y="7916"/>
                  </a:lnTo>
                  <a:close/>
                </a:path>
              </a:pathLst>
            </a:custGeom>
            <a:noFill/>
            <a:ln w="12175" cap="rnd"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latin typeface="Source Sans Pro" panose="020B0503030403020204" pitchFamily="34" charset="0"/>
                <a:ea typeface="Source Sans Pro" panose="020B0503030403020204" pitchFamily="34" charset="0"/>
              </a:endParaRPr>
            </a:p>
          </p:txBody>
        </p:sp>
        <p:sp>
          <p:nvSpPr>
            <p:cNvPr id="7" name="Google Shape;1233;p46">
              <a:extLst>
                <a:ext uri="{FF2B5EF4-FFF2-40B4-BE49-F238E27FC236}">
                  <a16:creationId xmlns:a16="http://schemas.microsoft.com/office/drawing/2014/main" id="{A9498C9A-69CE-9801-15E0-5F1492F58681}"/>
                </a:ext>
              </a:extLst>
            </p:cNvPr>
            <p:cNvSpPr/>
            <p:nvPr/>
          </p:nvSpPr>
          <p:spPr>
            <a:xfrm>
              <a:off x="3445875" y="3155825"/>
              <a:ext cx="80400" cy="80400"/>
            </a:xfrm>
            <a:custGeom>
              <a:avLst/>
              <a:gdLst/>
              <a:ahLst/>
              <a:cxnLst/>
              <a:rect l="l" t="t" r="r" b="b"/>
              <a:pathLst>
                <a:path w="3216" h="3216" fill="none" extrusionOk="0">
                  <a:moveTo>
                    <a:pt x="0" y="1608"/>
                  </a:moveTo>
                  <a:lnTo>
                    <a:pt x="0" y="1608"/>
                  </a:lnTo>
                  <a:lnTo>
                    <a:pt x="25" y="1438"/>
                  </a:lnTo>
                  <a:lnTo>
                    <a:pt x="49" y="1292"/>
                  </a:lnTo>
                  <a:lnTo>
                    <a:pt x="73" y="1121"/>
                  </a:lnTo>
                  <a:lnTo>
                    <a:pt x="146" y="975"/>
                  </a:lnTo>
                  <a:lnTo>
                    <a:pt x="195" y="853"/>
                  </a:lnTo>
                  <a:lnTo>
                    <a:pt x="293" y="707"/>
                  </a:lnTo>
                  <a:lnTo>
                    <a:pt x="366" y="585"/>
                  </a:lnTo>
                  <a:lnTo>
                    <a:pt x="487" y="488"/>
                  </a:lnTo>
                  <a:lnTo>
                    <a:pt x="585" y="366"/>
                  </a:lnTo>
                  <a:lnTo>
                    <a:pt x="707" y="293"/>
                  </a:lnTo>
                  <a:lnTo>
                    <a:pt x="853" y="196"/>
                  </a:lnTo>
                  <a:lnTo>
                    <a:pt x="974" y="147"/>
                  </a:lnTo>
                  <a:lnTo>
                    <a:pt x="1121" y="74"/>
                  </a:lnTo>
                  <a:lnTo>
                    <a:pt x="1291" y="50"/>
                  </a:lnTo>
                  <a:lnTo>
                    <a:pt x="1437" y="25"/>
                  </a:lnTo>
                  <a:lnTo>
                    <a:pt x="1608" y="1"/>
                  </a:lnTo>
                  <a:lnTo>
                    <a:pt x="1608" y="1"/>
                  </a:lnTo>
                  <a:lnTo>
                    <a:pt x="1778" y="25"/>
                  </a:lnTo>
                  <a:lnTo>
                    <a:pt x="1924" y="50"/>
                  </a:lnTo>
                  <a:lnTo>
                    <a:pt x="2095" y="74"/>
                  </a:lnTo>
                  <a:lnTo>
                    <a:pt x="2241" y="147"/>
                  </a:lnTo>
                  <a:lnTo>
                    <a:pt x="2363" y="196"/>
                  </a:lnTo>
                  <a:lnTo>
                    <a:pt x="2509" y="293"/>
                  </a:lnTo>
                  <a:lnTo>
                    <a:pt x="2631" y="366"/>
                  </a:lnTo>
                  <a:lnTo>
                    <a:pt x="2728" y="488"/>
                  </a:lnTo>
                  <a:lnTo>
                    <a:pt x="2850" y="585"/>
                  </a:lnTo>
                  <a:lnTo>
                    <a:pt x="2923" y="707"/>
                  </a:lnTo>
                  <a:lnTo>
                    <a:pt x="3020" y="853"/>
                  </a:lnTo>
                  <a:lnTo>
                    <a:pt x="3069" y="975"/>
                  </a:lnTo>
                  <a:lnTo>
                    <a:pt x="3142" y="1121"/>
                  </a:lnTo>
                  <a:lnTo>
                    <a:pt x="3166" y="1292"/>
                  </a:lnTo>
                  <a:lnTo>
                    <a:pt x="3191" y="1438"/>
                  </a:lnTo>
                  <a:lnTo>
                    <a:pt x="3215" y="1608"/>
                  </a:lnTo>
                  <a:lnTo>
                    <a:pt x="3215" y="1608"/>
                  </a:lnTo>
                  <a:lnTo>
                    <a:pt x="3191" y="1779"/>
                  </a:lnTo>
                  <a:lnTo>
                    <a:pt x="3166" y="1925"/>
                  </a:lnTo>
                  <a:lnTo>
                    <a:pt x="3142" y="2095"/>
                  </a:lnTo>
                  <a:lnTo>
                    <a:pt x="3069" y="2242"/>
                  </a:lnTo>
                  <a:lnTo>
                    <a:pt x="3020" y="2363"/>
                  </a:lnTo>
                  <a:lnTo>
                    <a:pt x="2923" y="2509"/>
                  </a:lnTo>
                  <a:lnTo>
                    <a:pt x="2850" y="2631"/>
                  </a:lnTo>
                  <a:lnTo>
                    <a:pt x="2728" y="2729"/>
                  </a:lnTo>
                  <a:lnTo>
                    <a:pt x="2631" y="2850"/>
                  </a:lnTo>
                  <a:lnTo>
                    <a:pt x="2509" y="2924"/>
                  </a:lnTo>
                  <a:lnTo>
                    <a:pt x="2363" y="3021"/>
                  </a:lnTo>
                  <a:lnTo>
                    <a:pt x="2241" y="3070"/>
                  </a:lnTo>
                  <a:lnTo>
                    <a:pt x="2095" y="3143"/>
                  </a:lnTo>
                  <a:lnTo>
                    <a:pt x="1924" y="3167"/>
                  </a:lnTo>
                  <a:lnTo>
                    <a:pt x="1778" y="3191"/>
                  </a:lnTo>
                  <a:lnTo>
                    <a:pt x="1608" y="3216"/>
                  </a:lnTo>
                  <a:lnTo>
                    <a:pt x="1608" y="3216"/>
                  </a:lnTo>
                  <a:lnTo>
                    <a:pt x="1437" y="3191"/>
                  </a:lnTo>
                  <a:lnTo>
                    <a:pt x="1291" y="3167"/>
                  </a:lnTo>
                  <a:lnTo>
                    <a:pt x="1121" y="3143"/>
                  </a:lnTo>
                  <a:lnTo>
                    <a:pt x="974" y="3070"/>
                  </a:lnTo>
                  <a:lnTo>
                    <a:pt x="853" y="3021"/>
                  </a:lnTo>
                  <a:lnTo>
                    <a:pt x="707" y="2924"/>
                  </a:lnTo>
                  <a:lnTo>
                    <a:pt x="585" y="2850"/>
                  </a:lnTo>
                  <a:lnTo>
                    <a:pt x="487" y="2729"/>
                  </a:lnTo>
                  <a:lnTo>
                    <a:pt x="366" y="2631"/>
                  </a:lnTo>
                  <a:lnTo>
                    <a:pt x="293" y="2509"/>
                  </a:lnTo>
                  <a:lnTo>
                    <a:pt x="195" y="2363"/>
                  </a:lnTo>
                  <a:lnTo>
                    <a:pt x="146" y="2242"/>
                  </a:lnTo>
                  <a:lnTo>
                    <a:pt x="73" y="2095"/>
                  </a:lnTo>
                  <a:lnTo>
                    <a:pt x="49" y="1925"/>
                  </a:lnTo>
                  <a:lnTo>
                    <a:pt x="25" y="1779"/>
                  </a:lnTo>
                  <a:lnTo>
                    <a:pt x="0" y="1608"/>
                  </a:lnTo>
                  <a:lnTo>
                    <a:pt x="0" y="1608"/>
                  </a:lnTo>
                  <a:close/>
                </a:path>
              </a:pathLst>
            </a:custGeom>
            <a:noFill/>
            <a:ln w="12175" cap="rnd"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latin typeface="Source Sans Pro" panose="020B0503030403020204" pitchFamily="34" charset="0"/>
                <a:ea typeface="Source Sans Pro" panose="020B0503030403020204" pitchFamily="34" charset="0"/>
              </a:endParaRPr>
            </a:p>
          </p:txBody>
        </p:sp>
        <p:sp>
          <p:nvSpPr>
            <p:cNvPr id="8" name="Google Shape;1234;p46">
              <a:extLst>
                <a:ext uri="{FF2B5EF4-FFF2-40B4-BE49-F238E27FC236}">
                  <a16:creationId xmlns:a16="http://schemas.microsoft.com/office/drawing/2014/main" id="{A2864C6F-22AF-AA3E-C386-077EA257CA06}"/>
                </a:ext>
              </a:extLst>
            </p:cNvPr>
            <p:cNvSpPr/>
            <p:nvPr/>
          </p:nvSpPr>
          <p:spPr>
            <a:xfrm>
              <a:off x="3381925" y="3091900"/>
              <a:ext cx="208275" cy="208275"/>
            </a:xfrm>
            <a:custGeom>
              <a:avLst/>
              <a:gdLst/>
              <a:ahLst/>
              <a:cxnLst/>
              <a:rect l="l" t="t" r="r" b="b"/>
              <a:pathLst>
                <a:path w="8331" h="8331" fill="none" extrusionOk="0">
                  <a:moveTo>
                    <a:pt x="1" y="4165"/>
                  </a:moveTo>
                  <a:lnTo>
                    <a:pt x="1" y="4165"/>
                  </a:lnTo>
                  <a:lnTo>
                    <a:pt x="25" y="3751"/>
                  </a:lnTo>
                  <a:lnTo>
                    <a:pt x="74" y="3337"/>
                  </a:lnTo>
                  <a:lnTo>
                    <a:pt x="196" y="2923"/>
                  </a:lnTo>
                  <a:lnTo>
                    <a:pt x="318" y="2534"/>
                  </a:lnTo>
                  <a:lnTo>
                    <a:pt x="512" y="2168"/>
                  </a:lnTo>
                  <a:lnTo>
                    <a:pt x="707" y="1827"/>
                  </a:lnTo>
                  <a:lnTo>
                    <a:pt x="951" y="1511"/>
                  </a:lnTo>
                  <a:lnTo>
                    <a:pt x="1219" y="1218"/>
                  </a:lnTo>
                  <a:lnTo>
                    <a:pt x="1511" y="951"/>
                  </a:lnTo>
                  <a:lnTo>
                    <a:pt x="1828" y="707"/>
                  </a:lnTo>
                  <a:lnTo>
                    <a:pt x="2169" y="512"/>
                  </a:lnTo>
                  <a:lnTo>
                    <a:pt x="2534" y="317"/>
                  </a:lnTo>
                  <a:lnTo>
                    <a:pt x="2924" y="195"/>
                  </a:lnTo>
                  <a:lnTo>
                    <a:pt x="3313" y="74"/>
                  </a:lnTo>
                  <a:lnTo>
                    <a:pt x="3727" y="25"/>
                  </a:lnTo>
                  <a:lnTo>
                    <a:pt x="4166" y="1"/>
                  </a:lnTo>
                  <a:lnTo>
                    <a:pt x="4166" y="1"/>
                  </a:lnTo>
                  <a:lnTo>
                    <a:pt x="4580" y="25"/>
                  </a:lnTo>
                  <a:lnTo>
                    <a:pt x="4994" y="74"/>
                  </a:lnTo>
                  <a:lnTo>
                    <a:pt x="5408" y="195"/>
                  </a:lnTo>
                  <a:lnTo>
                    <a:pt x="5797" y="317"/>
                  </a:lnTo>
                  <a:lnTo>
                    <a:pt x="6163" y="512"/>
                  </a:lnTo>
                  <a:lnTo>
                    <a:pt x="6504" y="707"/>
                  </a:lnTo>
                  <a:lnTo>
                    <a:pt x="6820" y="951"/>
                  </a:lnTo>
                  <a:lnTo>
                    <a:pt x="7113" y="1218"/>
                  </a:lnTo>
                  <a:lnTo>
                    <a:pt x="7381" y="1511"/>
                  </a:lnTo>
                  <a:lnTo>
                    <a:pt x="7624" y="1827"/>
                  </a:lnTo>
                  <a:lnTo>
                    <a:pt x="7819" y="2168"/>
                  </a:lnTo>
                  <a:lnTo>
                    <a:pt x="8014" y="2534"/>
                  </a:lnTo>
                  <a:lnTo>
                    <a:pt x="8136" y="2923"/>
                  </a:lnTo>
                  <a:lnTo>
                    <a:pt x="8257" y="3337"/>
                  </a:lnTo>
                  <a:lnTo>
                    <a:pt x="8306" y="3751"/>
                  </a:lnTo>
                  <a:lnTo>
                    <a:pt x="8330" y="4165"/>
                  </a:lnTo>
                  <a:lnTo>
                    <a:pt x="8330" y="4165"/>
                  </a:lnTo>
                  <a:lnTo>
                    <a:pt x="8306" y="4579"/>
                  </a:lnTo>
                  <a:lnTo>
                    <a:pt x="8257" y="4993"/>
                  </a:lnTo>
                  <a:lnTo>
                    <a:pt x="8136" y="5407"/>
                  </a:lnTo>
                  <a:lnTo>
                    <a:pt x="8014" y="5797"/>
                  </a:lnTo>
                  <a:lnTo>
                    <a:pt x="7819" y="6162"/>
                  </a:lnTo>
                  <a:lnTo>
                    <a:pt x="7624" y="6503"/>
                  </a:lnTo>
                  <a:lnTo>
                    <a:pt x="7381" y="6820"/>
                  </a:lnTo>
                  <a:lnTo>
                    <a:pt x="7113" y="7112"/>
                  </a:lnTo>
                  <a:lnTo>
                    <a:pt x="6820" y="7380"/>
                  </a:lnTo>
                  <a:lnTo>
                    <a:pt x="6504" y="7624"/>
                  </a:lnTo>
                  <a:lnTo>
                    <a:pt x="6163" y="7819"/>
                  </a:lnTo>
                  <a:lnTo>
                    <a:pt x="5797" y="8013"/>
                  </a:lnTo>
                  <a:lnTo>
                    <a:pt x="5408" y="8135"/>
                  </a:lnTo>
                  <a:lnTo>
                    <a:pt x="4994" y="8257"/>
                  </a:lnTo>
                  <a:lnTo>
                    <a:pt x="4580" y="8306"/>
                  </a:lnTo>
                  <a:lnTo>
                    <a:pt x="4166" y="8330"/>
                  </a:lnTo>
                  <a:lnTo>
                    <a:pt x="4166" y="8330"/>
                  </a:lnTo>
                  <a:lnTo>
                    <a:pt x="3727" y="8306"/>
                  </a:lnTo>
                  <a:lnTo>
                    <a:pt x="3313" y="8257"/>
                  </a:lnTo>
                  <a:lnTo>
                    <a:pt x="2924" y="8135"/>
                  </a:lnTo>
                  <a:lnTo>
                    <a:pt x="2534" y="8013"/>
                  </a:lnTo>
                  <a:lnTo>
                    <a:pt x="2169" y="7819"/>
                  </a:lnTo>
                  <a:lnTo>
                    <a:pt x="1828" y="7624"/>
                  </a:lnTo>
                  <a:lnTo>
                    <a:pt x="1511" y="7380"/>
                  </a:lnTo>
                  <a:lnTo>
                    <a:pt x="1219" y="7112"/>
                  </a:lnTo>
                  <a:lnTo>
                    <a:pt x="951" y="6820"/>
                  </a:lnTo>
                  <a:lnTo>
                    <a:pt x="707" y="6503"/>
                  </a:lnTo>
                  <a:lnTo>
                    <a:pt x="512" y="6162"/>
                  </a:lnTo>
                  <a:lnTo>
                    <a:pt x="318" y="5797"/>
                  </a:lnTo>
                  <a:lnTo>
                    <a:pt x="196" y="5407"/>
                  </a:lnTo>
                  <a:lnTo>
                    <a:pt x="74" y="4993"/>
                  </a:lnTo>
                  <a:lnTo>
                    <a:pt x="25" y="4579"/>
                  </a:lnTo>
                  <a:lnTo>
                    <a:pt x="1" y="4165"/>
                  </a:lnTo>
                  <a:lnTo>
                    <a:pt x="1" y="4165"/>
                  </a:lnTo>
                  <a:close/>
                </a:path>
              </a:pathLst>
            </a:custGeom>
            <a:noFill/>
            <a:ln w="12175" cap="rnd"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latin typeface="Source Sans Pro" panose="020B0503030403020204" pitchFamily="34" charset="0"/>
                <a:ea typeface="Source Sans Pro" panose="020B0503030403020204" pitchFamily="34" charset="0"/>
              </a:endParaRPr>
            </a:p>
          </p:txBody>
        </p:sp>
      </p:grpSp>
    </p:spTree>
    <p:extLst>
      <p:ext uri="{BB962C8B-B14F-4D97-AF65-F5344CB8AC3E}">
        <p14:creationId xmlns:p14="http://schemas.microsoft.com/office/powerpoint/2010/main" val="861214828"/>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257561" y="278920"/>
            <a:ext cx="5521325" cy="990600"/>
          </a:xfrm>
          <a:noFill/>
        </p:spPr>
        <p:txBody>
          <a:bodyPr>
            <a:normAutofit/>
          </a:bodyPr>
          <a:lstStyle/>
          <a:p>
            <a:pPr algn="l"/>
            <a:r>
              <a:rPr lang="fa-IR" sz="2800" b="1" dirty="0">
                <a:solidFill>
                  <a:schemeClr val="bg1"/>
                </a:solidFill>
                <a:latin typeface="B Roya" pitchFamily="2" charset="-78"/>
                <a:cs typeface="B Roya" pitchFamily="2" charset="-78"/>
              </a:rPr>
              <a:t>بیان مسأله/ پیشینه/ مرور متون/ مقدمه</a:t>
            </a:r>
            <a:endParaRPr lang="en-GB" sz="4800" b="1" dirty="0">
              <a:solidFill>
                <a:schemeClr val="bg1"/>
              </a:solidFill>
              <a:latin typeface="B Roya" pitchFamily="2" charset="-78"/>
              <a:cs typeface="B Roya" pitchFamily="2" charset="-78"/>
            </a:endParaRPr>
          </a:p>
        </p:txBody>
      </p:sp>
      <p:sp>
        <p:nvSpPr>
          <p:cNvPr id="9" name="Content Placeholder 2">
            <a:extLst>
              <a:ext uri="{FF2B5EF4-FFF2-40B4-BE49-F238E27FC236}">
                <a16:creationId xmlns:a16="http://schemas.microsoft.com/office/drawing/2014/main" id="{D0C1CD70-956F-EAE0-16AA-2122DC2FE34C}"/>
              </a:ext>
            </a:extLst>
          </p:cNvPr>
          <p:cNvSpPr txBox="1">
            <a:spLocks/>
          </p:cNvSpPr>
          <p:nvPr/>
        </p:nvSpPr>
        <p:spPr>
          <a:xfrm>
            <a:off x="734291" y="1373922"/>
            <a:ext cx="9044595" cy="5205158"/>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rtl="1">
              <a:spcAft>
                <a:spcPts val="1600"/>
              </a:spcAft>
              <a:buClr>
                <a:srgbClr val="F89421"/>
              </a:buClr>
              <a:buFont typeface="Wingdings" pitchFamily="2" charset="2"/>
              <a:buChar char="§"/>
            </a:pPr>
            <a:r>
              <a:rPr lang="fa-IR" sz="2667" dirty="0">
                <a:latin typeface="B Roya" pitchFamily="2" charset="-78"/>
                <a:cs typeface="B Roya" pitchFamily="2" charset="-78"/>
              </a:rPr>
              <a:t> منطق طرح تحقیقاتی پیشنهادی/ مطالعه انجام شده و </a:t>
            </a:r>
            <a:r>
              <a:rPr lang="fa-IR" sz="2667" b="1" dirty="0">
                <a:latin typeface="B Roya" pitchFamily="2" charset="-78"/>
                <a:cs typeface="B Roya" pitchFamily="2" charset="-78"/>
              </a:rPr>
              <a:t>خلاصه کردن </a:t>
            </a:r>
            <a:r>
              <a:rPr lang="fa-IR" sz="2667" b="1" dirty="0" err="1">
                <a:latin typeface="B Roya" pitchFamily="2" charset="-78"/>
                <a:cs typeface="B Roya" pitchFamily="2" charset="-78"/>
              </a:rPr>
              <a:t>داده‌های</a:t>
            </a:r>
            <a:r>
              <a:rPr lang="fa-IR" sz="2667" b="1" dirty="0">
                <a:latin typeface="B Roya" pitchFamily="2" charset="-78"/>
                <a:cs typeface="B Roya" pitchFamily="2" charset="-78"/>
              </a:rPr>
              <a:t> موجود</a:t>
            </a:r>
            <a:r>
              <a:rPr lang="fa-IR" sz="2667" dirty="0">
                <a:latin typeface="B Roya" pitchFamily="2" charset="-78"/>
                <a:cs typeface="B Roya" pitchFamily="2" charset="-78"/>
              </a:rPr>
              <a:t> در حال حاضر در ادبیات مرتبط با طرح/ مطالعه.</a:t>
            </a:r>
          </a:p>
          <a:p>
            <a:pPr algn="r" rtl="1">
              <a:spcAft>
                <a:spcPts val="1600"/>
              </a:spcAft>
              <a:buClr>
                <a:srgbClr val="F89421"/>
              </a:buClr>
              <a:buFont typeface="Wingdings" pitchFamily="2" charset="2"/>
              <a:buChar char="§"/>
            </a:pPr>
            <a:r>
              <a:rPr lang="fa-IR" sz="2667" dirty="0">
                <a:latin typeface="B Roya" pitchFamily="2" charset="-78"/>
                <a:cs typeface="B Roya" pitchFamily="2" charset="-78"/>
              </a:rPr>
              <a:t> اگر هیچ </a:t>
            </a:r>
            <a:r>
              <a:rPr lang="fa-IR" sz="2667" b="1" dirty="0">
                <a:latin typeface="B Roya" pitchFamily="2" charset="-78"/>
                <a:cs typeface="B Roya" pitchFamily="2" charset="-78"/>
              </a:rPr>
              <a:t>مرور سیستماتیک یا </a:t>
            </a:r>
            <a:r>
              <a:rPr lang="fa-IR" sz="2667" b="1" dirty="0" err="1">
                <a:latin typeface="B Roya" pitchFamily="2" charset="-78"/>
                <a:cs typeface="B Roya" pitchFamily="2" charset="-78"/>
              </a:rPr>
              <a:t>متاآنالیز</a:t>
            </a:r>
            <a:r>
              <a:rPr lang="fa-IR" sz="2667" b="1" dirty="0">
                <a:latin typeface="B Roya" pitchFamily="2" charset="-78"/>
                <a:cs typeface="B Roya" pitchFamily="2" charset="-78"/>
              </a:rPr>
              <a:t> </a:t>
            </a:r>
            <a:r>
              <a:rPr lang="fa-IR" sz="2667" dirty="0">
                <a:latin typeface="B Roya" pitchFamily="2" charset="-78"/>
                <a:cs typeface="B Roya" pitchFamily="2" charset="-78"/>
              </a:rPr>
              <a:t>در مورد موضوع انجام نشده است، توصیه </a:t>
            </a:r>
            <a:r>
              <a:rPr lang="fa-IR" sz="2667" dirty="0" err="1">
                <a:latin typeface="B Roya" pitchFamily="2" charset="-78"/>
                <a:cs typeface="B Roya" pitchFamily="2" charset="-78"/>
              </a:rPr>
              <a:t>می‌شود</a:t>
            </a:r>
            <a:r>
              <a:rPr lang="fa-IR" sz="2667" dirty="0">
                <a:latin typeface="B Roya" pitchFamily="2" charset="-78"/>
                <a:cs typeface="B Roya" pitchFamily="2" charset="-78"/>
              </a:rPr>
              <a:t> آن را انجام دهید.</a:t>
            </a:r>
          </a:p>
          <a:p>
            <a:pPr algn="r" rtl="1">
              <a:spcAft>
                <a:spcPts val="1600"/>
              </a:spcAft>
              <a:buClr>
                <a:srgbClr val="F89421"/>
              </a:buClr>
              <a:buFont typeface="Wingdings" pitchFamily="2" charset="2"/>
              <a:buChar char="§"/>
            </a:pPr>
            <a:r>
              <a:rPr lang="fa-IR" sz="2667" dirty="0">
                <a:latin typeface="B Roya" pitchFamily="2" charset="-78"/>
                <a:cs typeface="B Roya" pitchFamily="2" charset="-78"/>
              </a:rPr>
              <a:t> بزرگی مشکلی که باید به آن پرداخته شود را شرح دهید. جمعیت بیمار مورد نظر شما چیست؟ میزان بروز مشکل چیست؟ آیا احتمال افزایش مشکل در آینده وجود دارد (مثلاً </a:t>
            </a:r>
            <a:r>
              <a:rPr lang="fa-IR" sz="2667" dirty="0" err="1">
                <a:latin typeface="B Roya" pitchFamily="2" charset="-78"/>
                <a:cs typeface="B Roya" pitchFamily="2" charset="-78"/>
              </a:rPr>
              <a:t>شکستگی‌های</a:t>
            </a:r>
            <a:r>
              <a:rPr lang="fa-IR" sz="2667" dirty="0">
                <a:latin typeface="B Roya" pitchFamily="2" charset="-78"/>
                <a:cs typeface="B Roya" pitchFamily="2" charset="-78"/>
              </a:rPr>
              <a:t> سالمندان)؟</a:t>
            </a:r>
          </a:p>
          <a:p>
            <a:pPr algn="r" rtl="1">
              <a:spcAft>
                <a:spcPts val="1600"/>
              </a:spcAft>
              <a:buClr>
                <a:srgbClr val="F89421"/>
              </a:buClr>
              <a:buFont typeface="Wingdings" pitchFamily="2" charset="2"/>
              <a:buChar char="§"/>
            </a:pPr>
            <a:r>
              <a:rPr lang="fa-IR" sz="2667" dirty="0">
                <a:latin typeface="B Roya" pitchFamily="2" charset="-78"/>
                <a:cs typeface="B Roya" pitchFamily="2" charset="-78"/>
              </a:rPr>
              <a:t> مدیریت تاریخی مشکل را توضیح دهید و اینکه آیا در مورد مدیریت فعلی مشکل اتفاق نظر وجود دارد یا خیر. آیا ابهامی در مورد درمان وجود دارد که باید برطرف شود؟</a:t>
            </a:r>
            <a:endParaRPr lang="en-US" sz="2667" dirty="0">
              <a:latin typeface="B Roya" pitchFamily="2" charset="-78"/>
              <a:cs typeface="B Roya" pitchFamily="2" charset="-78"/>
            </a:endParaRPr>
          </a:p>
        </p:txBody>
      </p:sp>
    </p:spTree>
    <p:extLst>
      <p:ext uri="{BB962C8B-B14F-4D97-AF65-F5344CB8AC3E}">
        <p14:creationId xmlns:p14="http://schemas.microsoft.com/office/powerpoint/2010/main" val="3573214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3040" y="1908858"/>
            <a:ext cx="6934200" cy="48013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a:extLst>
              <a:ext uri="{FF2B5EF4-FFF2-40B4-BE49-F238E27FC236}">
                <a16:creationId xmlns:a16="http://schemas.microsoft.com/office/drawing/2014/main" id="{14DFB694-9B15-544A-8474-F723D73AB5F7}"/>
              </a:ext>
            </a:extLst>
          </p:cNvPr>
          <p:cNvSpPr>
            <a:spLocks noGrp="1"/>
          </p:cNvSpPr>
          <p:nvPr>
            <p:ph type="title"/>
          </p:nvPr>
        </p:nvSpPr>
        <p:spPr>
          <a:xfrm>
            <a:off x="1566440" y="515913"/>
            <a:ext cx="6934200" cy="990600"/>
          </a:xfrm>
          <a:noFill/>
        </p:spPr>
        <p:txBody>
          <a:bodyPr>
            <a:normAutofit/>
          </a:bodyPr>
          <a:lstStyle/>
          <a:p>
            <a:r>
              <a:rPr lang="en-GB" sz="2933" dirty="0"/>
              <a:t>Background</a:t>
            </a:r>
            <a:endParaRPr lang="en-GB" b="1" dirty="0"/>
          </a:p>
        </p:txBody>
      </p:sp>
      <p:grpSp>
        <p:nvGrpSpPr>
          <p:cNvPr id="3" name="Google Shape;934;p46">
            <a:extLst>
              <a:ext uri="{FF2B5EF4-FFF2-40B4-BE49-F238E27FC236}">
                <a16:creationId xmlns:a16="http://schemas.microsoft.com/office/drawing/2014/main" id="{508F54D3-7EEE-F6DD-704B-5D4C8FB69D94}"/>
              </a:ext>
            </a:extLst>
          </p:cNvPr>
          <p:cNvGrpSpPr/>
          <p:nvPr/>
        </p:nvGrpSpPr>
        <p:grpSpPr>
          <a:xfrm>
            <a:off x="1033040" y="789203"/>
            <a:ext cx="444021" cy="444021"/>
            <a:chOff x="2594050" y="1631825"/>
            <a:chExt cx="439625" cy="439625"/>
          </a:xfrm>
        </p:grpSpPr>
        <p:sp>
          <p:nvSpPr>
            <p:cNvPr id="4" name="Google Shape;935;p46">
              <a:extLst>
                <a:ext uri="{FF2B5EF4-FFF2-40B4-BE49-F238E27FC236}">
                  <a16:creationId xmlns:a16="http://schemas.microsoft.com/office/drawing/2014/main" id="{8431DF1D-0265-38E5-DE9F-8610B0542809}"/>
                </a:ext>
              </a:extLst>
            </p:cNvPr>
            <p:cNvSpPr/>
            <p:nvPr/>
          </p:nvSpPr>
          <p:spPr>
            <a:xfrm>
              <a:off x="2594050" y="1883300"/>
              <a:ext cx="188175" cy="188150"/>
            </a:xfrm>
            <a:custGeom>
              <a:avLst/>
              <a:gdLst/>
              <a:ahLst/>
              <a:cxnLst/>
              <a:rect l="l" t="t" r="r" b="b"/>
              <a:pathLst>
                <a:path w="7527" h="7526" fill="none" extrusionOk="0">
                  <a:moveTo>
                    <a:pt x="5992" y="0"/>
                  </a:moveTo>
                  <a:lnTo>
                    <a:pt x="537" y="6430"/>
                  </a:lnTo>
                  <a:lnTo>
                    <a:pt x="1" y="7526"/>
                  </a:lnTo>
                  <a:lnTo>
                    <a:pt x="1097" y="6990"/>
                  </a:lnTo>
                  <a:lnTo>
                    <a:pt x="7526" y="1534"/>
                  </a:lnTo>
                  <a:lnTo>
                    <a:pt x="5992" y="0"/>
                  </a:lnTo>
                  <a:close/>
                </a:path>
              </a:pathLst>
            </a:custGeom>
            <a:noFill/>
            <a:ln w="12175" cap="rnd"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latin typeface="Source Sans Pro" panose="020B0503030403020204" pitchFamily="34" charset="0"/>
                <a:ea typeface="Source Sans Pro" panose="020B0503030403020204" pitchFamily="34" charset="0"/>
              </a:endParaRPr>
            </a:p>
          </p:txBody>
        </p:sp>
        <p:sp>
          <p:nvSpPr>
            <p:cNvPr id="5" name="Google Shape;936;p46">
              <a:extLst>
                <a:ext uri="{FF2B5EF4-FFF2-40B4-BE49-F238E27FC236}">
                  <a16:creationId xmlns:a16="http://schemas.microsoft.com/office/drawing/2014/main" id="{0A5EE0C0-F2D3-F35A-06D5-D9985E70B9A2}"/>
                </a:ext>
              </a:extLst>
            </p:cNvPr>
            <p:cNvSpPr/>
            <p:nvPr/>
          </p:nvSpPr>
          <p:spPr>
            <a:xfrm>
              <a:off x="2857700" y="1631825"/>
              <a:ext cx="175975" cy="176000"/>
            </a:xfrm>
            <a:custGeom>
              <a:avLst/>
              <a:gdLst/>
              <a:ahLst/>
              <a:cxnLst/>
              <a:rect l="l" t="t" r="r" b="b"/>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12175" cap="rnd"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latin typeface="Source Sans Pro" panose="020B0503030403020204" pitchFamily="34" charset="0"/>
                <a:ea typeface="Source Sans Pro" panose="020B0503030403020204" pitchFamily="34" charset="0"/>
              </a:endParaRPr>
            </a:p>
          </p:txBody>
        </p:sp>
        <p:sp>
          <p:nvSpPr>
            <p:cNvPr id="6" name="Google Shape;937;p46">
              <a:extLst>
                <a:ext uri="{FF2B5EF4-FFF2-40B4-BE49-F238E27FC236}">
                  <a16:creationId xmlns:a16="http://schemas.microsoft.com/office/drawing/2014/main" id="{9ABDF9A0-56B2-AD04-E4C2-D501D9F0C34D}"/>
                </a:ext>
              </a:extLst>
            </p:cNvPr>
            <p:cNvSpPr/>
            <p:nvPr/>
          </p:nvSpPr>
          <p:spPr>
            <a:xfrm>
              <a:off x="2662850" y="1699400"/>
              <a:ext cx="303250" cy="303250"/>
            </a:xfrm>
            <a:custGeom>
              <a:avLst/>
              <a:gdLst/>
              <a:ahLst/>
              <a:cxnLst/>
              <a:rect l="l" t="t" r="r" b="b"/>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12175" cap="rnd"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latin typeface="Source Sans Pro" panose="020B0503030403020204" pitchFamily="34" charset="0"/>
                <a:ea typeface="Source Sans Pro" panose="020B0503030403020204" pitchFamily="34" charset="0"/>
              </a:endParaRPr>
            </a:p>
          </p:txBody>
        </p:sp>
        <p:sp>
          <p:nvSpPr>
            <p:cNvPr id="7" name="Google Shape;938;p46">
              <a:extLst>
                <a:ext uri="{FF2B5EF4-FFF2-40B4-BE49-F238E27FC236}">
                  <a16:creationId xmlns:a16="http://schemas.microsoft.com/office/drawing/2014/main" id="{2C38FEE4-5491-E7C0-F234-7C759D59961D}"/>
                </a:ext>
              </a:extLst>
            </p:cNvPr>
            <p:cNvSpPr/>
            <p:nvPr/>
          </p:nvSpPr>
          <p:spPr>
            <a:xfrm>
              <a:off x="2801675" y="1740825"/>
              <a:ext cx="49950" cy="49950"/>
            </a:xfrm>
            <a:custGeom>
              <a:avLst/>
              <a:gdLst/>
              <a:ahLst/>
              <a:cxnLst/>
              <a:rect l="l" t="t" r="r" b="b"/>
              <a:pathLst>
                <a:path w="1998" h="1998" fill="none" extrusionOk="0">
                  <a:moveTo>
                    <a:pt x="1" y="1997"/>
                  </a:moveTo>
                  <a:lnTo>
                    <a:pt x="1998" y="0"/>
                  </a:lnTo>
                </a:path>
              </a:pathLst>
            </a:custGeom>
            <a:noFill/>
            <a:ln w="12175" cap="rnd"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latin typeface="Source Sans Pro" panose="020B0503030403020204" pitchFamily="34" charset="0"/>
                <a:ea typeface="Source Sans Pro" panose="020B0503030403020204" pitchFamily="34" charset="0"/>
              </a:endParaRPr>
            </a:p>
          </p:txBody>
        </p:sp>
      </p:grpSp>
    </p:spTree>
    <p:extLst>
      <p:ext uri="{BB962C8B-B14F-4D97-AF65-F5344CB8AC3E}">
        <p14:creationId xmlns:p14="http://schemas.microsoft.com/office/powerpoint/2010/main" val="4119746678"/>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DC2B2-2E16-48E9-3562-1763290EA813}"/>
              </a:ext>
            </a:extLst>
          </p:cNvPr>
          <p:cNvSpPr>
            <a:spLocks noGrp="1"/>
          </p:cNvSpPr>
          <p:nvPr>
            <p:ph type="title" idx="4294967295"/>
          </p:nvPr>
        </p:nvSpPr>
        <p:spPr>
          <a:xfrm>
            <a:off x="2708557" y="235859"/>
            <a:ext cx="7010400" cy="1020763"/>
          </a:xfrm>
        </p:spPr>
        <p:txBody>
          <a:bodyPr>
            <a:normAutofit/>
          </a:bodyPr>
          <a:lstStyle/>
          <a:p>
            <a:pPr rtl="1"/>
            <a:r>
              <a:rPr lang="fa-IR" sz="4000" b="1" dirty="0">
                <a:solidFill>
                  <a:schemeClr val="bg1"/>
                </a:solidFill>
              </a:rPr>
              <a:t>استفاده از </a:t>
            </a:r>
            <a:r>
              <a:rPr lang="fa-IR" sz="4000" b="1" dirty="0" err="1">
                <a:solidFill>
                  <a:schemeClr val="bg1"/>
                </a:solidFill>
              </a:rPr>
              <a:t>اینفوگرافیک</a:t>
            </a:r>
            <a:r>
              <a:rPr lang="fa-IR" sz="4000" b="1" dirty="0">
                <a:solidFill>
                  <a:schemeClr val="bg1"/>
                </a:solidFill>
              </a:rPr>
              <a:t> </a:t>
            </a:r>
            <a:endParaRPr lang="x-none" sz="4000" b="1" dirty="0">
              <a:solidFill>
                <a:schemeClr val="bg1"/>
              </a:solidFill>
            </a:endParaRPr>
          </a:p>
        </p:txBody>
      </p:sp>
      <p:sp>
        <p:nvSpPr>
          <p:cNvPr id="3" name="Slide Number Placeholder 2">
            <a:extLst>
              <a:ext uri="{FF2B5EF4-FFF2-40B4-BE49-F238E27FC236}">
                <a16:creationId xmlns:a16="http://schemas.microsoft.com/office/drawing/2014/main" id="{E0596B9D-D51B-17DE-6CD8-4F1531854CDD}"/>
              </a:ext>
            </a:extLst>
          </p:cNvPr>
          <p:cNvSpPr>
            <a:spLocks noGrp="1"/>
          </p:cNvSpPr>
          <p:nvPr>
            <p:ph type="sldNum" idx="4294967295"/>
          </p:nvPr>
        </p:nvSpPr>
        <p:spPr>
          <a:xfrm>
            <a:off x="10207625" y="6181725"/>
            <a:ext cx="1984375" cy="420688"/>
          </a:xfrm>
        </p:spPr>
        <p:txBody>
          <a:bodyPr/>
          <a:lstStyle/>
          <a:p>
            <a:fld id="{00000000-1234-1234-1234-123412341234}" type="slidenum">
              <a:rPr lang="en" smtClean="0"/>
              <a:pPr/>
              <a:t>137</a:t>
            </a:fld>
            <a:endParaRPr lang="en"/>
          </a:p>
        </p:txBody>
      </p:sp>
      <p:sp>
        <p:nvSpPr>
          <p:cNvPr id="5" name="TextBox 4">
            <a:extLst>
              <a:ext uri="{FF2B5EF4-FFF2-40B4-BE49-F238E27FC236}">
                <a16:creationId xmlns:a16="http://schemas.microsoft.com/office/drawing/2014/main" id="{F8F26EA4-5E9A-C964-BA06-258596075C32}"/>
              </a:ext>
            </a:extLst>
          </p:cNvPr>
          <p:cNvSpPr txBox="1"/>
          <p:nvPr/>
        </p:nvSpPr>
        <p:spPr>
          <a:xfrm>
            <a:off x="2869953" y="6334567"/>
            <a:ext cx="4293476" cy="461665"/>
          </a:xfrm>
          <a:prstGeom prst="rect">
            <a:avLst/>
          </a:prstGeom>
          <a:noFill/>
        </p:spPr>
        <p:txBody>
          <a:bodyPr wrap="square">
            <a:spAutoFit/>
          </a:bodyPr>
          <a:lstStyle/>
          <a:p>
            <a:r>
              <a:rPr lang="x-none" sz="2400" b="1" dirty="0">
                <a:solidFill>
                  <a:srgbClr val="002060"/>
                </a:solidFill>
                <a:latin typeface="Source Sans Pro" panose="020B0503030403020204" pitchFamily="34" charset="0"/>
                <a:ea typeface="Source Sans Pro" panose="020B0503030403020204" pitchFamily="34" charset="0"/>
              </a:rPr>
              <a:t>https://mindthegraph.com/</a:t>
            </a:r>
          </a:p>
        </p:txBody>
      </p:sp>
      <p:pic>
        <p:nvPicPr>
          <p:cNvPr id="7" name="Picture 6">
            <a:extLst>
              <a:ext uri="{FF2B5EF4-FFF2-40B4-BE49-F238E27FC236}">
                <a16:creationId xmlns:a16="http://schemas.microsoft.com/office/drawing/2014/main" id="{04291528-4D3B-34D7-C9F7-0577DCF1BB20}"/>
              </a:ext>
            </a:extLst>
          </p:cNvPr>
          <p:cNvPicPr>
            <a:picLocks noChangeAspect="1"/>
          </p:cNvPicPr>
          <p:nvPr/>
        </p:nvPicPr>
        <p:blipFill>
          <a:blip r:embed="rId2"/>
          <a:stretch>
            <a:fillRect/>
          </a:stretch>
        </p:blipFill>
        <p:spPr>
          <a:xfrm>
            <a:off x="429203" y="1939572"/>
            <a:ext cx="8462548" cy="4394995"/>
          </a:xfrm>
          <a:prstGeom prst="rect">
            <a:avLst/>
          </a:prstGeom>
        </p:spPr>
      </p:pic>
    </p:spTree>
    <p:extLst>
      <p:ext uri="{BB962C8B-B14F-4D97-AF65-F5344CB8AC3E}">
        <p14:creationId xmlns:p14="http://schemas.microsoft.com/office/powerpoint/2010/main" val="57782758"/>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814945" y="247940"/>
            <a:ext cx="7467600" cy="990600"/>
          </a:xfrm>
          <a:noFill/>
        </p:spPr>
        <p:txBody>
          <a:bodyPr>
            <a:normAutofit/>
          </a:bodyPr>
          <a:lstStyle/>
          <a:p>
            <a:pPr algn="r"/>
            <a:r>
              <a:rPr lang="fa-IR" sz="3600" b="1" dirty="0">
                <a:solidFill>
                  <a:schemeClr val="bg1"/>
                </a:solidFill>
                <a:latin typeface="B Roya" pitchFamily="2" charset="-78"/>
                <a:cs typeface="B Roya" pitchFamily="2" charset="-78"/>
              </a:rPr>
              <a:t>نوآوری</a:t>
            </a:r>
            <a:endParaRPr lang="en-GB" sz="3600" b="1" dirty="0">
              <a:solidFill>
                <a:schemeClr val="bg1"/>
              </a:solidFill>
              <a:latin typeface="B Roya" pitchFamily="2" charset="-78"/>
              <a:cs typeface="B Roya" pitchFamily="2" charset="-78"/>
            </a:endParaRPr>
          </a:p>
        </p:txBody>
      </p:sp>
      <p:sp>
        <p:nvSpPr>
          <p:cNvPr id="4" name="TextBox 3">
            <a:extLst>
              <a:ext uri="{FF2B5EF4-FFF2-40B4-BE49-F238E27FC236}">
                <a16:creationId xmlns:a16="http://schemas.microsoft.com/office/drawing/2014/main" id="{FF0A0C9F-D24A-160E-68C4-4669AD3DF26B}"/>
              </a:ext>
            </a:extLst>
          </p:cNvPr>
          <p:cNvSpPr txBox="1"/>
          <p:nvPr/>
        </p:nvSpPr>
        <p:spPr>
          <a:xfrm>
            <a:off x="1290434" y="1394771"/>
            <a:ext cx="8378075" cy="4761175"/>
          </a:xfrm>
          <a:prstGeom prst="rect">
            <a:avLst/>
          </a:prstGeom>
          <a:noFill/>
        </p:spPr>
        <p:txBody>
          <a:bodyPr wrap="square">
            <a:spAutoFit/>
          </a:bodyPr>
          <a:lstStyle/>
          <a:p>
            <a:pPr marL="457200" indent="-457200" algn="r" rtl="1">
              <a:lnSpc>
                <a:spcPct val="150000"/>
              </a:lnSpc>
              <a:spcAft>
                <a:spcPts val="1600"/>
              </a:spcAft>
              <a:buClr>
                <a:srgbClr val="F89421"/>
              </a:buClr>
              <a:buFont typeface="Wingdings" pitchFamily="2" charset="2"/>
              <a:buChar char="§"/>
            </a:pPr>
            <a:r>
              <a:rPr lang="en-AT" sz="2667" dirty="0">
                <a:latin typeface="B Roya" pitchFamily="2" charset="-78"/>
                <a:cs typeface="B Roya" pitchFamily="2" charset="-78"/>
              </a:rPr>
              <a:t>آیا این</a:t>
            </a:r>
            <a:r>
              <a:rPr lang="fa-IR" sz="2667" dirty="0">
                <a:latin typeface="B Roya" pitchFamily="2" charset="-78"/>
                <a:cs typeface="B Roya" pitchFamily="2" charset="-78"/>
              </a:rPr>
              <a:t> </a:t>
            </a:r>
            <a:r>
              <a:rPr lang="fa-IR" sz="2667" dirty="0" err="1">
                <a:latin typeface="B Roya" pitchFamily="2" charset="-78"/>
                <a:cs typeface="B Roya" pitchFamily="2" charset="-78"/>
              </a:rPr>
              <a:t>پروپوزال</a:t>
            </a:r>
            <a:r>
              <a:rPr lang="fa-IR" sz="2667" dirty="0">
                <a:latin typeface="B Roya" pitchFamily="2" charset="-78"/>
                <a:cs typeface="B Roya" pitchFamily="2" charset="-78"/>
              </a:rPr>
              <a:t> </a:t>
            </a:r>
            <a:r>
              <a:rPr lang="en-AT" sz="2667" dirty="0">
                <a:latin typeface="B Roya" pitchFamily="2" charset="-78"/>
                <a:cs typeface="B Roya" pitchFamily="2" charset="-78"/>
              </a:rPr>
              <a:t>با استفاده از مفاهیم نظری، رویکردها یا روش‌شناسی، ابزار دقیق یا مداخلات جدید، الگوهای </a:t>
            </a:r>
            <a:r>
              <a:rPr lang="fa-IR" sz="2667" dirty="0">
                <a:latin typeface="B Roya" pitchFamily="2" charset="-78"/>
                <a:cs typeface="B Roya" pitchFamily="2" charset="-78"/>
              </a:rPr>
              <a:t>پژوهش</a:t>
            </a:r>
            <a:r>
              <a:rPr lang="en-AT" sz="2667" dirty="0">
                <a:latin typeface="B Roya" pitchFamily="2" charset="-78"/>
                <a:cs typeface="B Roya" pitchFamily="2" charset="-78"/>
              </a:rPr>
              <a:t> یا </a:t>
            </a:r>
            <a:r>
              <a:rPr lang="fa-IR" sz="2667" dirty="0">
                <a:latin typeface="B Roya" pitchFamily="2" charset="-78"/>
                <a:cs typeface="B Roya" pitchFamily="2" charset="-78"/>
              </a:rPr>
              <a:t>طبابت</a:t>
            </a:r>
            <a:r>
              <a:rPr lang="en-AT" sz="2667" dirty="0">
                <a:latin typeface="B Roya" pitchFamily="2" charset="-78"/>
                <a:cs typeface="B Roya" pitchFamily="2" charset="-78"/>
              </a:rPr>
              <a:t> بالینی فعلی را به چالش می‌کشد و به دنبال آن است؟ </a:t>
            </a:r>
            <a:endParaRPr lang="fa-IR" sz="2667" dirty="0">
              <a:latin typeface="B Roya" pitchFamily="2" charset="-78"/>
              <a:cs typeface="B Roya" pitchFamily="2" charset="-78"/>
            </a:endParaRPr>
          </a:p>
          <a:p>
            <a:pPr marL="457200" indent="-457200" algn="r" rtl="1">
              <a:lnSpc>
                <a:spcPct val="150000"/>
              </a:lnSpc>
              <a:spcAft>
                <a:spcPts val="1600"/>
              </a:spcAft>
              <a:buClr>
                <a:srgbClr val="F89421"/>
              </a:buClr>
              <a:buFont typeface="Wingdings" pitchFamily="2" charset="2"/>
              <a:buChar char="§"/>
            </a:pPr>
            <a:r>
              <a:rPr lang="en-AT" sz="2667" dirty="0">
                <a:latin typeface="B Roya" pitchFamily="2" charset="-78"/>
                <a:cs typeface="B Roya" pitchFamily="2" charset="-78"/>
              </a:rPr>
              <a:t>آیا مفاهیم</a:t>
            </a:r>
            <a:r>
              <a:rPr lang="fa-IR" sz="2667" dirty="0">
                <a:latin typeface="B Roya" pitchFamily="2" charset="-78"/>
                <a:cs typeface="B Roya" pitchFamily="2" charset="-78"/>
              </a:rPr>
              <a:t>، </a:t>
            </a:r>
            <a:r>
              <a:rPr lang="en-AT" sz="2667" dirty="0">
                <a:latin typeface="B Roya" pitchFamily="2" charset="-78"/>
                <a:cs typeface="B Roya" pitchFamily="2" charset="-78"/>
              </a:rPr>
              <a:t>​​رویکردها یا روش‌شناسی، ابزار دقیق، یا مداخلات جدید در یک حوزه تحقیقاتی</a:t>
            </a:r>
            <a:r>
              <a:rPr lang="fa-IR" sz="2667" dirty="0">
                <a:latin typeface="B Roya" pitchFamily="2" charset="-78"/>
                <a:cs typeface="B Roya" pitchFamily="2" charset="-78"/>
              </a:rPr>
              <a:t> هستند؟</a:t>
            </a:r>
            <a:r>
              <a:rPr lang="en-AT" sz="2667" dirty="0">
                <a:latin typeface="B Roya" pitchFamily="2" charset="-78"/>
                <a:cs typeface="B Roya" pitchFamily="2" charset="-78"/>
              </a:rPr>
              <a:t> یا جدید به معنای وسیع؟ </a:t>
            </a:r>
            <a:endParaRPr lang="fa-IR" sz="2667" dirty="0">
              <a:latin typeface="B Roya" pitchFamily="2" charset="-78"/>
              <a:cs typeface="B Roya" pitchFamily="2" charset="-78"/>
            </a:endParaRPr>
          </a:p>
          <a:p>
            <a:pPr marL="457200" indent="-457200" algn="r" rtl="1">
              <a:lnSpc>
                <a:spcPct val="150000"/>
              </a:lnSpc>
              <a:spcAft>
                <a:spcPts val="1600"/>
              </a:spcAft>
              <a:buClr>
                <a:srgbClr val="F89421"/>
              </a:buClr>
              <a:buFont typeface="Wingdings" pitchFamily="2" charset="2"/>
              <a:buChar char="§"/>
            </a:pPr>
            <a:r>
              <a:rPr lang="en-AT" sz="2667" dirty="0">
                <a:latin typeface="B Roya" pitchFamily="2" charset="-78"/>
                <a:cs typeface="B Roya" pitchFamily="2" charset="-78"/>
              </a:rPr>
              <a:t>آیا اصلاح، بهبود یا کاربرد جدید مفاهیم نظری، رویکردها یا روش‌شناسی، ابزار دقیق یا مداخلات پیشنهاد شده است؟</a:t>
            </a:r>
          </a:p>
        </p:txBody>
      </p:sp>
    </p:spTree>
    <p:extLst>
      <p:ext uri="{BB962C8B-B14F-4D97-AF65-F5344CB8AC3E}">
        <p14:creationId xmlns:p14="http://schemas.microsoft.com/office/powerpoint/2010/main" val="429262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allAtOnce"/>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20799" y="500480"/>
            <a:ext cx="6937375" cy="990600"/>
          </a:xfrm>
          <a:noFill/>
        </p:spPr>
        <p:txBody>
          <a:bodyPr>
            <a:normAutofit/>
          </a:bodyPr>
          <a:lstStyle/>
          <a:p>
            <a:r>
              <a:rPr lang="en-GB" sz="2933" dirty="0"/>
              <a:t>Innovation</a:t>
            </a:r>
            <a:endParaRPr lang="en-GB" b="1" dirty="0"/>
          </a:p>
        </p:txBody>
      </p:sp>
      <p:sp>
        <p:nvSpPr>
          <p:cNvPr id="5" name="Rectangle 4"/>
          <p:cNvSpPr/>
          <p:nvPr/>
        </p:nvSpPr>
        <p:spPr>
          <a:xfrm>
            <a:off x="790575" y="1747524"/>
            <a:ext cx="8077200" cy="1200329"/>
          </a:xfrm>
          <a:prstGeom prst="rect">
            <a:avLst/>
          </a:prstGeom>
        </p:spPr>
        <p:txBody>
          <a:bodyPr wrap="square">
            <a:spAutoFit/>
          </a:bodyPr>
          <a:lstStyle/>
          <a:p>
            <a:r>
              <a:rPr lang="en-GB" sz="2400" b="1" dirty="0">
                <a:latin typeface="Calibri" panose="020F0502020204030204" pitchFamily="34" charset="0"/>
              </a:rPr>
              <a:t>Feasibility and acceptability of HIV self-testing among female sex workers and their clients and partners in two cities in Iran: The </a:t>
            </a:r>
            <a:r>
              <a:rPr lang="en-GB" sz="2400" b="1" dirty="0" err="1">
                <a:latin typeface="Calibri" panose="020F0502020204030204" pitchFamily="34" charset="0"/>
              </a:rPr>
              <a:t>iTEST</a:t>
            </a:r>
            <a:r>
              <a:rPr lang="en-GB" sz="2400" b="1" dirty="0">
                <a:latin typeface="Calibri" panose="020F0502020204030204" pitchFamily="34" charset="0"/>
              </a:rPr>
              <a:t> study</a:t>
            </a:r>
          </a:p>
        </p:txBody>
      </p:sp>
      <p:sp>
        <p:nvSpPr>
          <p:cNvPr id="6" name="TextBox 5">
            <a:extLst>
              <a:ext uri="{FF2B5EF4-FFF2-40B4-BE49-F238E27FC236}">
                <a16:creationId xmlns:a16="http://schemas.microsoft.com/office/drawing/2014/main" id="{BE6C2EB8-83F7-0035-F1E4-F1AF4B647264}"/>
              </a:ext>
            </a:extLst>
          </p:cNvPr>
          <p:cNvSpPr txBox="1"/>
          <p:nvPr/>
        </p:nvSpPr>
        <p:spPr>
          <a:xfrm>
            <a:off x="790575" y="2978631"/>
            <a:ext cx="8825373" cy="3606115"/>
          </a:xfrm>
          <a:prstGeom prst="rect">
            <a:avLst/>
          </a:prstGeom>
          <a:noFill/>
        </p:spPr>
        <p:txBody>
          <a:bodyPr wrap="square">
            <a:spAutoFit/>
          </a:bodyPr>
          <a:lstStyle/>
          <a:p>
            <a:pPr>
              <a:spcAft>
                <a:spcPts val="533"/>
              </a:spcAft>
            </a:pPr>
            <a:r>
              <a:rPr lang="en-GB" sz="2000" b="1" dirty="0">
                <a:latin typeface="Source Sans Pro" panose="020B0503030403020204" pitchFamily="34" charset="0"/>
                <a:ea typeface="Source Sans Pro" panose="020B0503030403020204" pitchFamily="34" charset="0"/>
              </a:rPr>
              <a:t>New HIV testing approach</a:t>
            </a:r>
            <a:r>
              <a:rPr lang="en-GB" sz="2000" dirty="0">
                <a:latin typeface="Source Sans Pro" panose="020B0503030403020204" pitchFamily="34" charset="0"/>
                <a:ea typeface="Source Sans Pro" panose="020B0503030403020204" pitchFamily="34" charset="0"/>
              </a:rPr>
              <a:t>: We use oral fluid-based and blood-based HIV self-testing, which in contrast to current HIV testing approached in Iran, and does not require the person to go to the facility. </a:t>
            </a:r>
          </a:p>
          <a:p>
            <a:pPr>
              <a:spcAft>
                <a:spcPts val="533"/>
              </a:spcAft>
            </a:pPr>
            <a:r>
              <a:rPr lang="en-GB" sz="2000" b="1" dirty="0">
                <a:latin typeface="Source Sans Pro" panose="020B0503030403020204" pitchFamily="34" charset="0"/>
                <a:ea typeface="Source Sans Pro" panose="020B0503030403020204" pitchFamily="34" charset="0"/>
              </a:rPr>
              <a:t>New recruitment method</a:t>
            </a:r>
            <a:r>
              <a:rPr lang="en-GB" sz="2000" dirty="0">
                <a:latin typeface="Source Sans Pro" panose="020B0503030403020204" pitchFamily="34" charset="0"/>
                <a:ea typeface="Source Sans Pro" panose="020B0503030403020204" pitchFamily="34" charset="0"/>
              </a:rPr>
              <a:t>: We are recruiting FSW from different social circles via social media and mobile apps using the social network theory and connections. </a:t>
            </a:r>
          </a:p>
          <a:p>
            <a:pPr>
              <a:spcAft>
                <a:spcPts val="533"/>
              </a:spcAft>
            </a:pPr>
            <a:r>
              <a:rPr lang="en-GB" sz="2000" b="1" dirty="0">
                <a:latin typeface="Source Sans Pro" panose="020B0503030403020204" pitchFamily="34" charset="0"/>
                <a:ea typeface="Source Sans Pro" panose="020B0503030403020204" pitchFamily="34" charset="0"/>
              </a:rPr>
              <a:t>Mixed-method and comprehensive study</a:t>
            </a:r>
            <a:r>
              <a:rPr lang="en-GB" sz="2000" dirty="0">
                <a:latin typeface="Source Sans Pro" panose="020B0503030403020204" pitchFamily="34" charset="0"/>
                <a:ea typeface="Source Sans Pro" panose="020B0503030403020204" pitchFamily="34" charset="0"/>
              </a:rPr>
              <a:t>: we assess the acceptability of the oral fluid- based and blood-based HIV self-testing in social circles, monitor the stigma by analysis the conversations in the social circles after offering the test, evaluate the linkage to HIV care and treatment if tested positive, and finally measure FSWs’ clients, partners and peers acceptance rate and HIV testing uptake. </a:t>
            </a:r>
          </a:p>
        </p:txBody>
      </p:sp>
      <p:grpSp>
        <p:nvGrpSpPr>
          <p:cNvPr id="3" name="Google Shape;949;p46">
            <a:extLst>
              <a:ext uri="{FF2B5EF4-FFF2-40B4-BE49-F238E27FC236}">
                <a16:creationId xmlns:a16="http://schemas.microsoft.com/office/drawing/2014/main" id="{53441992-313B-394E-4BEF-ADAE1A52439F}"/>
              </a:ext>
            </a:extLst>
          </p:cNvPr>
          <p:cNvGrpSpPr/>
          <p:nvPr/>
        </p:nvGrpSpPr>
        <p:grpSpPr>
          <a:xfrm>
            <a:off x="790575" y="798006"/>
            <a:ext cx="429275" cy="434173"/>
            <a:chOff x="5290150" y="1636700"/>
            <a:chExt cx="425025" cy="429875"/>
          </a:xfrm>
        </p:grpSpPr>
        <p:sp>
          <p:nvSpPr>
            <p:cNvPr id="4" name="Google Shape;950;p46">
              <a:extLst>
                <a:ext uri="{FF2B5EF4-FFF2-40B4-BE49-F238E27FC236}">
                  <a16:creationId xmlns:a16="http://schemas.microsoft.com/office/drawing/2014/main" id="{8D602309-635F-050D-FB83-721B9F1056A0}"/>
                </a:ext>
              </a:extLst>
            </p:cNvPr>
            <p:cNvSpPr/>
            <p:nvPr/>
          </p:nvSpPr>
          <p:spPr>
            <a:xfrm>
              <a:off x="5396700" y="1939925"/>
              <a:ext cx="211900" cy="126650"/>
            </a:xfrm>
            <a:custGeom>
              <a:avLst/>
              <a:gdLst/>
              <a:ahLst/>
              <a:cxnLst/>
              <a:rect l="l" t="t" r="r" b="b"/>
              <a:pathLst>
                <a:path w="8476" h="5066" fill="none" extrusionOk="0">
                  <a:moveTo>
                    <a:pt x="3167" y="0"/>
                  </a:moveTo>
                  <a:lnTo>
                    <a:pt x="3167" y="2825"/>
                  </a:lnTo>
                  <a:lnTo>
                    <a:pt x="3167" y="2825"/>
                  </a:lnTo>
                  <a:lnTo>
                    <a:pt x="2606" y="2947"/>
                  </a:lnTo>
                  <a:lnTo>
                    <a:pt x="2071" y="3093"/>
                  </a:lnTo>
                  <a:lnTo>
                    <a:pt x="1584" y="3288"/>
                  </a:lnTo>
                  <a:lnTo>
                    <a:pt x="1145" y="3483"/>
                  </a:lnTo>
                  <a:lnTo>
                    <a:pt x="780" y="3702"/>
                  </a:lnTo>
                  <a:lnTo>
                    <a:pt x="609" y="3848"/>
                  </a:lnTo>
                  <a:lnTo>
                    <a:pt x="463" y="3970"/>
                  </a:lnTo>
                  <a:lnTo>
                    <a:pt x="317" y="4116"/>
                  </a:lnTo>
                  <a:lnTo>
                    <a:pt x="195" y="4262"/>
                  </a:lnTo>
                  <a:lnTo>
                    <a:pt x="74" y="4408"/>
                  </a:lnTo>
                  <a:lnTo>
                    <a:pt x="0" y="4579"/>
                  </a:lnTo>
                  <a:lnTo>
                    <a:pt x="0" y="4579"/>
                  </a:lnTo>
                  <a:lnTo>
                    <a:pt x="171" y="4652"/>
                  </a:lnTo>
                  <a:lnTo>
                    <a:pt x="414" y="4725"/>
                  </a:lnTo>
                  <a:lnTo>
                    <a:pt x="780" y="4822"/>
                  </a:lnTo>
                  <a:lnTo>
                    <a:pt x="1340" y="4895"/>
                  </a:lnTo>
                  <a:lnTo>
                    <a:pt x="2095" y="4993"/>
                  </a:lnTo>
                  <a:lnTo>
                    <a:pt x="3045" y="5042"/>
                  </a:lnTo>
                  <a:lnTo>
                    <a:pt x="4238" y="5066"/>
                  </a:lnTo>
                  <a:lnTo>
                    <a:pt x="4238" y="5066"/>
                  </a:lnTo>
                  <a:lnTo>
                    <a:pt x="5432" y="5042"/>
                  </a:lnTo>
                  <a:lnTo>
                    <a:pt x="6381" y="4993"/>
                  </a:lnTo>
                  <a:lnTo>
                    <a:pt x="7136" y="4895"/>
                  </a:lnTo>
                  <a:lnTo>
                    <a:pt x="7697" y="4822"/>
                  </a:lnTo>
                  <a:lnTo>
                    <a:pt x="8062" y="4725"/>
                  </a:lnTo>
                  <a:lnTo>
                    <a:pt x="8305" y="4652"/>
                  </a:lnTo>
                  <a:lnTo>
                    <a:pt x="8476" y="4579"/>
                  </a:lnTo>
                  <a:lnTo>
                    <a:pt x="8476" y="4579"/>
                  </a:lnTo>
                  <a:lnTo>
                    <a:pt x="8403" y="4408"/>
                  </a:lnTo>
                  <a:lnTo>
                    <a:pt x="8281" y="4262"/>
                  </a:lnTo>
                  <a:lnTo>
                    <a:pt x="8159" y="4116"/>
                  </a:lnTo>
                  <a:lnTo>
                    <a:pt x="8013" y="3970"/>
                  </a:lnTo>
                  <a:lnTo>
                    <a:pt x="7867" y="3848"/>
                  </a:lnTo>
                  <a:lnTo>
                    <a:pt x="7697" y="3702"/>
                  </a:lnTo>
                  <a:lnTo>
                    <a:pt x="7331" y="3483"/>
                  </a:lnTo>
                  <a:lnTo>
                    <a:pt x="6893" y="3288"/>
                  </a:lnTo>
                  <a:lnTo>
                    <a:pt x="6406" y="3093"/>
                  </a:lnTo>
                  <a:lnTo>
                    <a:pt x="5870" y="2947"/>
                  </a:lnTo>
                  <a:lnTo>
                    <a:pt x="5310" y="2825"/>
                  </a:lnTo>
                  <a:lnTo>
                    <a:pt x="5310" y="0"/>
                  </a:lnTo>
                </a:path>
              </a:pathLst>
            </a:custGeom>
            <a:noFill/>
            <a:ln w="12175" cap="rnd"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latin typeface="Source Sans Pro" panose="020B0503030403020204" pitchFamily="34" charset="0"/>
                <a:ea typeface="Source Sans Pro" panose="020B0503030403020204" pitchFamily="34" charset="0"/>
              </a:endParaRPr>
            </a:p>
          </p:txBody>
        </p:sp>
        <p:sp>
          <p:nvSpPr>
            <p:cNvPr id="7" name="Google Shape;951;p46">
              <a:extLst>
                <a:ext uri="{FF2B5EF4-FFF2-40B4-BE49-F238E27FC236}">
                  <a16:creationId xmlns:a16="http://schemas.microsoft.com/office/drawing/2014/main" id="{05F1FD45-1750-092E-B1DD-17F16FAC3A05}"/>
                </a:ext>
              </a:extLst>
            </p:cNvPr>
            <p:cNvSpPr/>
            <p:nvPr/>
          </p:nvSpPr>
          <p:spPr>
            <a:xfrm>
              <a:off x="5290150" y="1636700"/>
              <a:ext cx="425025" cy="294100"/>
            </a:xfrm>
            <a:custGeom>
              <a:avLst/>
              <a:gdLst/>
              <a:ahLst/>
              <a:cxnLst/>
              <a:rect l="l" t="t" r="r" b="b"/>
              <a:pathLst>
                <a:path w="17001" h="11764" fill="none" extrusionOk="0">
                  <a:moveTo>
                    <a:pt x="15928" y="1072"/>
                  </a:moveTo>
                  <a:lnTo>
                    <a:pt x="13785" y="1072"/>
                  </a:lnTo>
                  <a:lnTo>
                    <a:pt x="13785" y="1072"/>
                  </a:lnTo>
                  <a:lnTo>
                    <a:pt x="13810" y="487"/>
                  </a:lnTo>
                  <a:lnTo>
                    <a:pt x="13810" y="487"/>
                  </a:lnTo>
                  <a:lnTo>
                    <a:pt x="13785" y="390"/>
                  </a:lnTo>
                  <a:lnTo>
                    <a:pt x="13761" y="293"/>
                  </a:lnTo>
                  <a:lnTo>
                    <a:pt x="13688" y="220"/>
                  </a:lnTo>
                  <a:lnTo>
                    <a:pt x="13639" y="146"/>
                  </a:lnTo>
                  <a:lnTo>
                    <a:pt x="13566" y="98"/>
                  </a:lnTo>
                  <a:lnTo>
                    <a:pt x="13469" y="49"/>
                  </a:lnTo>
                  <a:lnTo>
                    <a:pt x="13371" y="25"/>
                  </a:lnTo>
                  <a:lnTo>
                    <a:pt x="13274" y="0"/>
                  </a:lnTo>
                  <a:lnTo>
                    <a:pt x="8500" y="0"/>
                  </a:lnTo>
                  <a:lnTo>
                    <a:pt x="3727" y="0"/>
                  </a:lnTo>
                  <a:lnTo>
                    <a:pt x="3727" y="0"/>
                  </a:lnTo>
                  <a:lnTo>
                    <a:pt x="3629" y="25"/>
                  </a:lnTo>
                  <a:lnTo>
                    <a:pt x="3532" y="49"/>
                  </a:lnTo>
                  <a:lnTo>
                    <a:pt x="3434" y="98"/>
                  </a:lnTo>
                  <a:lnTo>
                    <a:pt x="3361" y="146"/>
                  </a:lnTo>
                  <a:lnTo>
                    <a:pt x="3313" y="220"/>
                  </a:lnTo>
                  <a:lnTo>
                    <a:pt x="3240" y="293"/>
                  </a:lnTo>
                  <a:lnTo>
                    <a:pt x="3215" y="390"/>
                  </a:lnTo>
                  <a:lnTo>
                    <a:pt x="3191" y="487"/>
                  </a:lnTo>
                  <a:lnTo>
                    <a:pt x="3191" y="487"/>
                  </a:lnTo>
                  <a:lnTo>
                    <a:pt x="3215" y="1072"/>
                  </a:lnTo>
                  <a:lnTo>
                    <a:pt x="1072" y="1072"/>
                  </a:lnTo>
                  <a:lnTo>
                    <a:pt x="1072" y="1072"/>
                  </a:lnTo>
                  <a:lnTo>
                    <a:pt x="853" y="1096"/>
                  </a:lnTo>
                  <a:lnTo>
                    <a:pt x="658" y="1145"/>
                  </a:lnTo>
                  <a:lnTo>
                    <a:pt x="487" y="1242"/>
                  </a:lnTo>
                  <a:lnTo>
                    <a:pt x="317" y="1389"/>
                  </a:lnTo>
                  <a:lnTo>
                    <a:pt x="195" y="1535"/>
                  </a:lnTo>
                  <a:lnTo>
                    <a:pt x="98" y="1730"/>
                  </a:lnTo>
                  <a:lnTo>
                    <a:pt x="25" y="1924"/>
                  </a:lnTo>
                  <a:lnTo>
                    <a:pt x="0" y="2144"/>
                  </a:lnTo>
                  <a:lnTo>
                    <a:pt x="0" y="2144"/>
                  </a:lnTo>
                  <a:lnTo>
                    <a:pt x="25" y="2606"/>
                  </a:lnTo>
                  <a:lnTo>
                    <a:pt x="49" y="3069"/>
                  </a:lnTo>
                  <a:lnTo>
                    <a:pt x="98" y="3507"/>
                  </a:lnTo>
                  <a:lnTo>
                    <a:pt x="171" y="3946"/>
                  </a:lnTo>
                  <a:lnTo>
                    <a:pt x="268" y="4336"/>
                  </a:lnTo>
                  <a:lnTo>
                    <a:pt x="366" y="4725"/>
                  </a:lnTo>
                  <a:lnTo>
                    <a:pt x="487" y="5115"/>
                  </a:lnTo>
                  <a:lnTo>
                    <a:pt x="634" y="5480"/>
                  </a:lnTo>
                  <a:lnTo>
                    <a:pt x="780" y="5821"/>
                  </a:lnTo>
                  <a:lnTo>
                    <a:pt x="926" y="6138"/>
                  </a:lnTo>
                  <a:lnTo>
                    <a:pt x="1096" y="6454"/>
                  </a:lnTo>
                  <a:lnTo>
                    <a:pt x="1291" y="6747"/>
                  </a:lnTo>
                  <a:lnTo>
                    <a:pt x="1462" y="7039"/>
                  </a:lnTo>
                  <a:lnTo>
                    <a:pt x="1656" y="7307"/>
                  </a:lnTo>
                  <a:lnTo>
                    <a:pt x="2071" y="7794"/>
                  </a:lnTo>
                  <a:lnTo>
                    <a:pt x="2509" y="8232"/>
                  </a:lnTo>
                  <a:lnTo>
                    <a:pt x="2923" y="8598"/>
                  </a:lnTo>
                  <a:lnTo>
                    <a:pt x="3337" y="8914"/>
                  </a:lnTo>
                  <a:lnTo>
                    <a:pt x="3751" y="9158"/>
                  </a:lnTo>
                  <a:lnTo>
                    <a:pt x="4141" y="9353"/>
                  </a:lnTo>
                  <a:lnTo>
                    <a:pt x="4506" y="9499"/>
                  </a:lnTo>
                  <a:lnTo>
                    <a:pt x="4823" y="9596"/>
                  </a:lnTo>
                  <a:lnTo>
                    <a:pt x="5091" y="9645"/>
                  </a:lnTo>
                  <a:lnTo>
                    <a:pt x="5091" y="9645"/>
                  </a:lnTo>
                  <a:lnTo>
                    <a:pt x="5407" y="10108"/>
                  </a:lnTo>
                  <a:lnTo>
                    <a:pt x="5748" y="10546"/>
                  </a:lnTo>
                  <a:lnTo>
                    <a:pt x="5919" y="10717"/>
                  </a:lnTo>
                  <a:lnTo>
                    <a:pt x="6113" y="10887"/>
                  </a:lnTo>
                  <a:lnTo>
                    <a:pt x="6308" y="11057"/>
                  </a:lnTo>
                  <a:lnTo>
                    <a:pt x="6527" y="11204"/>
                  </a:lnTo>
                  <a:lnTo>
                    <a:pt x="6747" y="11325"/>
                  </a:lnTo>
                  <a:lnTo>
                    <a:pt x="6966" y="11447"/>
                  </a:lnTo>
                  <a:lnTo>
                    <a:pt x="7209" y="11545"/>
                  </a:lnTo>
                  <a:lnTo>
                    <a:pt x="7453" y="11618"/>
                  </a:lnTo>
                  <a:lnTo>
                    <a:pt x="7697" y="11691"/>
                  </a:lnTo>
                  <a:lnTo>
                    <a:pt x="7964" y="11739"/>
                  </a:lnTo>
                  <a:lnTo>
                    <a:pt x="8232" y="11764"/>
                  </a:lnTo>
                  <a:lnTo>
                    <a:pt x="8500" y="11764"/>
                  </a:lnTo>
                  <a:lnTo>
                    <a:pt x="8500" y="11764"/>
                  </a:lnTo>
                  <a:lnTo>
                    <a:pt x="8768" y="11764"/>
                  </a:lnTo>
                  <a:lnTo>
                    <a:pt x="9036" y="11739"/>
                  </a:lnTo>
                  <a:lnTo>
                    <a:pt x="9304" y="11691"/>
                  </a:lnTo>
                  <a:lnTo>
                    <a:pt x="9547" y="11618"/>
                  </a:lnTo>
                  <a:lnTo>
                    <a:pt x="9791" y="11545"/>
                  </a:lnTo>
                  <a:lnTo>
                    <a:pt x="10035" y="11447"/>
                  </a:lnTo>
                  <a:lnTo>
                    <a:pt x="10254" y="11325"/>
                  </a:lnTo>
                  <a:lnTo>
                    <a:pt x="10473" y="11204"/>
                  </a:lnTo>
                  <a:lnTo>
                    <a:pt x="10692" y="11057"/>
                  </a:lnTo>
                  <a:lnTo>
                    <a:pt x="10887" y="10887"/>
                  </a:lnTo>
                  <a:lnTo>
                    <a:pt x="11082" y="10717"/>
                  </a:lnTo>
                  <a:lnTo>
                    <a:pt x="11252" y="10546"/>
                  </a:lnTo>
                  <a:lnTo>
                    <a:pt x="11593" y="10108"/>
                  </a:lnTo>
                  <a:lnTo>
                    <a:pt x="11910" y="9645"/>
                  </a:lnTo>
                  <a:lnTo>
                    <a:pt x="11910" y="9645"/>
                  </a:lnTo>
                  <a:lnTo>
                    <a:pt x="12178" y="9596"/>
                  </a:lnTo>
                  <a:lnTo>
                    <a:pt x="12494" y="9523"/>
                  </a:lnTo>
                  <a:lnTo>
                    <a:pt x="12860" y="9377"/>
                  </a:lnTo>
                  <a:lnTo>
                    <a:pt x="13249" y="9182"/>
                  </a:lnTo>
                  <a:lnTo>
                    <a:pt x="13663" y="8939"/>
                  </a:lnTo>
                  <a:lnTo>
                    <a:pt x="14077" y="8622"/>
                  </a:lnTo>
                  <a:lnTo>
                    <a:pt x="14516" y="8257"/>
                  </a:lnTo>
                  <a:lnTo>
                    <a:pt x="14930" y="7843"/>
                  </a:lnTo>
                  <a:lnTo>
                    <a:pt x="15344" y="7356"/>
                  </a:lnTo>
                  <a:lnTo>
                    <a:pt x="15539" y="7088"/>
                  </a:lnTo>
                  <a:lnTo>
                    <a:pt x="15709" y="6795"/>
                  </a:lnTo>
                  <a:lnTo>
                    <a:pt x="15904" y="6503"/>
                  </a:lnTo>
                  <a:lnTo>
                    <a:pt x="16075" y="6186"/>
                  </a:lnTo>
                  <a:lnTo>
                    <a:pt x="16221" y="5870"/>
                  </a:lnTo>
                  <a:lnTo>
                    <a:pt x="16367" y="5505"/>
                  </a:lnTo>
                  <a:lnTo>
                    <a:pt x="16513" y="5164"/>
                  </a:lnTo>
                  <a:lnTo>
                    <a:pt x="16635" y="4774"/>
                  </a:lnTo>
                  <a:lnTo>
                    <a:pt x="16732" y="4384"/>
                  </a:lnTo>
                  <a:lnTo>
                    <a:pt x="16830" y="3970"/>
                  </a:lnTo>
                  <a:lnTo>
                    <a:pt x="16903" y="3532"/>
                  </a:lnTo>
                  <a:lnTo>
                    <a:pt x="16951" y="3093"/>
                  </a:lnTo>
                  <a:lnTo>
                    <a:pt x="16976" y="2606"/>
                  </a:lnTo>
                  <a:lnTo>
                    <a:pt x="17000" y="2144"/>
                  </a:lnTo>
                  <a:lnTo>
                    <a:pt x="17000" y="2144"/>
                  </a:lnTo>
                  <a:lnTo>
                    <a:pt x="16976" y="1924"/>
                  </a:lnTo>
                  <a:lnTo>
                    <a:pt x="16903" y="1730"/>
                  </a:lnTo>
                  <a:lnTo>
                    <a:pt x="16805" y="1535"/>
                  </a:lnTo>
                  <a:lnTo>
                    <a:pt x="16683" y="1389"/>
                  </a:lnTo>
                  <a:lnTo>
                    <a:pt x="16513" y="1242"/>
                  </a:lnTo>
                  <a:lnTo>
                    <a:pt x="16343" y="1145"/>
                  </a:lnTo>
                  <a:lnTo>
                    <a:pt x="16148" y="1096"/>
                  </a:lnTo>
                  <a:lnTo>
                    <a:pt x="15928" y="1072"/>
                  </a:lnTo>
                  <a:lnTo>
                    <a:pt x="15928" y="1072"/>
                  </a:lnTo>
                  <a:close/>
                  <a:moveTo>
                    <a:pt x="1072" y="2144"/>
                  </a:moveTo>
                  <a:lnTo>
                    <a:pt x="3240" y="2144"/>
                  </a:lnTo>
                  <a:lnTo>
                    <a:pt x="3240" y="2144"/>
                  </a:lnTo>
                  <a:lnTo>
                    <a:pt x="3288" y="3118"/>
                  </a:lnTo>
                  <a:lnTo>
                    <a:pt x="3361" y="4019"/>
                  </a:lnTo>
                  <a:lnTo>
                    <a:pt x="3483" y="4823"/>
                  </a:lnTo>
                  <a:lnTo>
                    <a:pt x="3605" y="5602"/>
                  </a:lnTo>
                  <a:lnTo>
                    <a:pt x="3775" y="6333"/>
                  </a:lnTo>
                  <a:lnTo>
                    <a:pt x="3995" y="7039"/>
                  </a:lnTo>
                  <a:lnTo>
                    <a:pt x="4214" y="7745"/>
                  </a:lnTo>
                  <a:lnTo>
                    <a:pt x="4506" y="8451"/>
                  </a:lnTo>
                  <a:lnTo>
                    <a:pt x="4506" y="8451"/>
                  </a:lnTo>
                  <a:lnTo>
                    <a:pt x="4262" y="8378"/>
                  </a:lnTo>
                  <a:lnTo>
                    <a:pt x="4043" y="8281"/>
                  </a:lnTo>
                  <a:lnTo>
                    <a:pt x="3824" y="8159"/>
                  </a:lnTo>
                  <a:lnTo>
                    <a:pt x="3629" y="8037"/>
                  </a:lnTo>
                  <a:lnTo>
                    <a:pt x="3434" y="7891"/>
                  </a:lnTo>
                  <a:lnTo>
                    <a:pt x="3240" y="7745"/>
                  </a:lnTo>
                  <a:lnTo>
                    <a:pt x="2899" y="7404"/>
                  </a:lnTo>
                  <a:lnTo>
                    <a:pt x="2582" y="7015"/>
                  </a:lnTo>
                  <a:lnTo>
                    <a:pt x="2290" y="6601"/>
                  </a:lnTo>
                  <a:lnTo>
                    <a:pt x="2046" y="6186"/>
                  </a:lnTo>
                  <a:lnTo>
                    <a:pt x="1827" y="5724"/>
                  </a:lnTo>
                  <a:lnTo>
                    <a:pt x="1632" y="5237"/>
                  </a:lnTo>
                  <a:lnTo>
                    <a:pt x="1486" y="4774"/>
                  </a:lnTo>
                  <a:lnTo>
                    <a:pt x="1340" y="4287"/>
                  </a:lnTo>
                  <a:lnTo>
                    <a:pt x="1242" y="3824"/>
                  </a:lnTo>
                  <a:lnTo>
                    <a:pt x="1169" y="3361"/>
                  </a:lnTo>
                  <a:lnTo>
                    <a:pt x="1121" y="2923"/>
                  </a:lnTo>
                  <a:lnTo>
                    <a:pt x="1072" y="2509"/>
                  </a:lnTo>
                  <a:lnTo>
                    <a:pt x="1072" y="2144"/>
                  </a:lnTo>
                  <a:lnTo>
                    <a:pt x="1072" y="2144"/>
                  </a:lnTo>
                  <a:close/>
                  <a:moveTo>
                    <a:pt x="10595" y="4628"/>
                  </a:moveTo>
                  <a:lnTo>
                    <a:pt x="9718" y="5407"/>
                  </a:lnTo>
                  <a:lnTo>
                    <a:pt x="9718" y="5407"/>
                  </a:lnTo>
                  <a:lnTo>
                    <a:pt x="9669" y="5480"/>
                  </a:lnTo>
                  <a:lnTo>
                    <a:pt x="9621" y="5578"/>
                  </a:lnTo>
                  <a:lnTo>
                    <a:pt x="9596" y="5675"/>
                  </a:lnTo>
                  <a:lnTo>
                    <a:pt x="9596" y="5772"/>
                  </a:lnTo>
                  <a:lnTo>
                    <a:pt x="9864" y="6941"/>
                  </a:lnTo>
                  <a:lnTo>
                    <a:pt x="9864" y="6941"/>
                  </a:lnTo>
                  <a:lnTo>
                    <a:pt x="9864" y="7015"/>
                  </a:lnTo>
                  <a:lnTo>
                    <a:pt x="9840" y="7063"/>
                  </a:lnTo>
                  <a:lnTo>
                    <a:pt x="9791" y="7063"/>
                  </a:lnTo>
                  <a:lnTo>
                    <a:pt x="9718" y="7039"/>
                  </a:lnTo>
                  <a:lnTo>
                    <a:pt x="8695" y="6454"/>
                  </a:lnTo>
                  <a:lnTo>
                    <a:pt x="8695" y="6454"/>
                  </a:lnTo>
                  <a:lnTo>
                    <a:pt x="8598" y="6406"/>
                  </a:lnTo>
                  <a:lnTo>
                    <a:pt x="8500" y="6406"/>
                  </a:lnTo>
                  <a:lnTo>
                    <a:pt x="8403" y="6406"/>
                  </a:lnTo>
                  <a:lnTo>
                    <a:pt x="8305" y="6454"/>
                  </a:lnTo>
                  <a:lnTo>
                    <a:pt x="7282" y="7039"/>
                  </a:lnTo>
                  <a:lnTo>
                    <a:pt x="7282" y="7039"/>
                  </a:lnTo>
                  <a:lnTo>
                    <a:pt x="7209" y="7063"/>
                  </a:lnTo>
                  <a:lnTo>
                    <a:pt x="7161" y="7063"/>
                  </a:lnTo>
                  <a:lnTo>
                    <a:pt x="7136" y="7015"/>
                  </a:lnTo>
                  <a:lnTo>
                    <a:pt x="7136" y="6941"/>
                  </a:lnTo>
                  <a:lnTo>
                    <a:pt x="7404" y="5772"/>
                  </a:lnTo>
                  <a:lnTo>
                    <a:pt x="7404" y="5772"/>
                  </a:lnTo>
                  <a:lnTo>
                    <a:pt x="7404" y="5675"/>
                  </a:lnTo>
                  <a:lnTo>
                    <a:pt x="7380" y="5578"/>
                  </a:lnTo>
                  <a:lnTo>
                    <a:pt x="7331" y="5480"/>
                  </a:lnTo>
                  <a:lnTo>
                    <a:pt x="7282" y="5407"/>
                  </a:lnTo>
                  <a:lnTo>
                    <a:pt x="6406" y="4628"/>
                  </a:lnTo>
                  <a:lnTo>
                    <a:pt x="6406" y="4628"/>
                  </a:lnTo>
                  <a:lnTo>
                    <a:pt x="6357" y="4579"/>
                  </a:lnTo>
                  <a:lnTo>
                    <a:pt x="6333" y="4506"/>
                  </a:lnTo>
                  <a:lnTo>
                    <a:pt x="6381" y="4482"/>
                  </a:lnTo>
                  <a:lnTo>
                    <a:pt x="6454" y="4457"/>
                  </a:lnTo>
                  <a:lnTo>
                    <a:pt x="7623" y="4336"/>
                  </a:lnTo>
                  <a:lnTo>
                    <a:pt x="7623" y="4336"/>
                  </a:lnTo>
                  <a:lnTo>
                    <a:pt x="7721" y="4311"/>
                  </a:lnTo>
                  <a:lnTo>
                    <a:pt x="7818" y="4262"/>
                  </a:lnTo>
                  <a:lnTo>
                    <a:pt x="7891" y="4189"/>
                  </a:lnTo>
                  <a:lnTo>
                    <a:pt x="7940" y="4116"/>
                  </a:lnTo>
                  <a:lnTo>
                    <a:pt x="8403" y="3045"/>
                  </a:lnTo>
                  <a:lnTo>
                    <a:pt x="8403" y="3045"/>
                  </a:lnTo>
                  <a:lnTo>
                    <a:pt x="8452" y="2972"/>
                  </a:lnTo>
                  <a:lnTo>
                    <a:pt x="8500" y="2947"/>
                  </a:lnTo>
                  <a:lnTo>
                    <a:pt x="8549" y="2972"/>
                  </a:lnTo>
                  <a:lnTo>
                    <a:pt x="8598" y="3045"/>
                  </a:lnTo>
                  <a:lnTo>
                    <a:pt x="9060" y="4116"/>
                  </a:lnTo>
                  <a:lnTo>
                    <a:pt x="9060" y="4116"/>
                  </a:lnTo>
                  <a:lnTo>
                    <a:pt x="9109" y="4189"/>
                  </a:lnTo>
                  <a:lnTo>
                    <a:pt x="9182" y="4262"/>
                  </a:lnTo>
                  <a:lnTo>
                    <a:pt x="9280" y="4311"/>
                  </a:lnTo>
                  <a:lnTo>
                    <a:pt x="9377" y="4336"/>
                  </a:lnTo>
                  <a:lnTo>
                    <a:pt x="10546" y="4457"/>
                  </a:lnTo>
                  <a:lnTo>
                    <a:pt x="10546" y="4457"/>
                  </a:lnTo>
                  <a:lnTo>
                    <a:pt x="10619" y="4482"/>
                  </a:lnTo>
                  <a:lnTo>
                    <a:pt x="10668" y="4506"/>
                  </a:lnTo>
                  <a:lnTo>
                    <a:pt x="10643" y="4579"/>
                  </a:lnTo>
                  <a:lnTo>
                    <a:pt x="10595" y="4628"/>
                  </a:lnTo>
                  <a:lnTo>
                    <a:pt x="10595" y="4628"/>
                  </a:lnTo>
                  <a:close/>
                  <a:moveTo>
                    <a:pt x="12494" y="8451"/>
                  </a:moveTo>
                  <a:lnTo>
                    <a:pt x="12494" y="8451"/>
                  </a:lnTo>
                  <a:lnTo>
                    <a:pt x="12787" y="7745"/>
                  </a:lnTo>
                  <a:lnTo>
                    <a:pt x="13006" y="7039"/>
                  </a:lnTo>
                  <a:lnTo>
                    <a:pt x="13225" y="6333"/>
                  </a:lnTo>
                  <a:lnTo>
                    <a:pt x="13396" y="5602"/>
                  </a:lnTo>
                  <a:lnTo>
                    <a:pt x="13517" y="4823"/>
                  </a:lnTo>
                  <a:lnTo>
                    <a:pt x="13639" y="4019"/>
                  </a:lnTo>
                  <a:lnTo>
                    <a:pt x="13712" y="3118"/>
                  </a:lnTo>
                  <a:lnTo>
                    <a:pt x="13761" y="2144"/>
                  </a:lnTo>
                  <a:lnTo>
                    <a:pt x="15928" y="2144"/>
                  </a:lnTo>
                  <a:lnTo>
                    <a:pt x="15928" y="2144"/>
                  </a:lnTo>
                  <a:lnTo>
                    <a:pt x="15928" y="2509"/>
                  </a:lnTo>
                  <a:lnTo>
                    <a:pt x="15880" y="2923"/>
                  </a:lnTo>
                  <a:lnTo>
                    <a:pt x="15831" y="3361"/>
                  </a:lnTo>
                  <a:lnTo>
                    <a:pt x="15758" y="3824"/>
                  </a:lnTo>
                  <a:lnTo>
                    <a:pt x="15661" y="4287"/>
                  </a:lnTo>
                  <a:lnTo>
                    <a:pt x="15514" y="4774"/>
                  </a:lnTo>
                  <a:lnTo>
                    <a:pt x="15368" y="5237"/>
                  </a:lnTo>
                  <a:lnTo>
                    <a:pt x="15173" y="5724"/>
                  </a:lnTo>
                  <a:lnTo>
                    <a:pt x="14954" y="6186"/>
                  </a:lnTo>
                  <a:lnTo>
                    <a:pt x="14711" y="6601"/>
                  </a:lnTo>
                  <a:lnTo>
                    <a:pt x="14418" y="7015"/>
                  </a:lnTo>
                  <a:lnTo>
                    <a:pt x="14102" y="7404"/>
                  </a:lnTo>
                  <a:lnTo>
                    <a:pt x="13761" y="7745"/>
                  </a:lnTo>
                  <a:lnTo>
                    <a:pt x="13566" y="7891"/>
                  </a:lnTo>
                  <a:lnTo>
                    <a:pt x="13371" y="8037"/>
                  </a:lnTo>
                  <a:lnTo>
                    <a:pt x="13176" y="8159"/>
                  </a:lnTo>
                  <a:lnTo>
                    <a:pt x="12957" y="8281"/>
                  </a:lnTo>
                  <a:lnTo>
                    <a:pt x="12738" y="8378"/>
                  </a:lnTo>
                  <a:lnTo>
                    <a:pt x="12494" y="8451"/>
                  </a:lnTo>
                  <a:lnTo>
                    <a:pt x="12494" y="8451"/>
                  </a:lnTo>
                  <a:close/>
                </a:path>
              </a:pathLst>
            </a:custGeom>
            <a:noFill/>
            <a:ln w="12175" cap="rnd"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latin typeface="Source Sans Pro" panose="020B0503030403020204" pitchFamily="34" charset="0"/>
                <a:ea typeface="Source Sans Pro" panose="020B0503030403020204" pitchFamily="34" charset="0"/>
              </a:endParaRPr>
            </a:p>
          </p:txBody>
        </p:sp>
      </p:grpSp>
    </p:spTree>
    <p:extLst>
      <p:ext uri="{BB962C8B-B14F-4D97-AF65-F5344CB8AC3E}">
        <p14:creationId xmlns:p14="http://schemas.microsoft.com/office/powerpoint/2010/main" val="14270138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7A5713E-66D2-2856-C617-92DD25FD516D}"/>
              </a:ext>
            </a:extLst>
          </p:cNvPr>
          <p:cNvSpPr txBox="1"/>
          <p:nvPr/>
        </p:nvSpPr>
        <p:spPr>
          <a:xfrm>
            <a:off x="812317" y="1016244"/>
            <a:ext cx="8764727" cy="5796330"/>
          </a:xfrm>
          <a:prstGeom prst="rect">
            <a:avLst/>
          </a:prstGeom>
          <a:noFill/>
        </p:spPr>
        <p:txBody>
          <a:bodyPr wrap="square">
            <a:spAutoFit/>
          </a:bodyPr>
          <a:lstStyle/>
          <a:p>
            <a:pPr marL="342900" indent="-342900" algn="justLow" rtl="1">
              <a:lnSpc>
                <a:spcPct val="114000"/>
              </a:lnSpc>
              <a:spcAft>
                <a:spcPts val="600"/>
              </a:spcAft>
              <a:buClr>
                <a:srgbClr val="F89421"/>
              </a:buClr>
              <a:buFont typeface="Wingdings" pitchFamily="2" charset="2"/>
              <a:buChar char="§"/>
            </a:pPr>
            <a:r>
              <a:rPr lang="fa-IR" sz="2400" dirty="0">
                <a:latin typeface="B Roya" pitchFamily="2" charset="-78"/>
                <a:cs typeface="B Roya" pitchFamily="2" charset="-78"/>
              </a:rPr>
              <a:t>گاهی </a:t>
            </a:r>
            <a:r>
              <a:rPr lang="fa-IR" sz="2400" dirty="0" err="1">
                <a:latin typeface="B Roya" pitchFamily="2" charset="-78"/>
                <a:cs typeface="B Roya" pitchFamily="2" charset="-78"/>
              </a:rPr>
              <a:t>ایده‌ای</a:t>
            </a:r>
            <a:r>
              <a:rPr lang="fa-IR" sz="2400" dirty="0">
                <a:latin typeface="B Roya" pitchFamily="2" charset="-78"/>
                <a:cs typeface="B Roya" pitchFamily="2" charset="-78"/>
              </a:rPr>
              <a:t> که برای هدفی خاص ساخته شده، در </a:t>
            </a:r>
            <a:r>
              <a:rPr lang="fa-IR" sz="2400" dirty="0" err="1">
                <a:latin typeface="B Roya" pitchFamily="2" charset="-78"/>
                <a:cs typeface="B Roya" pitchFamily="2" charset="-78"/>
              </a:rPr>
              <a:t>زمینه‌ای</a:t>
            </a:r>
            <a:r>
              <a:rPr lang="fa-IR" sz="2400" dirty="0">
                <a:latin typeface="B Roya" pitchFamily="2" charset="-78"/>
                <a:cs typeface="B Roya" pitchFamily="2" charset="-78"/>
              </a:rPr>
              <a:t> کاملاً متفاوت دوباره استفاده </a:t>
            </a:r>
            <a:r>
              <a:rPr lang="fa-IR" sz="2400" dirty="0" err="1">
                <a:latin typeface="B Roya" pitchFamily="2" charset="-78"/>
                <a:cs typeface="B Roya" pitchFamily="2" charset="-78"/>
              </a:rPr>
              <a:t>می‌شود</a:t>
            </a:r>
            <a:r>
              <a:rPr lang="fa-IR" sz="2400" dirty="0">
                <a:latin typeface="B Roya" pitchFamily="2" charset="-78"/>
                <a:cs typeface="B Roya" pitchFamily="2" charset="-78"/>
              </a:rPr>
              <a:t>. </a:t>
            </a:r>
            <a:endParaRPr lang="en-US" sz="2400" dirty="0">
              <a:latin typeface="B Roya" pitchFamily="2" charset="-78"/>
              <a:cs typeface="B Roya" pitchFamily="2" charset="-78"/>
            </a:endParaRPr>
          </a:p>
          <a:p>
            <a:pPr marL="342900" indent="-342900" algn="justLow" rtl="1">
              <a:lnSpc>
                <a:spcPct val="114000"/>
              </a:lnSpc>
              <a:spcAft>
                <a:spcPts val="600"/>
              </a:spcAft>
              <a:buClr>
                <a:srgbClr val="F89421"/>
              </a:buClr>
              <a:buFont typeface="Wingdings" pitchFamily="2" charset="2"/>
              <a:buChar char="§"/>
            </a:pPr>
            <a:r>
              <a:rPr lang="fa-IR" sz="2400" dirty="0">
                <a:latin typeface="B Roya" pitchFamily="2" charset="-78"/>
                <a:cs typeface="B Roya" pitchFamily="2" charset="-78"/>
              </a:rPr>
              <a:t>این پدیده که از </a:t>
            </a:r>
            <a:r>
              <a:rPr lang="fa-IR" sz="2400" dirty="0" err="1">
                <a:latin typeface="B Roya" pitchFamily="2" charset="-78"/>
                <a:cs typeface="B Roya" pitchFamily="2" charset="-78"/>
              </a:rPr>
              <a:t>زیست‌شناسی</a:t>
            </a:r>
            <a:r>
              <a:rPr lang="fa-IR" sz="2400" dirty="0">
                <a:latin typeface="B Roya" pitchFamily="2" charset="-78"/>
                <a:cs typeface="B Roya" pitchFamily="2" charset="-78"/>
              </a:rPr>
              <a:t> الهام گرفته شده، نشان </a:t>
            </a:r>
            <a:r>
              <a:rPr lang="fa-IR" sz="2400" dirty="0" err="1">
                <a:latin typeface="B Roya" pitchFamily="2" charset="-78"/>
                <a:cs typeface="B Roya" pitchFamily="2" charset="-78"/>
              </a:rPr>
              <a:t>می‌دهد</a:t>
            </a:r>
            <a:r>
              <a:rPr lang="fa-IR" sz="2400" dirty="0">
                <a:latin typeface="B Roya" pitchFamily="2" charset="-78"/>
                <a:cs typeface="B Roya" pitchFamily="2" charset="-78"/>
              </a:rPr>
              <a:t> که </a:t>
            </a:r>
            <a:r>
              <a:rPr lang="fa-IR" sz="2400" b="1" dirty="0">
                <a:latin typeface="B Roya" pitchFamily="2" charset="-78"/>
                <a:cs typeface="B Roya" pitchFamily="2" charset="-78"/>
              </a:rPr>
              <a:t>نوآوری می‌تواند از ترکیب کاربردهای جدید برای ابزارها یا مفاهیم قدیمی حاصل شود</a:t>
            </a:r>
            <a:r>
              <a:rPr lang="fa-IR" sz="2400" dirty="0">
                <a:latin typeface="B Roya" pitchFamily="2" charset="-78"/>
                <a:cs typeface="B Roya" pitchFamily="2" charset="-78"/>
              </a:rPr>
              <a:t>. مانند </a:t>
            </a:r>
            <a:r>
              <a:rPr lang="fa-IR" sz="2400" dirty="0" err="1">
                <a:latin typeface="B Roya" pitchFamily="2" charset="-78"/>
                <a:cs typeface="B Roya" pitchFamily="2" charset="-78"/>
              </a:rPr>
              <a:t>چاپ‌گر</a:t>
            </a:r>
            <a:r>
              <a:rPr lang="fa-IR" sz="2400" dirty="0">
                <a:latin typeface="B Roya" pitchFamily="2" charset="-78"/>
                <a:cs typeface="B Roya" pitchFamily="2" charset="-78"/>
              </a:rPr>
              <a:t> که از </a:t>
            </a:r>
            <a:r>
              <a:rPr lang="fa-IR" sz="2400" b="1" dirty="0">
                <a:solidFill>
                  <a:srgbClr val="F89421"/>
                </a:solidFill>
                <a:latin typeface="B Roya" pitchFamily="2" charset="-78"/>
                <a:cs typeface="B Roya" pitchFamily="2" charset="-78"/>
              </a:rPr>
              <a:t>مکانیزم </a:t>
            </a:r>
            <a:r>
              <a:rPr lang="fa-IR" sz="2400" b="1" dirty="0" err="1">
                <a:solidFill>
                  <a:srgbClr val="F89421"/>
                </a:solidFill>
                <a:latin typeface="B Roya" pitchFamily="2" charset="-78"/>
                <a:cs typeface="B Roya" pitchFamily="2" charset="-78"/>
              </a:rPr>
              <a:t>دستگاه‌های</a:t>
            </a:r>
            <a:r>
              <a:rPr lang="fa-IR" sz="2400" b="1" dirty="0">
                <a:solidFill>
                  <a:srgbClr val="F89421"/>
                </a:solidFill>
                <a:latin typeface="B Roya" pitchFamily="2" charset="-78"/>
                <a:cs typeface="B Roya" pitchFamily="2" charset="-78"/>
              </a:rPr>
              <a:t> </a:t>
            </a:r>
            <a:r>
              <a:rPr lang="fa-IR" sz="2400" b="1" dirty="0" err="1">
                <a:solidFill>
                  <a:srgbClr val="F89421"/>
                </a:solidFill>
                <a:latin typeface="B Roya" pitchFamily="2" charset="-78"/>
                <a:cs typeface="B Roya" pitchFamily="2" charset="-78"/>
              </a:rPr>
              <a:t>فشرده‌سازی</a:t>
            </a:r>
            <a:r>
              <a:rPr lang="fa-IR" sz="2400" b="1" dirty="0">
                <a:solidFill>
                  <a:srgbClr val="F89421"/>
                </a:solidFill>
                <a:latin typeface="B Roya" pitchFamily="2" charset="-78"/>
                <a:cs typeface="B Roya" pitchFamily="2" charset="-78"/>
              </a:rPr>
              <a:t> انگور </a:t>
            </a:r>
            <a:r>
              <a:rPr lang="fa-IR" sz="2400" dirty="0">
                <a:latin typeface="B Roya" pitchFamily="2" charset="-78"/>
                <a:cs typeface="B Roya" pitchFamily="2" charset="-78"/>
              </a:rPr>
              <a:t>استفاده کرد.</a:t>
            </a:r>
          </a:p>
          <a:p>
            <a:pPr marL="342900" indent="-342900" algn="justLow" rtl="1">
              <a:lnSpc>
                <a:spcPct val="114000"/>
              </a:lnSpc>
              <a:spcAft>
                <a:spcPts val="600"/>
              </a:spcAft>
              <a:buClr>
                <a:srgbClr val="F89421"/>
              </a:buClr>
              <a:buFont typeface="Wingdings" pitchFamily="2" charset="2"/>
              <a:buChar char="§"/>
            </a:pPr>
            <a:r>
              <a:rPr lang="fa-IR" sz="2400" dirty="0" err="1">
                <a:latin typeface="B Roya" pitchFamily="2" charset="-78"/>
                <a:cs typeface="B Roya" pitchFamily="2" charset="-78"/>
              </a:rPr>
              <a:t>تالیدوماید</a:t>
            </a:r>
            <a:r>
              <a:rPr lang="fa-IR" sz="2400" dirty="0">
                <a:latin typeface="B Roya" pitchFamily="2" charset="-78"/>
                <a:cs typeface="B Roya" pitchFamily="2" charset="-78"/>
              </a:rPr>
              <a:t> ابتدا در آلمان در اواخر دهه ۱۹۵۰ </a:t>
            </a:r>
            <a:r>
              <a:rPr lang="fa-IR" sz="2400" dirty="0" err="1">
                <a:latin typeface="B Roya" pitchFamily="2" charset="-78"/>
                <a:cs typeface="B Roya" pitchFamily="2" charset="-78"/>
              </a:rPr>
              <a:t>به‌عنوان</a:t>
            </a:r>
            <a:r>
              <a:rPr lang="fa-IR" sz="2400" dirty="0">
                <a:latin typeface="B Roya" pitchFamily="2" charset="-78"/>
                <a:cs typeface="B Roya" pitchFamily="2" charset="-78"/>
              </a:rPr>
              <a:t> دارویی </a:t>
            </a:r>
            <a:r>
              <a:rPr lang="fa-IR" sz="2400" b="1" dirty="0" err="1">
                <a:latin typeface="B Roya" pitchFamily="2" charset="-78"/>
                <a:cs typeface="B Roya" pitchFamily="2" charset="-78"/>
              </a:rPr>
              <a:t>آرام‌بخش</a:t>
            </a:r>
            <a:r>
              <a:rPr lang="fa-IR" sz="2400" b="1" dirty="0">
                <a:latin typeface="B Roya" pitchFamily="2" charset="-78"/>
                <a:cs typeface="B Roya" pitchFamily="2" charset="-78"/>
              </a:rPr>
              <a:t> و ضد تهوع بارداری</a:t>
            </a:r>
            <a:r>
              <a:rPr lang="fa-IR" sz="2400" dirty="0">
                <a:latin typeface="B Roya" pitchFamily="2" charset="-78"/>
                <a:cs typeface="B Roya" pitchFamily="2" charset="-78"/>
              </a:rPr>
              <a:t> وارد بازار شد. ادعا </a:t>
            </a:r>
            <a:r>
              <a:rPr lang="fa-IR" sz="2400" dirty="0" err="1">
                <a:latin typeface="B Roya" pitchFamily="2" charset="-78"/>
                <a:cs typeface="B Roya" pitchFamily="2" charset="-78"/>
              </a:rPr>
              <a:t>می‌شد</a:t>
            </a:r>
            <a:r>
              <a:rPr lang="fa-IR" sz="2400" dirty="0">
                <a:latin typeface="B Roya" pitchFamily="2" charset="-78"/>
                <a:cs typeface="B Roya" pitchFamily="2" charset="-78"/>
              </a:rPr>
              <a:t> که </a:t>
            </a:r>
            <a:r>
              <a:rPr lang="fa-IR" sz="2400" dirty="0" err="1">
                <a:latin typeface="B Roya" pitchFamily="2" charset="-78"/>
                <a:cs typeface="B Roya" pitchFamily="2" charset="-78"/>
              </a:rPr>
              <a:t>بی‌ضرر</a:t>
            </a:r>
            <a:r>
              <a:rPr lang="fa-IR" sz="2400" dirty="0">
                <a:latin typeface="B Roya" pitchFamily="2" charset="-78"/>
                <a:cs typeface="B Roya" pitchFamily="2" charset="-78"/>
              </a:rPr>
              <a:t> است و حتی در دوز بالا سمی نیست.</a:t>
            </a:r>
            <a:r>
              <a:rPr lang="fa-IR" sz="2400" b="1" dirty="0">
                <a:latin typeface="B Roya" pitchFamily="2" charset="-78"/>
                <a:cs typeface="B Roya" pitchFamily="2" charset="-78"/>
              </a:rPr>
              <a:t> </a:t>
            </a:r>
            <a:r>
              <a:rPr lang="fa-IR" sz="2400" dirty="0">
                <a:latin typeface="B Roya" pitchFamily="2" charset="-78"/>
                <a:cs typeface="B Roya" pitchFamily="2" charset="-78"/>
              </a:rPr>
              <a:t>در مدت کوتاهی، بیش از </a:t>
            </a:r>
            <a:r>
              <a:rPr lang="fa-IR" sz="2400" b="1" dirty="0">
                <a:latin typeface="B Roya" pitchFamily="2" charset="-78"/>
                <a:cs typeface="B Roya" pitchFamily="2" charset="-78"/>
              </a:rPr>
              <a:t>۱۰٬۰۰۰ نوزاد در سراسر جهان با </a:t>
            </a:r>
            <a:r>
              <a:rPr lang="fa-IR" sz="2400" b="1" dirty="0" err="1">
                <a:latin typeface="B Roya" pitchFamily="2" charset="-78"/>
                <a:cs typeface="B Roya" pitchFamily="2" charset="-78"/>
              </a:rPr>
              <a:t>ناهنجاری‌های</a:t>
            </a:r>
            <a:r>
              <a:rPr lang="fa-IR" sz="2400" b="1" dirty="0">
                <a:latin typeface="B Roya" pitchFamily="2" charset="-78"/>
                <a:cs typeface="B Roya" pitchFamily="2" charset="-78"/>
              </a:rPr>
              <a:t> شدید جسمی</a:t>
            </a:r>
            <a:r>
              <a:rPr lang="fa-IR" sz="2400" dirty="0">
                <a:latin typeface="B Roya" pitchFamily="2" charset="-78"/>
                <a:cs typeface="B Roya" pitchFamily="2" charset="-78"/>
              </a:rPr>
              <a:t> متولد شدند، از جمله: فقدان یا کوتاهی </a:t>
            </a:r>
            <a:r>
              <a:rPr lang="fa-IR" sz="2400" dirty="0" err="1">
                <a:latin typeface="B Roya" pitchFamily="2" charset="-78"/>
                <a:cs typeface="B Roya" pitchFamily="2" charset="-78"/>
              </a:rPr>
              <a:t>دست‌ها</a:t>
            </a:r>
            <a:r>
              <a:rPr lang="fa-IR" sz="2400" dirty="0">
                <a:latin typeface="B Roya" pitchFamily="2" charset="-78"/>
                <a:cs typeface="B Roya" pitchFamily="2" charset="-78"/>
              </a:rPr>
              <a:t> و پاها (</a:t>
            </a:r>
            <a:r>
              <a:rPr lang="fa-IR" sz="2400" dirty="0" err="1">
                <a:latin typeface="B Roya" pitchFamily="2" charset="-78"/>
                <a:cs typeface="B Roya" pitchFamily="2" charset="-78"/>
              </a:rPr>
              <a:t>فوکوملیا</a:t>
            </a:r>
            <a:r>
              <a:rPr lang="fa-IR" sz="2400" dirty="0">
                <a:latin typeface="B Roya" pitchFamily="2" charset="-78"/>
                <a:cs typeface="B Roya" pitchFamily="2" charset="-78"/>
              </a:rPr>
              <a:t>)، مشکلات قلبی، ریوی و عصبی. این فاجعه باعث شد که دارو </a:t>
            </a:r>
            <a:r>
              <a:rPr lang="fa-IR" sz="2400" dirty="0" err="1">
                <a:latin typeface="B Roya" pitchFamily="2" charset="-78"/>
                <a:cs typeface="B Roya" pitchFamily="2" charset="-78"/>
              </a:rPr>
              <a:t>فوراً</a:t>
            </a:r>
            <a:r>
              <a:rPr lang="fa-IR" sz="2400" dirty="0">
                <a:latin typeface="B Roya" pitchFamily="2" charset="-78"/>
                <a:cs typeface="B Roya" pitchFamily="2" charset="-78"/>
              </a:rPr>
              <a:t> از بازار </a:t>
            </a:r>
            <a:r>
              <a:rPr lang="fa-IR" sz="2400" dirty="0" err="1">
                <a:latin typeface="B Roya" pitchFamily="2" charset="-78"/>
                <a:cs typeface="B Roya" pitchFamily="2" charset="-78"/>
              </a:rPr>
              <a:t>جمع‌آوری</a:t>
            </a:r>
            <a:r>
              <a:rPr lang="fa-IR" sz="2400" dirty="0">
                <a:latin typeface="B Roya" pitchFamily="2" charset="-78"/>
                <a:cs typeface="B Roya" pitchFamily="2" charset="-78"/>
              </a:rPr>
              <a:t> شود و منجر به </a:t>
            </a:r>
            <a:r>
              <a:rPr lang="fa-IR" sz="2400" b="1" dirty="0">
                <a:latin typeface="B Roya" pitchFamily="2" charset="-78"/>
                <a:cs typeface="B Roya" pitchFamily="2" charset="-78"/>
              </a:rPr>
              <a:t>تغییرات بنیادین در قوانین نظارت بر دارو در جهان</a:t>
            </a:r>
            <a:r>
              <a:rPr lang="fa-IR" sz="2400" dirty="0">
                <a:latin typeface="B Roya" pitchFamily="2" charset="-78"/>
                <a:cs typeface="B Roya" pitchFamily="2" charset="-78"/>
              </a:rPr>
              <a:t>، </a:t>
            </a:r>
            <a:r>
              <a:rPr lang="fa-IR" sz="2400" dirty="0" err="1">
                <a:latin typeface="B Roya" pitchFamily="2" charset="-78"/>
                <a:cs typeface="B Roya" pitchFamily="2" charset="-78"/>
              </a:rPr>
              <a:t>به‌ویژه</a:t>
            </a:r>
            <a:r>
              <a:rPr lang="fa-IR" sz="2400" dirty="0">
                <a:latin typeface="B Roya" pitchFamily="2" charset="-78"/>
                <a:cs typeface="B Roya" pitchFamily="2" charset="-78"/>
              </a:rPr>
              <a:t> در ایالات متحده، شود.</a:t>
            </a:r>
          </a:p>
          <a:p>
            <a:pPr marL="342900" indent="-342900" algn="justLow" rtl="1">
              <a:lnSpc>
                <a:spcPct val="114000"/>
              </a:lnSpc>
              <a:spcAft>
                <a:spcPts val="600"/>
              </a:spcAft>
              <a:buClr>
                <a:srgbClr val="F89421"/>
              </a:buClr>
              <a:buFont typeface="Wingdings" pitchFamily="2" charset="2"/>
              <a:buChar char="§"/>
            </a:pPr>
            <a:r>
              <a:rPr lang="fa-IR" sz="2400" dirty="0">
                <a:latin typeface="B Roya" pitchFamily="2" charset="-78"/>
                <a:cs typeface="B Roya" pitchFamily="2" charset="-78"/>
              </a:rPr>
              <a:t>با گذشت چند دهه، پژوهشگران دریافتند که </a:t>
            </a:r>
            <a:r>
              <a:rPr lang="fa-IR" sz="2400" dirty="0" err="1">
                <a:latin typeface="B Roya" pitchFamily="2" charset="-78"/>
                <a:cs typeface="B Roya" pitchFamily="2" charset="-78"/>
              </a:rPr>
              <a:t>تالیدوماید</a:t>
            </a:r>
            <a:r>
              <a:rPr lang="fa-IR" sz="2400" dirty="0">
                <a:latin typeface="B Roya" pitchFamily="2" charset="-78"/>
                <a:cs typeface="B Roya" pitchFamily="2" charset="-78"/>
              </a:rPr>
              <a:t> می‌تواند در </a:t>
            </a:r>
            <a:r>
              <a:rPr lang="fa-IR" sz="2400" b="1" dirty="0" err="1">
                <a:latin typeface="B Roya" pitchFamily="2" charset="-78"/>
                <a:cs typeface="B Roya" pitchFamily="2" charset="-78"/>
              </a:rPr>
              <a:t>بیماری‌های</a:t>
            </a:r>
            <a:r>
              <a:rPr lang="fa-IR" sz="2400" b="1" dirty="0">
                <a:latin typeface="B Roya" pitchFamily="2" charset="-78"/>
                <a:cs typeface="B Roya" pitchFamily="2" charset="-78"/>
              </a:rPr>
              <a:t> دیگر </a:t>
            </a:r>
            <a:r>
              <a:rPr lang="fa-IR" sz="2400" dirty="0">
                <a:latin typeface="B Roya" pitchFamily="2" charset="-78"/>
                <a:cs typeface="B Roya" pitchFamily="2" charset="-78"/>
              </a:rPr>
              <a:t>از جمله: </a:t>
            </a:r>
            <a:r>
              <a:rPr lang="fa-IR" sz="2400" b="1" dirty="0">
                <a:latin typeface="B Roya" pitchFamily="2" charset="-78"/>
                <a:cs typeface="B Roya" pitchFamily="2" charset="-78"/>
              </a:rPr>
              <a:t>درمان جذام و </a:t>
            </a:r>
            <a:r>
              <a:rPr lang="fa-IR" sz="2400" b="1" dirty="0" err="1">
                <a:latin typeface="B Roya" pitchFamily="2" charset="-78"/>
                <a:cs typeface="B Roya" pitchFamily="2" charset="-78"/>
              </a:rPr>
              <a:t>مولتیپل</a:t>
            </a:r>
            <a:r>
              <a:rPr lang="fa-IR" sz="2400" b="1" dirty="0">
                <a:latin typeface="B Roya" pitchFamily="2" charset="-78"/>
                <a:cs typeface="B Roya" pitchFamily="2" charset="-78"/>
              </a:rPr>
              <a:t> </a:t>
            </a:r>
            <a:r>
              <a:rPr lang="fa-IR" sz="2400" b="1" dirty="0" err="1">
                <a:latin typeface="B Roya" pitchFamily="2" charset="-78"/>
                <a:cs typeface="B Roya" pitchFamily="2" charset="-78"/>
              </a:rPr>
              <a:t>میلوما</a:t>
            </a:r>
            <a:r>
              <a:rPr lang="fa-IR" sz="2400" b="1" dirty="0">
                <a:latin typeface="B Roya" pitchFamily="2" charset="-78"/>
                <a:cs typeface="B Roya" pitchFamily="2" charset="-78"/>
              </a:rPr>
              <a:t> </a:t>
            </a:r>
            <a:r>
              <a:rPr lang="fa-IR" sz="2400" dirty="0">
                <a:latin typeface="B Roya" pitchFamily="2" charset="-78"/>
                <a:cs typeface="B Roya" pitchFamily="2" charset="-78"/>
              </a:rPr>
              <a:t>مفید باشد</a:t>
            </a:r>
          </a:p>
        </p:txBody>
      </p:sp>
      <p:sp>
        <p:nvSpPr>
          <p:cNvPr id="11" name="Snip Single Corner Rectangle 19">
            <a:extLst>
              <a:ext uri="{FF2B5EF4-FFF2-40B4-BE49-F238E27FC236}">
                <a16:creationId xmlns:a16="http://schemas.microsoft.com/office/drawing/2014/main" id="{1EAEAEE6-CFD2-7213-B085-35DFF4643EA9}"/>
              </a:ext>
            </a:extLst>
          </p:cNvPr>
          <p:cNvSpPr/>
          <p:nvPr/>
        </p:nvSpPr>
        <p:spPr>
          <a:xfrm flipH="1">
            <a:off x="1949906" y="255495"/>
            <a:ext cx="7627138" cy="585136"/>
          </a:xfrm>
          <a:prstGeom prst="snip1Rect">
            <a:avLst>
              <a:gd name="adj" fmla="val 50000"/>
            </a:avLst>
          </a:prstGeom>
          <a:solidFill>
            <a:srgbClr val="F894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rtl="1"/>
            <a:r>
              <a:rPr lang="fa-IR" sz="3200" b="1" dirty="0">
                <a:latin typeface="B Roya" pitchFamily="2" charset="-78"/>
                <a:cs typeface="B Roya" pitchFamily="2" charset="-78"/>
              </a:rPr>
              <a:t>تغییر کارکرد (</a:t>
            </a:r>
            <a:r>
              <a:rPr lang="en-GB" sz="3200" b="1" dirty="0">
                <a:latin typeface="Calibri" panose="020F0502020204030204" pitchFamily="34" charset="0"/>
                <a:cs typeface="Calibri" panose="020F0502020204030204" pitchFamily="34" charset="0"/>
              </a:rPr>
              <a:t>Exaptation</a:t>
            </a:r>
            <a:r>
              <a:rPr lang="fa-IR" sz="3200" b="1" dirty="0">
                <a:latin typeface="B Roya" pitchFamily="2" charset="-78"/>
                <a:cs typeface="B Roya" pitchFamily="2" charset="-78"/>
              </a:rPr>
              <a:t>)</a:t>
            </a:r>
            <a:endParaRPr lang="en-US" sz="3200" b="1" dirty="0">
              <a:latin typeface="B Roya" pitchFamily="2" charset="-78"/>
              <a:cs typeface="B Roya" pitchFamily="2" charset="-78"/>
            </a:endParaRPr>
          </a:p>
        </p:txBody>
      </p:sp>
    </p:spTree>
    <p:extLst>
      <p:ext uri="{BB962C8B-B14F-4D97-AF65-F5344CB8AC3E}">
        <p14:creationId xmlns:p14="http://schemas.microsoft.com/office/powerpoint/2010/main" val="2354065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allAtOnce"/>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2965" y="463181"/>
            <a:ext cx="7467600" cy="990600"/>
          </a:xfrm>
          <a:noFill/>
        </p:spPr>
        <p:txBody>
          <a:bodyPr>
            <a:normAutofit/>
          </a:bodyPr>
          <a:lstStyle/>
          <a:p>
            <a:pPr algn="l"/>
            <a:r>
              <a:rPr lang="en-GB" b="1" dirty="0"/>
              <a:t>Approach </a:t>
            </a:r>
            <a:r>
              <a:rPr lang="en-US" dirty="0">
                <a:solidFill>
                  <a:srgbClr val="FF9300"/>
                </a:solidFill>
              </a:rPr>
              <a:t>(at least 2 pages): </a:t>
            </a:r>
            <a:endParaRPr lang="en-GB" b="1" dirty="0">
              <a:solidFill>
                <a:srgbClr val="FF9300"/>
              </a:solidFill>
            </a:endParaRPr>
          </a:p>
        </p:txBody>
      </p:sp>
      <p:graphicFrame>
        <p:nvGraphicFramePr>
          <p:cNvPr id="6" name="Table 5">
            <a:extLst>
              <a:ext uri="{FF2B5EF4-FFF2-40B4-BE49-F238E27FC236}">
                <a16:creationId xmlns:a16="http://schemas.microsoft.com/office/drawing/2014/main" id="{07F8FA58-922D-570D-08FA-789BC9E6BE88}"/>
              </a:ext>
            </a:extLst>
          </p:cNvPr>
          <p:cNvGraphicFramePr>
            <a:graphicFrameLocks noGrp="1"/>
          </p:cNvGraphicFramePr>
          <p:nvPr/>
        </p:nvGraphicFramePr>
        <p:xfrm>
          <a:off x="131989" y="1856061"/>
          <a:ext cx="9194100" cy="4964812"/>
        </p:xfrm>
        <a:graphic>
          <a:graphicData uri="http://schemas.openxmlformats.org/drawingml/2006/table">
            <a:tbl>
              <a:tblPr firstRow="1" bandRow="1"/>
              <a:tblGrid>
                <a:gridCol w="1433220">
                  <a:extLst>
                    <a:ext uri="{9D8B030D-6E8A-4147-A177-3AD203B41FA5}">
                      <a16:colId xmlns:a16="http://schemas.microsoft.com/office/drawing/2014/main" val="1205229821"/>
                    </a:ext>
                  </a:extLst>
                </a:gridCol>
                <a:gridCol w="3166441">
                  <a:extLst>
                    <a:ext uri="{9D8B030D-6E8A-4147-A177-3AD203B41FA5}">
                      <a16:colId xmlns:a16="http://schemas.microsoft.com/office/drawing/2014/main" val="768285181"/>
                    </a:ext>
                  </a:extLst>
                </a:gridCol>
                <a:gridCol w="4594439">
                  <a:extLst>
                    <a:ext uri="{9D8B030D-6E8A-4147-A177-3AD203B41FA5}">
                      <a16:colId xmlns:a16="http://schemas.microsoft.com/office/drawing/2014/main" val="515209385"/>
                    </a:ext>
                  </a:extLst>
                </a:gridCol>
              </a:tblGrid>
              <a:tr h="501312">
                <a:tc>
                  <a:txBody>
                    <a:bodyPr/>
                    <a:lstStyle/>
                    <a:p>
                      <a:endParaRPr lang="x-none" sz="2500"/>
                    </a:p>
                  </a:txBody>
                  <a:tcPr marL="121920" marR="121920" marT="60960" marB="60960"/>
                </a:tc>
                <a:tc>
                  <a:txBody>
                    <a:bodyPr/>
                    <a:lstStyle/>
                    <a:p>
                      <a:pPr marL="60960">
                        <a:lnSpc>
                          <a:spcPts val="1030"/>
                        </a:lnSpc>
                        <a:spcBef>
                          <a:spcPts val="20"/>
                        </a:spcBef>
                        <a:spcAft>
                          <a:spcPts val="0"/>
                        </a:spcAft>
                      </a:pPr>
                      <a:r>
                        <a:rPr lang="en-US" sz="1900" b="1" dirty="0">
                          <a:solidFill>
                            <a:schemeClr val="bg1"/>
                          </a:solidFill>
                          <a:effectLst/>
                          <a:latin typeface="Source Sans Pro" panose="020B0503030403020204" pitchFamily="34" charset="0"/>
                          <a:ea typeface="Source Sans Pro" panose="020B0503030403020204" pitchFamily="34" charset="0"/>
                        </a:rPr>
                        <a:t>Aim</a:t>
                      </a:r>
                      <a:r>
                        <a:rPr lang="en-US" sz="1900" b="1" spc="15" dirty="0">
                          <a:solidFill>
                            <a:schemeClr val="bg1"/>
                          </a:solidFill>
                          <a:effectLst/>
                          <a:latin typeface="Source Sans Pro" panose="020B0503030403020204" pitchFamily="34" charset="0"/>
                          <a:ea typeface="Source Sans Pro" panose="020B0503030403020204" pitchFamily="34" charset="0"/>
                        </a:rPr>
                        <a:t> </a:t>
                      </a:r>
                      <a:r>
                        <a:rPr lang="en-US" sz="1900" b="1" spc="-50" dirty="0">
                          <a:solidFill>
                            <a:schemeClr val="bg1"/>
                          </a:solidFill>
                          <a:effectLst/>
                          <a:latin typeface="Source Sans Pro" panose="020B0503030403020204" pitchFamily="34" charset="0"/>
                          <a:ea typeface="Source Sans Pro" panose="020B0503030403020204" pitchFamily="34" charset="0"/>
                        </a:rPr>
                        <a:t>1</a:t>
                      </a:r>
                      <a:endParaRPr lang="x-none" sz="1900" b="1" dirty="0">
                        <a:solidFill>
                          <a:schemeClr val="bg1"/>
                        </a:solidFill>
                        <a:effectLst/>
                        <a:latin typeface="Source Sans Pro" panose="020B0503030403020204" pitchFamily="34" charset="0"/>
                        <a:ea typeface="Source Sans Pro" panose="020B0503030403020204" pitchFamily="34" charset="0"/>
                        <a:cs typeface="Arial" panose="020B0604020202020204" pitchFamily="34" charset="0"/>
                      </a:endParaRPr>
                    </a:p>
                  </a:txBody>
                  <a:tcPr marL="0" marR="0" marT="0" marB="0" anchor="ctr">
                    <a:solidFill>
                      <a:srgbClr val="FF9300"/>
                    </a:solidFill>
                  </a:tcPr>
                </a:tc>
                <a:tc>
                  <a:txBody>
                    <a:bodyPr/>
                    <a:lstStyle/>
                    <a:p>
                      <a:pPr marL="57785">
                        <a:lnSpc>
                          <a:spcPts val="1030"/>
                        </a:lnSpc>
                        <a:spcBef>
                          <a:spcPts val="20"/>
                        </a:spcBef>
                        <a:spcAft>
                          <a:spcPts val="0"/>
                        </a:spcAft>
                      </a:pPr>
                      <a:r>
                        <a:rPr lang="en-US" sz="1900" b="1" dirty="0">
                          <a:solidFill>
                            <a:schemeClr val="bg1"/>
                          </a:solidFill>
                          <a:effectLst/>
                          <a:latin typeface="Source Sans Pro" panose="020B0503030403020204" pitchFamily="34" charset="0"/>
                          <a:ea typeface="Source Sans Pro" panose="020B0503030403020204" pitchFamily="34" charset="0"/>
                        </a:rPr>
                        <a:t>Aim</a:t>
                      </a:r>
                      <a:r>
                        <a:rPr lang="en-US" sz="1900" b="1" spc="15" dirty="0">
                          <a:solidFill>
                            <a:schemeClr val="bg1"/>
                          </a:solidFill>
                          <a:effectLst/>
                          <a:latin typeface="Source Sans Pro" panose="020B0503030403020204" pitchFamily="34" charset="0"/>
                          <a:ea typeface="Source Sans Pro" panose="020B0503030403020204" pitchFamily="34" charset="0"/>
                        </a:rPr>
                        <a:t> </a:t>
                      </a:r>
                      <a:r>
                        <a:rPr lang="en-US" sz="1900" b="1" spc="-50" dirty="0">
                          <a:solidFill>
                            <a:schemeClr val="bg1"/>
                          </a:solidFill>
                          <a:effectLst/>
                          <a:latin typeface="Source Sans Pro" panose="020B0503030403020204" pitchFamily="34" charset="0"/>
                          <a:ea typeface="Source Sans Pro" panose="020B0503030403020204" pitchFamily="34" charset="0"/>
                        </a:rPr>
                        <a:t>2</a:t>
                      </a:r>
                      <a:endParaRPr lang="x-none" sz="1900" b="1" dirty="0">
                        <a:solidFill>
                          <a:schemeClr val="bg1"/>
                        </a:solidFill>
                        <a:effectLst/>
                        <a:latin typeface="Source Sans Pro" panose="020B0503030403020204" pitchFamily="34" charset="0"/>
                        <a:ea typeface="Source Sans Pro" panose="020B0503030403020204" pitchFamily="34" charset="0"/>
                        <a:cs typeface="Arial" panose="020B0604020202020204" pitchFamily="34" charset="0"/>
                      </a:endParaRPr>
                    </a:p>
                  </a:txBody>
                  <a:tcPr marL="0" marR="0" marT="0" marB="0" anchor="ctr">
                    <a:solidFill>
                      <a:srgbClr val="FF9300"/>
                    </a:solidFill>
                  </a:tcPr>
                </a:tc>
                <a:extLst>
                  <a:ext uri="{0D108BD9-81ED-4DB2-BD59-A6C34878D82A}">
                    <a16:rowId xmlns:a16="http://schemas.microsoft.com/office/drawing/2014/main" val="3977604872"/>
                  </a:ext>
                </a:extLst>
              </a:tr>
              <a:tr h="883159">
                <a:tc>
                  <a:txBody>
                    <a:bodyPr/>
                    <a:lstStyle/>
                    <a:p>
                      <a:pPr marL="60960">
                        <a:spcBef>
                          <a:spcPts val="0"/>
                        </a:spcBef>
                        <a:spcAft>
                          <a:spcPts val="0"/>
                        </a:spcAft>
                      </a:pPr>
                      <a:r>
                        <a:rPr lang="en-US" sz="1900" b="0" dirty="0">
                          <a:effectLst/>
                          <a:latin typeface="Source Sans Pro" panose="020B0503030403020204" pitchFamily="34" charset="0"/>
                          <a:ea typeface="Source Sans Pro" panose="020B0503030403020204" pitchFamily="34" charset="0"/>
                        </a:rPr>
                        <a:t>Primary </a:t>
                      </a:r>
                      <a:r>
                        <a:rPr lang="en-US" sz="1900" b="0" spc="-25" dirty="0">
                          <a:effectLst/>
                          <a:latin typeface="Source Sans Pro" panose="020B0503030403020204" pitchFamily="34" charset="0"/>
                          <a:ea typeface="Source Sans Pro" panose="020B0503030403020204" pitchFamily="34" charset="0"/>
                        </a:rPr>
                        <a:t>aim</a:t>
                      </a:r>
                      <a:endParaRPr lang="x-none" sz="1900" b="0" dirty="0">
                        <a:effectLst/>
                        <a:latin typeface="Source Sans Pro" panose="020B0503030403020204" pitchFamily="34" charset="0"/>
                        <a:ea typeface="Source Sans Pro" panose="020B0503030403020204" pitchFamily="34" charset="0"/>
                        <a:cs typeface="Arial" panose="020B0604020202020204" pitchFamily="34" charset="0"/>
                      </a:endParaRPr>
                    </a:p>
                  </a:txBody>
                  <a:tcPr marL="0" marR="0" marT="0" marB="0"/>
                </a:tc>
                <a:tc>
                  <a:txBody>
                    <a:bodyPr/>
                    <a:lstStyle/>
                    <a:p>
                      <a:pPr marL="69850" indent="-8890">
                        <a:lnSpc>
                          <a:spcPct val="105000"/>
                        </a:lnSpc>
                        <a:spcBef>
                          <a:spcPts val="0"/>
                        </a:spcBef>
                        <a:spcAft>
                          <a:spcPts val="0"/>
                        </a:spcAft>
                      </a:pPr>
                      <a:r>
                        <a:rPr lang="en-US" sz="1900" b="0" dirty="0">
                          <a:effectLst/>
                          <a:latin typeface="Source Sans Pro" panose="020B0503030403020204" pitchFamily="34" charset="0"/>
                          <a:ea typeface="Source Sans Pro" panose="020B0503030403020204" pitchFamily="34" charset="0"/>
                        </a:rPr>
                        <a:t>Assess</a:t>
                      </a:r>
                      <a:r>
                        <a:rPr lang="en-US" sz="1900" b="0" spc="-5" dirty="0">
                          <a:effectLst/>
                          <a:latin typeface="Source Sans Pro" panose="020B0503030403020204" pitchFamily="34" charset="0"/>
                          <a:ea typeface="Source Sans Pro" panose="020B0503030403020204" pitchFamily="34" charset="0"/>
                        </a:rPr>
                        <a:t> </a:t>
                      </a:r>
                      <a:r>
                        <a:rPr lang="en-US" sz="1900" b="0" dirty="0">
                          <a:effectLst/>
                          <a:latin typeface="Source Sans Pro" panose="020B0503030403020204" pitchFamily="34" charset="0"/>
                          <a:ea typeface="Source Sans Pro" panose="020B0503030403020204" pitchFamily="34" charset="0"/>
                        </a:rPr>
                        <a:t>the</a:t>
                      </a:r>
                      <a:r>
                        <a:rPr lang="en-US" sz="1900" b="0" spc="-5" dirty="0">
                          <a:effectLst/>
                          <a:latin typeface="Source Sans Pro" panose="020B0503030403020204" pitchFamily="34" charset="0"/>
                          <a:ea typeface="Source Sans Pro" panose="020B0503030403020204" pitchFamily="34" charset="0"/>
                        </a:rPr>
                        <a:t> </a:t>
                      </a:r>
                      <a:r>
                        <a:rPr lang="en-US" sz="1900" b="0" dirty="0">
                          <a:effectLst/>
                          <a:latin typeface="Source Sans Pro" panose="020B0503030403020204" pitchFamily="34" charset="0"/>
                          <a:ea typeface="Source Sans Pro" panose="020B0503030403020204" pitchFamily="34" charset="0"/>
                        </a:rPr>
                        <a:t>feasibility</a:t>
                      </a:r>
                      <a:r>
                        <a:rPr lang="en-US" sz="1900" b="0" spc="-5" dirty="0">
                          <a:effectLst/>
                          <a:latin typeface="Source Sans Pro" panose="020B0503030403020204" pitchFamily="34" charset="0"/>
                          <a:ea typeface="Source Sans Pro" panose="020B0503030403020204" pitchFamily="34" charset="0"/>
                        </a:rPr>
                        <a:t> </a:t>
                      </a:r>
                      <a:r>
                        <a:rPr lang="en-US" sz="1900" b="0" dirty="0">
                          <a:effectLst/>
                          <a:latin typeface="Source Sans Pro" panose="020B0503030403020204" pitchFamily="34" charset="0"/>
                          <a:ea typeface="Source Sans Pro" panose="020B0503030403020204" pitchFamily="34" charset="0"/>
                        </a:rPr>
                        <a:t>and</a:t>
                      </a:r>
                      <a:r>
                        <a:rPr lang="en-US" sz="1900" b="0" spc="-5" dirty="0">
                          <a:effectLst/>
                          <a:latin typeface="Source Sans Pro" panose="020B0503030403020204" pitchFamily="34" charset="0"/>
                          <a:ea typeface="Source Sans Pro" panose="020B0503030403020204" pitchFamily="34" charset="0"/>
                        </a:rPr>
                        <a:t> </a:t>
                      </a:r>
                      <a:r>
                        <a:rPr lang="en-US" sz="1900" b="0" dirty="0">
                          <a:effectLst/>
                          <a:latin typeface="Source Sans Pro" panose="020B0503030403020204" pitchFamily="34" charset="0"/>
                          <a:ea typeface="Source Sans Pro" panose="020B0503030403020204" pitchFamily="34" charset="0"/>
                        </a:rPr>
                        <a:t>acceptability</a:t>
                      </a:r>
                      <a:r>
                        <a:rPr lang="en-US" sz="1900" b="0" spc="-5" dirty="0">
                          <a:effectLst/>
                          <a:latin typeface="Source Sans Pro" panose="020B0503030403020204" pitchFamily="34" charset="0"/>
                          <a:ea typeface="Source Sans Pro" panose="020B0503030403020204" pitchFamily="34" charset="0"/>
                        </a:rPr>
                        <a:t> </a:t>
                      </a:r>
                      <a:r>
                        <a:rPr lang="en-US" sz="1900" b="0" dirty="0">
                          <a:effectLst/>
                          <a:latin typeface="Source Sans Pro" panose="020B0503030403020204" pitchFamily="34" charset="0"/>
                          <a:ea typeface="Source Sans Pro" panose="020B0503030403020204" pitchFamily="34" charset="0"/>
                        </a:rPr>
                        <a:t>of HIV self-testing among FSW</a:t>
                      </a:r>
                      <a:endParaRPr lang="x-none" sz="1900" b="0" dirty="0">
                        <a:effectLst/>
                        <a:latin typeface="Source Sans Pro" panose="020B0503030403020204" pitchFamily="34" charset="0"/>
                        <a:ea typeface="Source Sans Pro" panose="020B0503030403020204" pitchFamily="34" charset="0"/>
                        <a:cs typeface="Arial" panose="020B0604020202020204" pitchFamily="34" charset="0"/>
                      </a:endParaRPr>
                    </a:p>
                  </a:txBody>
                  <a:tcPr marL="0" marR="0" marT="0" marB="0"/>
                </a:tc>
                <a:tc>
                  <a:txBody>
                    <a:bodyPr/>
                    <a:lstStyle/>
                    <a:p>
                      <a:pPr marL="66675" indent="-8890">
                        <a:lnSpc>
                          <a:spcPct val="105000"/>
                        </a:lnSpc>
                        <a:spcBef>
                          <a:spcPts val="0"/>
                        </a:spcBef>
                      </a:pPr>
                      <a:r>
                        <a:rPr lang="en-US" sz="1900" b="0" dirty="0">
                          <a:effectLst/>
                          <a:latin typeface="Source Sans Pro" panose="020B0503030403020204" pitchFamily="34" charset="0"/>
                          <a:ea typeface="Source Sans Pro" panose="020B0503030403020204" pitchFamily="34" charset="0"/>
                        </a:rPr>
                        <a:t>Measure</a:t>
                      </a:r>
                      <a:r>
                        <a:rPr lang="en-US" sz="1900" b="0" spc="-5" dirty="0">
                          <a:effectLst/>
                          <a:latin typeface="Source Sans Pro" panose="020B0503030403020204" pitchFamily="34" charset="0"/>
                          <a:ea typeface="Source Sans Pro" panose="020B0503030403020204" pitchFamily="34" charset="0"/>
                        </a:rPr>
                        <a:t> </a:t>
                      </a:r>
                      <a:r>
                        <a:rPr lang="en-US" sz="1900" b="0" dirty="0">
                          <a:effectLst/>
                          <a:latin typeface="Source Sans Pro" panose="020B0503030403020204" pitchFamily="34" charset="0"/>
                          <a:ea typeface="Source Sans Pro" panose="020B0503030403020204" pitchFamily="34" charset="0"/>
                        </a:rPr>
                        <a:t>the</a:t>
                      </a:r>
                      <a:r>
                        <a:rPr lang="en-US" sz="1900" b="0" spc="-5" dirty="0">
                          <a:effectLst/>
                          <a:latin typeface="Source Sans Pro" panose="020B0503030403020204" pitchFamily="34" charset="0"/>
                          <a:ea typeface="Source Sans Pro" panose="020B0503030403020204" pitchFamily="34" charset="0"/>
                        </a:rPr>
                        <a:t> </a:t>
                      </a:r>
                      <a:r>
                        <a:rPr lang="en-US" sz="1900" b="0" dirty="0">
                          <a:effectLst/>
                          <a:latin typeface="Source Sans Pro" panose="020B0503030403020204" pitchFamily="34" charset="0"/>
                          <a:ea typeface="Source Sans Pro" panose="020B0503030403020204" pitchFamily="34" charset="0"/>
                        </a:rPr>
                        <a:t>uptake</a:t>
                      </a:r>
                      <a:r>
                        <a:rPr lang="en-US" sz="1900" b="0" spc="-5" dirty="0">
                          <a:effectLst/>
                          <a:latin typeface="Source Sans Pro" panose="020B0503030403020204" pitchFamily="34" charset="0"/>
                          <a:ea typeface="Source Sans Pro" panose="020B0503030403020204" pitchFamily="34" charset="0"/>
                        </a:rPr>
                        <a:t> </a:t>
                      </a:r>
                      <a:r>
                        <a:rPr lang="en-US" sz="1900" b="0" dirty="0">
                          <a:effectLst/>
                          <a:latin typeface="Source Sans Pro" panose="020B0503030403020204" pitchFamily="34" charset="0"/>
                          <a:ea typeface="Source Sans Pro" panose="020B0503030403020204" pitchFamily="34" charset="0"/>
                        </a:rPr>
                        <a:t>of</a:t>
                      </a:r>
                      <a:r>
                        <a:rPr lang="en-US" sz="1900" b="0" spc="-5" dirty="0">
                          <a:effectLst/>
                          <a:latin typeface="Source Sans Pro" panose="020B0503030403020204" pitchFamily="34" charset="0"/>
                          <a:ea typeface="Source Sans Pro" panose="020B0503030403020204" pitchFamily="34" charset="0"/>
                        </a:rPr>
                        <a:t> </a:t>
                      </a:r>
                      <a:r>
                        <a:rPr lang="en-US" sz="1900" b="0" dirty="0">
                          <a:effectLst/>
                          <a:latin typeface="Source Sans Pro" panose="020B0503030403020204" pitchFamily="34" charset="0"/>
                          <a:ea typeface="Source Sans Pro" panose="020B0503030403020204" pitchFamily="34" charset="0"/>
                        </a:rPr>
                        <a:t>HIV</a:t>
                      </a:r>
                      <a:r>
                        <a:rPr lang="en-US" sz="1900" b="0" spc="-5" dirty="0">
                          <a:effectLst/>
                          <a:latin typeface="Source Sans Pro" panose="020B0503030403020204" pitchFamily="34" charset="0"/>
                          <a:ea typeface="Source Sans Pro" panose="020B0503030403020204" pitchFamily="34" charset="0"/>
                        </a:rPr>
                        <a:t> </a:t>
                      </a:r>
                      <a:r>
                        <a:rPr lang="en-US" sz="1900" b="0" dirty="0">
                          <a:effectLst/>
                          <a:latin typeface="Source Sans Pro" panose="020B0503030403020204" pitchFamily="34" charset="0"/>
                          <a:ea typeface="Source Sans Pro" panose="020B0503030403020204" pitchFamily="34" charset="0"/>
                        </a:rPr>
                        <a:t>self-testing and linkage to care among FSW and</a:t>
                      </a:r>
                      <a:r>
                        <a:rPr lang="x-none" sz="1900" b="0" dirty="0">
                          <a:effectLst/>
                          <a:latin typeface="Source Sans Pro" panose="020B0503030403020204" pitchFamily="34" charset="0"/>
                          <a:ea typeface="Source Sans Pro" panose="020B0503030403020204" pitchFamily="34" charset="0"/>
                        </a:rPr>
                        <a:t> </a:t>
                      </a:r>
                      <a:r>
                        <a:rPr lang="en-US" sz="1900" b="0" dirty="0">
                          <a:effectLst/>
                          <a:latin typeface="Source Sans Pro" panose="020B0503030403020204" pitchFamily="34" charset="0"/>
                          <a:ea typeface="Source Sans Pro" panose="020B0503030403020204" pitchFamily="34" charset="0"/>
                        </a:rPr>
                        <a:t>their partners, clients</a:t>
                      </a:r>
                      <a:r>
                        <a:rPr lang="en-US" sz="1900" b="0" spc="5" dirty="0">
                          <a:effectLst/>
                          <a:latin typeface="Source Sans Pro" panose="020B0503030403020204" pitchFamily="34" charset="0"/>
                          <a:ea typeface="Source Sans Pro" panose="020B0503030403020204" pitchFamily="34" charset="0"/>
                        </a:rPr>
                        <a:t> </a:t>
                      </a:r>
                      <a:r>
                        <a:rPr lang="en-US" sz="1900" b="0" dirty="0">
                          <a:effectLst/>
                          <a:latin typeface="Source Sans Pro" panose="020B0503030403020204" pitchFamily="34" charset="0"/>
                          <a:ea typeface="Source Sans Pro" panose="020B0503030403020204" pitchFamily="34" charset="0"/>
                        </a:rPr>
                        <a:t>or </a:t>
                      </a:r>
                      <a:r>
                        <a:rPr lang="en-US" sz="1900" b="0" spc="-10" dirty="0">
                          <a:effectLst/>
                          <a:latin typeface="Source Sans Pro" panose="020B0503030403020204" pitchFamily="34" charset="0"/>
                          <a:ea typeface="Source Sans Pro" panose="020B0503030403020204" pitchFamily="34" charset="0"/>
                        </a:rPr>
                        <a:t>peers</a:t>
                      </a:r>
                      <a:endParaRPr lang="x-none" sz="1900" b="0" dirty="0">
                        <a:effectLst/>
                        <a:latin typeface="Source Sans Pro" panose="020B0503030403020204" pitchFamily="34" charset="0"/>
                        <a:ea typeface="Source Sans Pro" panose="020B0503030403020204" pitchFamily="34" charset="0"/>
                        <a:cs typeface="Arial" panose="020B0604020202020204" pitchFamily="34" charset="0"/>
                      </a:endParaRPr>
                    </a:p>
                  </a:txBody>
                  <a:tcPr marL="0" marR="0" marT="0" marB="0"/>
                </a:tc>
                <a:extLst>
                  <a:ext uri="{0D108BD9-81ED-4DB2-BD59-A6C34878D82A}">
                    <a16:rowId xmlns:a16="http://schemas.microsoft.com/office/drawing/2014/main" val="200204275"/>
                  </a:ext>
                </a:extLst>
              </a:tr>
              <a:tr h="2048256">
                <a:tc>
                  <a:txBody>
                    <a:bodyPr/>
                    <a:lstStyle/>
                    <a:p>
                      <a:pPr marL="69850" indent="-8890">
                        <a:lnSpc>
                          <a:spcPct val="105000"/>
                        </a:lnSpc>
                        <a:spcBef>
                          <a:spcPts val="0"/>
                        </a:spcBef>
                        <a:spcAft>
                          <a:spcPts val="0"/>
                        </a:spcAft>
                      </a:pPr>
                      <a:r>
                        <a:rPr lang="en-US" sz="1900" b="0" dirty="0">
                          <a:effectLst/>
                          <a:latin typeface="Source Sans Pro" panose="020B0503030403020204" pitchFamily="34" charset="0"/>
                          <a:ea typeface="Source Sans Pro" panose="020B0503030403020204" pitchFamily="34" charset="0"/>
                        </a:rPr>
                        <a:t>Data</a:t>
                      </a:r>
                      <a:r>
                        <a:rPr lang="en-US" sz="1900" b="0" spc="-65" dirty="0">
                          <a:effectLst/>
                          <a:latin typeface="Source Sans Pro" panose="020B0503030403020204" pitchFamily="34" charset="0"/>
                          <a:ea typeface="Source Sans Pro" panose="020B0503030403020204" pitchFamily="34" charset="0"/>
                        </a:rPr>
                        <a:t> </a:t>
                      </a:r>
                      <a:r>
                        <a:rPr lang="en-US" sz="1900" b="0" dirty="0">
                          <a:effectLst/>
                          <a:latin typeface="Source Sans Pro" panose="020B0503030403020204" pitchFamily="34" charset="0"/>
                          <a:ea typeface="Source Sans Pro" panose="020B0503030403020204" pitchFamily="34" charset="0"/>
                        </a:rPr>
                        <a:t>collection </a:t>
                      </a:r>
                      <a:r>
                        <a:rPr lang="en-US" sz="1900" b="0" spc="-10" dirty="0">
                          <a:effectLst/>
                          <a:latin typeface="Source Sans Pro" panose="020B0503030403020204" pitchFamily="34" charset="0"/>
                          <a:ea typeface="Source Sans Pro" panose="020B0503030403020204" pitchFamily="34" charset="0"/>
                        </a:rPr>
                        <a:t>method</a:t>
                      </a:r>
                      <a:endParaRPr lang="x-none" sz="1900" b="0" dirty="0">
                        <a:effectLst/>
                        <a:latin typeface="Source Sans Pro" panose="020B0503030403020204" pitchFamily="34" charset="0"/>
                        <a:ea typeface="Source Sans Pro" panose="020B0503030403020204" pitchFamily="34" charset="0"/>
                        <a:cs typeface="Arial" panose="020B0604020202020204" pitchFamily="34" charset="0"/>
                      </a:endParaRPr>
                    </a:p>
                  </a:txBody>
                  <a:tcPr marL="0" marR="0" marT="0" marB="0"/>
                </a:tc>
                <a:tc>
                  <a:txBody>
                    <a:bodyPr/>
                    <a:lstStyle/>
                    <a:p>
                      <a:pPr marL="257175" lvl="0" indent="-163513" rtl="0">
                        <a:spcBef>
                          <a:spcPts val="0"/>
                        </a:spcBef>
                        <a:spcAft>
                          <a:spcPts val="0"/>
                        </a:spcAft>
                        <a:buSzPts val="950"/>
                        <a:buFont typeface="Arial" panose="020B0604020202020204" pitchFamily="34" charset="0"/>
                        <a:buChar char="-"/>
                        <a:tabLst>
                          <a:tab pos="138113" algn="l"/>
                        </a:tabLst>
                      </a:pPr>
                      <a:r>
                        <a:rPr lang="en-US" sz="1900" b="0" spc="0" dirty="0">
                          <a:effectLst/>
                          <a:latin typeface="Source Sans Pro" panose="020B0503030403020204" pitchFamily="34" charset="0"/>
                          <a:ea typeface="Source Sans Pro" panose="020B0503030403020204" pitchFamily="34" charset="0"/>
                        </a:rPr>
                        <a:t>Desk review, expert panel</a:t>
                      </a:r>
                      <a:r>
                        <a:rPr lang="en-US" sz="1900" b="0" spc="-5" dirty="0">
                          <a:effectLst/>
                          <a:latin typeface="Source Sans Pro" panose="020B0503030403020204" pitchFamily="34" charset="0"/>
                          <a:ea typeface="Source Sans Pro" panose="020B0503030403020204" pitchFamily="34" charset="0"/>
                        </a:rPr>
                        <a:t> </a:t>
                      </a:r>
                      <a:r>
                        <a:rPr lang="en-US" sz="1900" b="0" spc="-10" dirty="0">
                          <a:effectLst/>
                          <a:latin typeface="Source Sans Pro" panose="020B0503030403020204" pitchFamily="34" charset="0"/>
                          <a:ea typeface="Source Sans Pro" panose="020B0503030403020204" pitchFamily="34" charset="0"/>
                        </a:rPr>
                        <a:t>discussion</a:t>
                      </a:r>
                      <a:endParaRPr lang="x-none" sz="1900" b="0" spc="0" dirty="0">
                        <a:effectLst/>
                        <a:latin typeface="Source Sans Pro" panose="020B0503030403020204" pitchFamily="34" charset="0"/>
                        <a:ea typeface="Source Sans Pro" panose="020B0503030403020204" pitchFamily="34" charset="0"/>
                      </a:endParaRPr>
                    </a:p>
                    <a:p>
                      <a:pPr marL="257175" lvl="0" indent="-163513">
                        <a:spcBef>
                          <a:spcPts val="0"/>
                        </a:spcBef>
                        <a:spcAft>
                          <a:spcPts val="0"/>
                        </a:spcAft>
                        <a:buSzPts val="950"/>
                        <a:buFont typeface="Arial" panose="020B0604020202020204" pitchFamily="34" charset="0"/>
                        <a:buChar char="-"/>
                        <a:tabLst>
                          <a:tab pos="138113" algn="l"/>
                        </a:tabLst>
                      </a:pPr>
                      <a:r>
                        <a:rPr lang="en-US" sz="1900" b="0" spc="0" dirty="0">
                          <a:effectLst/>
                          <a:latin typeface="Source Sans Pro" panose="020B0503030403020204" pitchFamily="34" charset="0"/>
                          <a:ea typeface="Source Sans Pro" panose="020B0503030403020204" pitchFamily="34" charset="0"/>
                        </a:rPr>
                        <a:t>Qualitative</a:t>
                      </a:r>
                      <a:r>
                        <a:rPr lang="en-US" sz="1900" b="0" spc="-10" dirty="0">
                          <a:effectLst/>
                          <a:latin typeface="Source Sans Pro" panose="020B0503030403020204" pitchFamily="34" charset="0"/>
                          <a:ea typeface="Source Sans Pro" panose="020B0503030403020204" pitchFamily="34" charset="0"/>
                        </a:rPr>
                        <a:t> </a:t>
                      </a:r>
                      <a:r>
                        <a:rPr lang="en-US" sz="1900" b="0" spc="0" dirty="0">
                          <a:effectLst/>
                          <a:latin typeface="Source Sans Pro" panose="020B0503030403020204" pitchFamily="34" charset="0"/>
                          <a:ea typeface="Source Sans Pro" panose="020B0503030403020204" pitchFamily="34" charset="0"/>
                        </a:rPr>
                        <a:t>focus</a:t>
                      </a:r>
                      <a:r>
                        <a:rPr lang="en-US" sz="1900" b="0" spc="-5" dirty="0">
                          <a:effectLst/>
                          <a:latin typeface="Source Sans Pro" panose="020B0503030403020204" pitchFamily="34" charset="0"/>
                          <a:ea typeface="Source Sans Pro" panose="020B0503030403020204" pitchFamily="34" charset="0"/>
                        </a:rPr>
                        <a:t> </a:t>
                      </a:r>
                      <a:r>
                        <a:rPr lang="en-US" sz="1900" b="0" spc="0" dirty="0">
                          <a:effectLst/>
                          <a:latin typeface="Source Sans Pro" panose="020B0503030403020204" pitchFamily="34" charset="0"/>
                          <a:ea typeface="Source Sans Pro" panose="020B0503030403020204" pitchFamily="34" charset="0"/>
                        </a:rPr>
                        <a:t>group</a:t>
                      </a:r>
                      <a:r>
                        <a:rPr lang="en-US" sz="1900" b="0" spc="-5" dirty="0">
                          <a:effectLst/>
                          <a:latin typeface="Source Sans Pro" panose="020B0503030403020204" pitchFamily="34" charset="0"/>
                          <a:ea typeface="Source Sans Pro" panose="020B0503030403020204" pitchFamily="34" charset="0"/>
                        </a:rPr>
                        <a:t> </a:t>
                      </a:r>
                      <a:r>
                        <a:rPr lang="en-US" sz="1900" b="0" spc="-10" dirty="0">
                          <a:effectLst/>
                          <a:latin typeface="Source Sans Pro" panose="020B0503030403020204" pitchFamily="34" charset="0"/>
                          <a:ea typeface="Source Sans Pro" panose="020B0503030403020204" pitchFamily="34" charset="0"/>
                        </a:rPr>
                        <a:t>discussion</a:t>
                      </a:r>
                      <a:endParaRPr lang="x-none" sz="1900" b="0" spc="0" dirty="0">
                        <a:effectLst/>
                        <a:latin typeface="Source Sans Pro" panose="020B0503030403020204" pitchFamily="34" charset="0"/>
                        <a:ea typeface="Source Sans Pro" panose="020B0503030403020204" pitchFamily="34" charset="0"/>
                      </a:endParaRPr>
                    </a:p>
                    <a:p>
                      <a:pPr marL="257175" lvl="0" indent="-163513">
                        <a:spcBef>
                          <a:spcPts val="0"/>
                        </a:spcBef>
                        <a:spcAft>
                          <a:spcPts val="0"/>
                        </a:spcAft>
                        <a:buSzPts val="950"/>
                        <a:buFont typeface="Arial" panose="020B0604020202020204" pitchFamily="34" charset="0"/>
                        <a:buChar char="-"/>
                        <a:tabLst>
                          <a:tab pos="138113" algn="l"/>
                        </a:tabLst>
                      </a:pPr>
                      <a:r>
                        <a:rPr lang="en-US" sz="1900" b="0" spc="0" dirty="0">
                          <a:effectLst/>
                          <a:latin typeface="Source Sans Pro" panose="020B0503030403020204" pitchFamily="34" charset="0"/>
                          <a:ea typeface="Source Sans Pro" panose="020B0503030403020204" pitchFamily="34" charset="0"/>
                        </a:rPr>
                        <a:t>Key informant</a:t>
                      </a:r>
                      <a:r>
                        <a:rPr lang="en-US" sz="1900" b="0" spc="-5" dirty="0">
                          <a:effectLst/>
                          <a:latin typeface="Source Sans Pro" panose="020B0503030403020204" pitchFamily="34" charset="0"/>
                          <a:ea typeface="Source Sans Pro" panose="020B0503030403020204" pitchFamily="34" charset="0"/>
                        </a:rPr>
                        <a:t> </a:t>
                      </a:r>
                      <a:r>
                        <a:rPr lang="en-US" sz="1900" b="0" spc="-10" dirty="0">
                          <a:effectLst/>
                          <a:latin typeface="Source Sans Pro" panose="020B0503030403020204" pitchFamily="34" charset="0"/>
                          <a:ea typeface="Source Sans Pro" panose="020B0503030403020204" pitchFamily="34" charset="0"/>
                        </a:rPr>
                        <a:t>feedback</a:t>
                      </a:r>
                      <a:endParaRPr lang="x-none" sz="1900" b="0" spc="0" dirty="0">
                        <a:effectLst/>
                        <a:latin typeface="Source Sans Pro" panose="020B0503030403020204" pitchFamily="34" charset="0"/>
                        <a:ea typeface="Source Sans Pro" panose="020B0503030403020204" pitchFamily="34" charset="0"/>
                        <a:cs typeface="Arial" panose="020B0604020202020204" pitchFamily="34" charset="0"/>
                      </a:endParaRPr>
                    </a:p>
                  </a:txBody>
                  <a:tcPr marL="0" marR="0" marT="0" marB="0" anchor="ctr"/>
                </a:tc>
                <a:tc>
                  <a:txBody>
                    <a:bodyPr/>
                    <a:lstStyle/>
                    <a:p>
                      <a:pPr marL="317500" lvl="0" indent="-130175" rtl="0">
                        <a:spcBef>
                          <a:spcPts val="0"/>
                        </a:spcBef>
                        <a:spcAft>
                          <a:spcPts val="0"/>
                        </a:spcAft>
                        <a:buSzPts val="950"/>
                        <a:buFont typeface="Arial" panose="020B0604020202020204" pitchFamily="34" charset="0"/>
                        <a:buChar char="-"/>
                        <a:tabLst/>
                      </a:pPr>
                      <a:r>
                        <a:rPr lang="en-US" sz="1900" b="0" spc="0" dirty="0">
                          <a:effectLst/>
                          <a:latin typeface="Source Sans Pro" panose="020B0503030403020204" pitchFamily="34" charset="0"/>
                          <a:ea typeface="Source Sans Pro" panose="020B0503030403020204" pitchFamily="34" charset="0"/>
                        </a:rPr>
                        <a:t>Online</a:t>
                      </a:r>
                      <a:r>
                        <a:rPr lang="en-US" sz="1900" b="0" spc="-10" dirty="0">
                          <a:effectLst/>
                          <a:latin typeface="Source Sans Pro" panose="020B0503030403020204" pitchFamily="34" charset="0"/>
                          <a:ea typeface="Source Sans Pro" panose="020B0503030403020204" pitchFamily="34" charset="0"/>
                        </a:rPr>
                        <a:t> </a:t>
                      </a:r>
                      <a:r>
                        <a:rPr lang="en-US" sz="1900" b="0" spc="0" dirty="0">
                          <a:effectLst/>
                          <a:latin typeface="Source Sans Pro" panose="020B0503030403020204" pitchFamily="34" charset="0"/>
                          <a:ea typeface="Source Sans Pro" panose="020B0503030403020204" pitchFamily="34" charset="0"/>
                        </a:rPr>
                        <a:t>baseline</a:t>
                      </a:r>
                      <a:r>
                        <a:rPr lang="en-US" sz="1900" b="0" spc="-5" dirty="0">
                          <a:effectLst/>
                          <a:latin typeface="Source Sans Pro" panose="020B0503030403020204" pitchFamily="34" charset="0"/>
                          <a:ea typeface="Source Sans Pro" panose="020B0503030403020204" pitchFamily="34" charset="0"/>
                        </a:rPr>
                        <a:t> </a:t>
                      </a:r>
                      <a:r>
                        <a:rPr lang="en-US" sz="1900" b="0" spc="-10" dirty="0">
                          <a:effectLst/>
                          <a:latin typeface="Source Sans Pro" panose="020B0503030403020204" pitchFamily="34" charset="0"/>
                          <a:ea typeface="Source Sans Pro" panose="020B0503030403020204" pitchFamily="34" charset="0"/>
                        </a:rPr>
                        <a:t>survey</a:t>
                      </a:r>
                      <a:endParaRPr lang="x-none" sz="1900" b="0" spc="0" dirty="0">
                        <a:effectLst/>
                        <a:latin typeface="Source Sans Pro" panose="020B0503030403020204" pitchFamily="34" charset="0"/>
                        <a:ea typeface="Source Sans Pro" panose="020B0503030403020204" pitchFamily="34" charset="0"/>
                      </a:endParaRPr>
                    </a:p>
                    <a:p>
                      <a:pPr marL="317500" marR="347980" lvl="0" indent="-130175">
                        <a:lnSpc>
                          <a:spcPct val="105000"/>
                        </a:lnSpc>
                        <a:spcBef>
                          <a:spcPts val="0"/>
                        </a:spcBef>
                        <a:spcAft>
                          <a:spcPts val="0"/>
                        </a:spcAft>
                        <a:buSzPts val="950"/>
                        <a:buFont typeface="Arial" panose="020B0604020202020204" pitchFamily="34" charset="0"/>
                        <a:buChar char="-"/>
                        <a:tabLst/>
                      </a:pPr>
                      <a:r>
                        <a:rPr lang="en-US" sz="1900" b="0" spc="0" dirty="0">
                          <a:effectLst/>
                          <a:latin typeface="Source Sans Pro" panose="020B0503030403020204" pitchFamily="34" charset="0"/>
                          <a:ea typeface="Source Sans Pro" panose="020B0503030403020204" pitchFamily="34" charset="0"/>
                        </a:rPr>
                        <a:t>Review</a:t>
                      </a:r>
                      <a:r>
                        <a:rPr lang="en-US" sz="1900" b="0" spc="-5" dirty="0">
                          <a:effectLst/>
                          <a:latin typeface="Source Sans Pro" panose="020B0503030403020204" pitchFamily="34" charset="0"/>
                          <a:ea typeface="Source Sans Pro" panose="020B0503030403020204" pitchFamily="34" charset="0"/>
                        </a:rPr>
                        <a:t> </a:t>
                      </a:r>
                      <a:r>
                        <a:rPr lang="en-US" sz="1900" b="0" spc="0" dirty="0">
                          <a:effectLst/>
                          <a:latin typeface="Source Sans Pro" panose="020B0503030403020204" pitchFamily="34" charset="0"/>
                          <a:ea typeface="Source Sans Pro" panose="020B0503030403020204" pitchFamily="34" charset="0"/>
                        </a:rPr>
                        <a:t>of</a:t>
                      </a:r>
                      <a:r>
                        <a:rPr lang="en-US" sz="1900" b="0" spc="-10" dirty="0">
                          <a:effectLst/>
                          <a:latin typeface="Source Sans Pro" panose="020B0503030403020204" pitchFamily="34" charset="0"/>
                          <a:ea typeface="Source Sans Pro" panose="020B0503030403020204" pitchFamily="34" charset="0"/>
                        </a:rPr>
                        <a:t> </a:t>
                      </a:r>
                      <a:r>
                        <a:rPr lang="en-US" sz="1900" b="0" spc="0" dirty="0">
                          <a:effectLst/>
                          <a:latin typeface="Source Sans Pro" panose="020B0503030403020204" pitchFamily="34" charset="0"/>
                          <a:ea typeface="Source Sans Pro" panose="020B0503030403020204" pitchFamily="34" charset="0"/>
                        </a:rPr>
                        <a:t>HIV</a:t>
                      </a:r>
                      <a:r>
                        <a:rPr lang="en-US" sz="1900" b="0" spc="-5" dirty="0">
                          <a:effectLst/>
                          <a:latin typeface="Source Sans Pro" panose="020B0503030403020204" pitchFamily="34" charset="0"/>
                          <a:ea typeface="Source Sans Pro" panose="020B0503030403020204" pitchFamily="34" charset="0"/>
                        </a:rPr>
                        <a:t> </a:t>
                      </a:r>
                      <a:r>
                        <a:rPr lang="en-US" sz="1900" b="0" spc="0" dirty="0">
                          <a:effectLst/>
                          <a:latin typeface="Source Sans Pro" panose="020B0503030403020204" pitchFamily="34" charset="0"/>
                          <a:ea typeface="Source Sans Pro" panose="020B0503030403020204" pitchFamily="34" charset="0"/>
                        </a:rPr>
                        <a:t>self-testing</a:t>
                      </a:r>
                      <a:r>
                        <a:rPr lang="en-US" sz="1900" b="0" spc="-10" dirty="0">
                          <a:effectLst/>
                          <a:latin typeface="Source Sans Pro" panose="020B0503030403020204" pitchFamily="34" charset="0"/>
                          <a:ea typeface="Source Sans Pro" panose="020B0503030403020204" pitchFamily="34" charset="0"/>
                        </a:rPr>
                        <a:t> </a:t>
                      </a:r>
                      <a:r>
                        <a:rPr lang="en-US" sz="1900" b="0" spc="0" dirty="0">
                          <a:effectLst/>
                          <a:latin typeface="Source Sans Pro" panose="020B0503030403020204" pitchFamily="34" charset="0"/>
                          <a:ea typeface="Source Sans Pro" panose="020B0503030403020204" pitchFamily="34" charset="0"/>
                        </a:rPr>
                        <a:t>kits</a:t>
                      </a:r>
                      <a:r>
                        <a:rPr lang="en-US" sz="1900" b="0" spc="-10" dirty="0">
                          <a:effectLst/>
                          <a:latin typeface="Source Sans Pro" panose="020B0503030403020204" pitchFamily="34" charset="0"/>
                          <a:ea typeface="Source Sans Pro" panose="020B0503030403020204" pitchFamily="34" charset="0"/>
                        </a:rPr>
                        <a:t> </a:t>
                      </a:r>
                      <a:r>
                        <a:rPr lang="en-US" sz="1900" b="0" spc="0" dirty="0">
                          <a:effectLst/>
                          <a:latin typeface="Source Sans Pro" panose="020B0503030403020204" pitchFamily="34" charset="0"/>
                          <a:ea typeface="Source Sans Pro" panose="020B0503030403020204" pitchFamily="34" charset="0"/>
                        </a:rPr>
                        <a:t>pin </a:t>
                      </a:r>
                      <a:r>
                        <a:rPr lang="en-US" sz="1900" b="0" spc="-10" dirty="0">
                          <a:effectLst/>
                          <a:latin typeface="Source Sans Pro" panose="020B0503030403020204" pitchFamily="34" charset="0"/>
                          <a:ea typeface="Source Sans Pro" panose="020B0503030403020204" pitchFamily="34" charset="0"/>
                        </a:rPr>
                        <a:t>numbers</a:t>
                      </a:r>
                      <a:endParaRPr lang="x-none" sz="1900" b="0" spc="0" dirty="0">
                        <a:effectLst/>
                        <a:latin typeface="Source Sans Pro" panose="020B0503030403020204" pitchFamily="34" charset="0"/>
                        <a:ea typeface="Source Sans Pro" panose="020B0503030403020204" pitchFamily="34" charset="0"/>
                      </a:endParaRPr>
                    </a:p>
                    <a:p>
                      <a:pPr marL="317500" marR="114935" lvl="0" indent="-130175">
                        <a:lnSpc>
                          <a:spcPct val="105000"/>
                        </a:lnSpc>
                        <a:spcBef>
                          <a:spcPts val="0"/>
                        </a:spcBef>
                        <a:buSzPts val="950"/>
                        <a:buFont typeface="Arial" panose="020B0604020202020204" pitchFamily="34" charset="0"/>
                        <a:buChar char="-"/>
                        <a:tabLst/>
                      </a:pPr>
                      <a:r>
                        <a:rPr lang="en-US" sz="1900" b="0" spc="0" dirty="0">
                          <a:effectLst/>
                          <a:latin typeface="Source Sans Pro" panose="020B0503030403020204" pitchFamily="34" charset="0"/>
                          <a:ea typeface="Source Sans Pro" panose="020B0503030403020204" pitchFamily="34" charset="0"/>
                        </a:rPr>
                        <a:t>Review of</a:t>
                      </a:r>
                      <a:r>
                        <a:rPr lang="en-US" sz="1900" b="0" spc="-10" dirty="0">
                          <a:effectLst/>
                          <a:latin typeface="Source Sans Pro" panose="020B0503030403020204" pitchFamily="34" charset="0"/>
                          <a:ea typeface="Source Sans Pro" panose="020B0503030403020204" pitchFamily="34" charset="0"/>
                        </a:rPr>
                        <a:t> </a:t>
                      </a:r>
                      <a:r>
                        <a:rPr lang="en-US" sz="1900" b="0" spc="0" dirty="0">
                          <a:effectLst/>
                          <a:latin typeface="Source Sans Pro" panose="020B0503030403020204" pitchFamily="34" charset="0"/>
                          <a:ea typeface="Source Sans Pro" panose="020B0503030403020204" pitchFamily="34" charset="0"/>
                        </a:rPr>
                        <a:t>consultation</a:t>
                      </a:r>
                      <a:r>
                        <a:rPr lang="en-US" sz="1900" b="0" spc="-5" dirty="0">
                          <a:effectLst/>
                          <a:latin typeface="Source Sans Pro" panose="020B0503030403020204" pitchFamily="34" charset="0"/>
                          <a:ea typeface="Source Sans Pro" panose="020B0503030403020204" pitchFamily="34" charset="0"/>
                        </a:rPr>
                        <a:t> </a:t>
                      </a:r>
                      <a:r>
                        <a:rPr lang="en-US" sz="1900" b="0" spc="0" dirty="0">
                          <a:effectLst/>
                          <a:latin typeface="Source Sans Pro" panose="020B0503030403020204" pitchFamily="34" charset="0"/>
                          <a:ea typeface="Source Sans Pro" panose="020B0503030403020204" pitchFamily="34" charset="0"/>
                        </a:rPr>
                        <a:t>records</a:t>
                      </a:r>
                      <a:r>
                        <a:rPr lang="en-US" sz="1900" b="0" spc="-5" dirty="0">
                          <a:effectLst/>
                          <a:latin typeface="Source Sans Pro" panose="020B0503030403020204" pitchFamily="34" charset="0"/>
                          <a:ea typeface="Source Sans Pro" panose="020B0503030403020204" pitchFamily="34" charset="0"/>
                        </a:rPr>
                        <a:t> </a:t>
                      </a:r>
                      <a:r>
                        <a:rPr lang="en-US" sz="1900" b="0" spc="0" dirty="0">
                          <a:effectLst/>
                          <a:latin typeface="Source Sans Pro" panose="020B0503030403020204" pitchFamily="34" charset="0"/>
                          <a:ea typeface="Source Sans Pro" panose="020B0503030403020204" pitchFamily="34" charset="0"/>
                        </a:rPr>
                        <a:t>at</a:t>
                      </a:r>
                      <a:r>
                        <a:rPr lang="en-US" sz="1900" b="0" spc="-10" dirty="0">
                          <a:effectLst/>
                          <a:latin typeface="Source Sans Pro" panose="020B0503030403020204" pitchFamily="34" charset="0"/>
                          <a:ea typeface="Source Sans Pro" panose="020B0503030403020204" pitchFamily="34" charset="0"/>
                        </a:rPr>
                        <a:t> </a:t>
                      </a:r>
                      <a:r>
                        <a:rPr lang="en-US" sz="1900" b="0" spc="0" dirty="0">
                          <a:effectLst/>
                          <a:latin typeface="Source Sans Pro" panose="020B0503030403020204" pitchFamily="34" charset="0"/>
                          <a:ea typeface="Source Sans Pro" panose="020B0503030403020204" pitchFamily="34" charset="0"/>
                        </a:rPr>
                        <a:t>HIV counseling and care/treatment sites</a:t>
                      </a:r>
                      <a:endParaRPr lang="x-none" sz="1900" b="0" spc="0" dirty="0">
                        <a:effectLst/>
                        <a:latin typeface="Source Sans Pro" panose="020B0503030403020204" pitchFamily="34" charset="0"/>
                        <a:ea typeface="Source Sans Pro" panose="020B0503030403020204" pitchFamily="34" charset="0"/>
                      </a:endParaRPr>
                    </a:p>
                    <a:p>
                      <a:pPr marL="317500" lvl="0" indent="-130175">
                        <a:spcBef>
                          <a:spcPts val="0"/>
                        </a:spcBef>
                        <a:buSzPts val="950"/>
                        <a:buFont typeface="Arial" panose="020B0604020202020204" pitchFamily="34" charset="0"/>
                        <a:buChar char="-"/>
                        <a:tabLst/>
                      </a:pPr>
                      <a:r>
                        <a:rPr lang="en-US" sz="1900" b="0" spc="0" dirty="0">
                          <a:effectLst/>
                          <a:latin typeface="Source Sans Pro" panose="020B0503030403020204" pitchFamily="34" charset="0"/>
                          <a:ea typeface="Source Sans Pro" panose="020B0503030403020204" pitchFamily="34" charset="0"/>
                        </a:rPr>
                        <a:t>Exporting</a:t>
                      </a:r>
                      <a:r>
                        <a:rPr lang="en-US" sz="1900" b="0" spc="5" dirty="0">
                          <a:effectLst/>
                          <a:latin typeface="Source Sans Pro" panose="020B0503030403020204" pitchFamily="34" charset="0"/>
                          <a:ea typeface="Source Sans Pro" panose="020B0503030403020204" pitchFamily="34" charset="0"/>
                        </a:rPr>
                        <a:t> </a:t>
                      </a:r>
                      <a:r>
                        <a:rPr lang="en-US" sz="1900" b="0" spc="0" dirty="0">
                          <a:effectLst/>
                          <a:latin typeface="Source Sans Pro" panose="020B0503030403020204" pitchFamily="34" charset="0"/>
                          <a:ea typeface="Source Sans Pro" panose="020B0503030403020204" pitchFamily="34" charset="0"/>
                        </a:rPr>
                        <a:t>and</a:t>
                      </a:r>
                      <a:r>
                        <a:rPr lang="en-US" sz="1900" b="0" spc="5" dirty="0">
                          <a:effectLst/>
                          <a:latin typeface="Source Sans Pro" panose="020B0503030403020204" pitchFamily="34" charset="0"/>
                          <a:ea typeface="Source Sans Pro" panose="020B0503030403020204" pitchFamily="34" charset="0"/>
                        </a:rPr>
                        <a:t> </a:t>
                      </a:r>
                      <a:r>
                        <a:rPr lang="en-US" sz="1900" b="0" spc="0" dirty="0">
                          <a:effectLst/>
                          <a:latin typeface="Source Sans Pro" panose="020B0503030403020204" pitchFamily="34" charset="0"/>
                          <a:ea typeface="Source Sans Pro" panose="020B0503030403020204" pitchFamily="34" charset="0"/>
                        </a:rPr>
                        <a:t>review</a:t>
                      </a:r>
                      <a:r>
                        <a:rPr lang="en-US" sz="1900" b="0" spc="10" dirty="0">
                          <a:effectLst/>
                          <a:latin typeface="Source Sans Pro" panose="020B0503030403020204" pitchFamily="34" charset="0"/>
                          <a:ea typeface="Source Sans Pro" panose="020B0503030403020204" pitchFamily="34" charset="0"/>
                        </a:rPr>
                        <a:t> </a:t>
                      </a:r>
                      <a:r>
                        <a:rPr lang="en-US" sz="1900" b="0" spc="0" dirty="0">
                          <a:effectLst/>
                          <a:latin typeface="Source Sans Pro" panose="020B0503030403020204" pitchFamily="34" charset="0"/>
                          <a:ea typeface="Source Sans Pro" panose="020B0503030403020204" pitchFamily="34" charset="0"/>
                        </a:rPr>
                        <a:t>of</a:t>
                      </a:r>
                      <a:r>
                        <a:rPr lang="en-US" sz="1900" b="0" spc="5" dirty="0">
                          <a:effectLst/>
                          <a:latin typeface="Source Sans Pro" panose="020B0503030403020204" pitchFamily="34" charset="0"/>
                          <a:ea typeface="Source Sans Pro" panose="020B0503030403020204" pitchFamily="34" charset="0"/>
                        </a:rPr>
                        <a:t> </a:t>
                      </a:r>
                      <a:r>
                        <a:rPr lang="en-US" sz="1900" b="0" spc="0" dirty="0">
                          <a:effectLst/>
                          <a:latin typeface="Source Sans Pro" panose="020B0503030403020204" pitchFamily="34" charset="0"/>
                          <a:ea typeface="Source Sans Pro" panose="020B0503030403020204" pitchFamily="34" charset="0"/>
                        </a:rPr>
                        <a:t>chat </a:t>
                      </a:r>
                      <a:r>
                        <a:rPr lang="en-US" sz="1900" b="0" spc="-20" dirty="0">
                          <a:effectLst/>
                          <a:latin typeface="Source Sans Pro" panose="020B0503030403020204" pitchFamily="34" charset="0"/>
                          <a:ea typeface="Source Sans Pro" panose="020B0503030403020204" pitchFamily="34" charset="0"/>
                        </a:rPr>
                        <a:t>room</a:t>
                      </a:r>
                      <a:r>
                        <a:rPr lang="x-none" sz="1900" b="0" spc="0" dirty="0">
                          <a:effectLst/>
                          <a:latin typeface="Source Sans Pro" panose="020B0503030403020204" pitchFamily="34" charset="0"/>
                          <a:ea typeface="Source Sans Pro" panose="020B0503030403020204" pitchFamily="34" charset="0"/>
                        </a:rPr>
                        <a:t> </a:t>
                      </a:r>
                      <a:r>
                        <a:rPr lang="en-US" sz="1900" b="0" spc="-10" dirty="0">
                          <a:effectLst/>
                          <a:latin typeface="Source Sans Pro" panose="020B0503030403020204" pitchFamily="34" charset="0"/>
                          <a:ea typeface="Source Sans Pro" panose="020B0503030403020204" pitchFamily="34" charset="0"/>
                        </a:rPr>
                        <a:t>conversations</a:t>
                      </a:r>
                      <a:endParaRPr lang="x-none" sz="1900" b="0" dirty="0">
                        <a:effectLst/>
                        <a:latin typeface="Source Sans Pro" panose="020B0503030403020204" pitchFamily="34" charset="0"/>
                        <a:ea typeface="Source Sans Pro" panose="020B0503030403020204" pitchFamily="34" charset="0"/>
                        <a:cs typeface="Arial" panose="020B0604020202020204" pitchFamily="34" charset="0"/>
                      </a:endParaRPr>
                    </a:p>
                  </a:txBody>
                  <a:tcPr marL="0" marR="0" marT="0" marB="0"/>
                </a:tc>
                <a:extLst>
                  <a:ext uri="{0D108BD9-81ED-4DB2-BD59-A6C34878D82A}">
                    <a16:rowId xmlns:a16="http://schemas.microsoft.com/office/drawing/2014/main" val="3199954235"/>
                  </a:ext>
                </a:extLst>
              </a:tr>
              <a:tr h="568960">
                <a:tc>
                  <a:txBody>
                    <a:bodyPr/>
                    <a:lstStyle/>
                    <a:p>
                      <a:pPr marL="60960">
                        <a:spcBef>
                          <a:spcPts val="0"/>
                        </a:spcBef>
                        <a:spcAft>
                          <a:spcPts val="0"/>
                        </a:spcAft>
                      </a:pPr>
                      <a:r>
                        <a:rPr lang="en-US" sz="1900" b="0" i="0" u="none" strike="noStrike" cap="none" dirty="0">
                          <a:solidFill>
                            <a:srgbClr val="000000"/>
                          </a:solidFill>
                          <a:effectLst/>
                          <a:latin typeface="Source Sans Pro" panose="020B0503030403020204" pitchFamily="34" charset="0"/>
                          <a:ea typeface="Source Sans Pro" panose="020B0503030403020204" pitchFamily="34" charset="0"/>
                          <a:cs typeface="Arial"/>
                          <a:sym typeface="Arial"/>
                        </a:rPr>
                        <a:t>Sampling</a:t>
                      </a:r>
                      <a:r>
                        <a:rPr lang="x-none" sz="1900" b="0" i="0" u="none" strike="noStrike" cap="none" dirty="0">
                          <a:solidFill>
                            <a:srgbClr val="000000"/>
                          </a:solidFill>
                          <a:effectLst/>
                          <a:latin typeface="Source Sans Pro" panose="020B0503030403020204" pitchFamily="34" charset="0"/>
                          <a:ea typeface="Source Sans Pro" panose="020B0503030403020204" pitchFamily="34" charset="0"/>
                          <a:cs typeface="Arial"/>
                          <a:sym typeface="Arial"/>
                        </a:rPr>
                        <a:t> </a:t>
                      </a:r>
                      <a:r>
                        <a:rPr lang="en-US" sz="1900" b="0" i="0" u="none" strike="noStrike" cap="none" dirty="0">
                          <a:solidFill>
                            <a:srgbClr val="000000"/>
                          </a:solidFill>
                          <a:effectLst/>
                          <a:latin typeface="Source Sans Pro" panose="020B0503030403020204" pitchFamily="34" charset="0"/>
                          <a:ea typeface="Source Sans Pro" panose="020B0503030403020204" pitchFamily="34" charset="0"/>
                          <a:cs typeface="Arial"/>
                          <a:sym typeface="Arial"/>
                        </a:rPr>
                        <a:t>method</a:t>
                      </a:r>
                      <a:endParaRPr lang="x-none" sz="1900" b="0" i="0" u="none" strike="noStrike" cap="none" dirty="0">
                        <a:solidFill>
                          <a:srgbClr val="000000"/>
                        </a:solidFill>
                        <a:effectLst/>
                        <a:latin typeface="Source Sans Pro" panose="020B0503030403020204" pitchFamily="34" charset="0"/>
                        <a:ea typeface="Source Sans Pro" panose="020B0503030403020204" pitchFamily="34" charset="0"/>
                        <a:cs typeface="Arial"/>
                        <a:sym typeface="Arial"/>
                      </a:endParaRPr>
                    </a:p>
                  </a:txBody>
                  <a:tcPr marL="0" marR="0" marT="0" marB="0"/>
                </a:tc>
                <a:tc gridSpan="2">
                  <a:txBody>
                    <a:bodyPr/>
                    <a:lstStyle/>
                    <a:p>
                      <a:pPr marL="60960">
                        <a:spcBef>
                          <a:spcPts val="0"/>
                        </a:spcBef>
                        <a:spcAft>
                          <a:spcPts val="0"/>
                        </a:spcAft>
                      </a:pPr>
                      <a:r>
                        <a:rPr lang="en-US" sz="1900" b="0" i="0" u="none" strike="noStrike" cap="none" dirty="0">
                          <a:solidFill>
                            <a:srgbClr val="000000"/>
                          </a:solidFill>
                          <a:effectLst/>
                          <a:latin typeface="Source Sans Pro" panose="020B0503030403020204" pitchFamily="34" charset="0"/>
                          <a:ea typeface="Source Sans Pro" panose="020B0503030403020204" pitchFamily="34" charset="0"/>
                          <a:cs typeface="Arial"/>
                          <a:sym typeface="Arial"/>
                        </a:rPr>
                        <a:t>Street-based outreach, peer referrals, facility-based sampling at public and private</a:t>
                      </a:r>
                      <a:r>
                        <a:rPr lang="x-none" sz="1900" b="0" i="0" u="none" strike="noStrike" cap="none" dirty="0">
                          <a:solidFill>
                            <a:srgbClr val="000000"/>
                          </a:solidFill>
                          <a:effectLst/>
                          <a:latin typeface="Source Sans Pro" panose="020B0503030403020204" pitchFamily="34" charset="0"/>
                          <a:ea typeface="Source Sans Pro" panose="020B0503030403020204" pitchFamily="34" charset="0"/>
                          <a:cs typeface="Arial"/>
                          <a:sym typeface="Arial"/>
                        </a:rPr>
                        <a:t> </a:t>
                      </a:r>
                      <a:r>
                        <a:rPr lang="en-US" sz="1900" b="0" i="0" u="none" strike="noStrike" cap="none" dirty="0">
                          <a:solidFill>
                            <a:srgbClr val="000000"/>
                          </a:solidFill>
                          <a:effectLst/>
                          <a:latin typeface="Source Sans Pro" panose="020B0503030403020204" pitchFamily="34" charset="0"/>
                          <a:ea typeface="Source Sans Pro" panose="020B0503030403020204" pitchFamily="34" charset="0"/>
                          <a:cs typeface="Arial"/>
                          <a:sym typeface="Arial"/>
                        </a:rPr>
                        <a:t>FSW-friendly health centers and announcement in social media</a:t>
                      </a:r>
                      <a:endParaRPr lang="x-none" sz="1900" b="0" i="0" u="none" strike="noStrike" cap="none" dirty="0">
                        <a:solidFill>
                          <a:srgbClr val="000000"/>
                        </a:solidFill>
                        <a:effectLst/>
                        <a:latin typeface="Source Sans Pro" panose="020B0503030403020204" pitchFamily="34" charset="0"/>
                        <a:ea typeface="Source Sans Pro" panose="020B0503030403020204" pitchFamily="34" charset="0"/>
                        <a:cs typeface="Arial"/>
                        <a:sym typeface="Arial"/>
                      </a:endParaRPr>
                    </a:p>
                  </a:txBody>
                  <a:tcPr marL="0" marR="0" marT="0" marB="0"/>
                </a:tc>
                <a:tc hMerge="1">
                  <a:txBody>
                    <a:bodyPr/>
                    <a:lstStyle/>
                    <a:p>
                      <a:pPr marL="60960">
                        <a:spcBef>
                          <a:spcPts val="20"/>
                        </a:spcBef>
                        <a:spcAft>
                          <a:spcPts val="0"/>
                        </a:spcAft>
                      </a:pPr>
                      <a:endParaRPr lang="x-none" sz="1400" b="0" i="0" u="none" strike="noStrike" cap="none" dirty="0">
                        <a:solidFill>
                          <a:srgbClr val="000000"/>
                        </a:solidFill>
                        <a:effectLst/>
                        <a:latin typeface="Source Sans Pro" panose="020B0503030403020204" pitchFamily="34" charset="0"/>
                        <a:ea typeface="Source Sans Pro" panose="020B0503030403020204" pitchFamily="34" charset="0"/>
                        <a:cs typeface="Arial"/>
                        <a:sym typeface="Arial"/>
                      </a:endParaRPr>
                    </a:p>
                  </a:txBody>
                  <a:tcPr marL="0" marR="0" marT="0" marB="0"/>
                </a:tc>
                <a:extLst>
                  <a:ext uri="{0D108BD9-81ED-4DB2-BD59-A6C34878D82A}">
                    <a16:rowId xmlns:a16="http://schemas.microsoft.com/office/drawing/2014/main" val="3001764975"/>
                  </a:ext>
                </a:extLst>
              </a:tr>
              <a:tr h="883159">
                <a:tc>
                  <a:txBody>
                    <a:bodyPr/>
                    <a:lstStyle/>
                    <a:p>
                      <a:pPr marL="60960">
                        <a:spcBef>
                          <a:spcPts val="0"/>
                        </a:spcBef>
                        <a:spcAft>
                          <a:spcPts val="0"/>
                        </a:spcAft>
                      </a:pPr>
                      <a:r>
                        <a:rPr lang="en-US" sz="1900" b="0" i="0" u="none" strike="noStrike" cap="none">
                          <a:solidFill>
                            <a:srgbClr val="000000"/>
                          </a:solidFill>
                          <a:effectLst/>
                          <a:latin typeface="Source Sans Pro" panose="020B0503030403020204" pitchFamily="34" charset="0"/>
                          <a:ea typeface="Source Sans Pro" panose="020B0503030403020204" pitchFamily="34" charset="0"/>
                          <a:cs typeface="Arial"/>
                          <a:sym typeface="Arial"/>
                        </a:rPr>
                        <a:t>Study sample</a:t>
                      </a:r>
                      <a:endParaRPr lang="x-none" sz="1900" b="0" i="0" u="none" strike="noStrike" cap="none">
                        <a:solidFill>
                          <a:srgbClr val="000000"/>
                        </a:solidFill>
                        <a:effectLst/>
                        <a:latin typeface="Source Sans Pro" panose="020B0503030403020204" pitchFamily="34" charset="0"/>
                        <a:ea typeface="Source Sans Pro" panose="020B0503030403020204" pitchFamily="34" charset="0"/>
                        <a:cs typeface="Arial"/>
                        <a:sym typeface="Arial"/>
                      </a:endParaRPr>
                    </a:p>
                  </a:txBody>
                  <a:tcPr marL="0" marR="0" marT="0" marB="0"/>
                </a:tc>
                <a:tc gridSpan="2">
                  <a:txBody>
                    <a:bodyPr/>
                    <a:lstStyle/>
                    <a:p>
                      <a:pPr marL="69850" marR="114300" indent="-8890">
                        <a:lnSpc>
                          <a:spcPct val="105000"/>
                        </a:lnSpc>
                        <a:spcBef>
                          <a:spcPts val="0"/>
                        </a:spcBef>
                        <a:spcAft>
                          <a:spcPts val="0"/>
                        </a:spcAft>
                      </a:pPr>
                      <a:r>
                        <a:rPr lang="en-US" sz="1900" b="0" i="0" u="none" strike="noStrike" cap="none" dirty="0">
                          <a:solidFill>
                            <a:srgbClr val="000000"/>
                          </a:solidFill>
                          <a:effectLst/>
                          <a:latin typeface="Source Sans Pro" panose="020B0503030403020204" pitchFamily="34" charset="0"/>
                          <a:ea typeface="Source Sans Pro" panose="020B0503030403020204" pitchFamily="34" charset="0"/>
                          <a:cs typeface="Arial"/>
                          <a:sym typeface="Arial"/>
                        </a:rPr>
                        <a:t>FSW from Tehran and Isfahan, age 18 years and older, who had sex for money in the previous month, have an active social networking account, and HIV-negative or unknown HIV status.</a:t>
                      </a:r>
                      <a:endParaRPr lang="x-none" sz="1900" b="0" i="0" u="none" strike="noStrike" cap="none" dirty="0">
                        <a:solidFill>
                          <a:srgbClr val="000000"/>
                        </a:solidFill>
                        <a:effectLst/>
                        <a:latin typeface="Source Sans Pro" panose="020B0503030403020204" pitchFamily="34" charset="0"/>
                        <a:ea typeface="Source Sans Pro" panose="020B0503030403020204" pitchFamily="34" charset="0"/>
                        <a:cs typeface="Arial"/>
                        <a:sym typeface="Arial"/>
                      </a:endParaRPr>
                    </a:p>
                  </a:txBody>
                  <a:tcPr marL="0" marR="0" marT="0" marB="0"/>
                </a:tc>
                <a:tc hMerge="1">
                  <a:txBody>
                    <a:bodyPr/>
                    <a:lstStyle/>
                    <a:p>
                      <a:pPr marL="60960">
                        <a:spcBef>
                          <a:spcPts val="20"/>
                        </a:spcBef>
                        <a:spcAft>
                          <a:spcPts val="0"/>
                        </a:spcAft>
                      </a:pPr>
                      <a:endParaRPr lang="x-none" sz="1400" b="0" i="0" u="none" strike="noStrike" cap="none" dirty="0">
                        <a:solidFill>
                          <a:srgbClr val="000000"/>
                        </a:solidFill>
                        <a:effectLst/>
                        <a:latin typeface="Source Sans Pro" panose="020B0503030403020204" pitchFamily="34" charset="0"/>
                        <a:ea typeface="Source Sans Pro" panose="020B0503030403020204" pitchFamily="34" charset="0"/>
                        <a:cs typeface="Arial"/>
                        <a:sym typeface="Arial"/>
                      </a:endParaRPr>
                    </a:p>
                  </a:txBody>
                  <a:tcPr marL="0" marR="0" marT="0" marB="0"/>
                </a:tc>
                <a:extLst>
                  <a:ext uri="{0D108BD9-81ED-4DB2-BD59-A6C34878D82A}">
                    <a16:rowId xmlns:a16="http://schemas.microsoft.com/office/drawing/2014/main" val="899009392"/>
                  </a:ext>
                </a:extLst>
              </a:tr>
            </a:tbl>
          </a:graphicData>
        </a:graphic>
      </p:graphicFrame>
      <p:grpSp>
        <p:nvGrpSpPr>
          <p:cNvPr id="4" name="Google Shape;892;p46"/>
          <p:cNvGrpSpPr/>
          <p:nvPr/>
        </p:nvGrpSpPr>
        <p:grpSpPr>
          <a:xfrm>
            <a:off x="697766" y="739540"/>
            <a:ext cx="412029" cy="502449"/>
            <a:chOff x="596350" y="929175"/>
            <a:chExt cx="407950" cy="497475"/>
          </a:xfrm>
        </p:grpSpPr>
        <p:sp>
          <p:nvSpPr>
            <p:cNvPr id="5" name="Google Shape;893;p46"/>
            <p:cNvSpPr/>
            <p:nvPr/>
          </p:nvSpPr>
          <p:spPr>
            <a:xfrm>
              <a:off x="596350" y="953550"/>
              <a:ext cx="387250" cy="473100"/>
            </a:xfrm>
            <a:custGeom>
              <a:avLst/>
              <a:gdLst/>
              <a:ahLst/>
              <a:cxnLst/>
              <a:rect l="l" t="t" r="r" b="b"/>
              <a:pathLst>
                <a:path w="15490" h="18924" fill="none" extrusionOk="0">
                  <a:moveTo>
                    <a:pt x="15490" y="17828"/>
                  </a:moveTo>
                  <a:lnTo>
                    <a:pt x="15490" y="17828"/>
                  </a:lnTo>
                  <a:lnTo>
                    <a:pt x="15466" y="17998"/>
                  </a:lnTo>
                  <a:lnTo>
                    <a:pt x="15417" y="18169"/>
                  </a:lnTo>
                  <a:lnTo>
                    <a:pt x="15319" y="18364"/>
                  </a:lnTo>
                  <a:lnTo>
                    <a:pt x="15198" y="18534"/>
                  </a:lnTo>
                  <a:lnTo>
                    <a:pt x="15052" y="18680"/>
                  </a:lnTo>
                  <a:lnTo>
                    <a:pt x="14881" y="18802"/>
                  </a:lnTo>
                  <a:lnTo>
                    <a:pt x="14735" y="18900"/>
                  </a:lnTo>
                  <a:lnTo>
                    <a:pt x="14564" y="18924"/>
                  </a:lnTo>
                  <a:lnTo>
                    <a:pt x="1023" y="18924"/>
                  </a:lnTo>
                  <a:lnTo>
                    <a:pt x="1023" y="18924"/>
                  </a:lnTo>
                  <a:lnTo>
                    <a:pt x="853" y="18900"/>
                  </a:lnTo>
                  <a:lnTo>
                    <a:pt x="682" y="18802"/>
                  </a:lnTo>
                  <a:lnTo>
                    <a:pt x="512" y="18680"/>
                  </a:lnTo>
                  <a:lnTo>
                    <a:pt x="341" y="18534"/>
                  </a:lnTo>
                  <a:lnTo>
                    <a:pt x="219" y="18364"/>
                  </a:lnTo>
                  <a:lnTo>
                    <a:pt x="98" y="18169"/>
                  </a:lnTo>
                  <a:lnTo>
                    <a:pt x="25" y="17998"/>
                  </a:lnTo>
                  <a:lnTo>
                    <a:pt x="0" y="17828"/>
                  </a:lnTo>
                  <a:lnTo>
                    <a:pt x="0" y="877"/>
                  </a:lnTo>
                  <a:lnTo>
                    <a:pt x="0" y="877"/>
                  </a:lnTo>
                  <a:lnTo>
                    <a:pt x="25" y="706"/>
                  </a:lnTo>
                  <a:lnTo>
                    <a:pt x="98" y="560"/>
                  </a:lnTo>
                  <a:lnTo>
                    <a:pt x="195" y="414"/>
                  </a:lnTo>
                  <a:lnTo>
                    <a:pt x="341" y="268"/>
                  </a:lnTo>
                  <a:lnTo>
                    <a:pt x="487" y="171"/>
                  </a:lnTo>
                  <a:lnTo>
                    <a:pt x="658" y="73"/>
                  </a:lnTo>
                  <a:lnTo>
                    <a:pt x="828" y="24"/>
                  </a:lnTo>
                  <a:lnTo>
                    <a:pt x="974" y="0"/>
                  </a:lnTo>
                </a:path>
              </a:pathLst>
            </a:custGeom>
            <a:noFill/>
            <a:ln w="12175" cap="rnd"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latin typeface="Source Sans Pro" panose="020B0503030403020204" pitchFamily="34" charset="0"/>
                <a:ea typeface="Source Sans Pro" panose="020B0503030403020204" pitchFamily="34" charset="0"/>
              </a:endParaRPr>
            </a:p>
          </p:txBody>
        </p:sp>
        <p:sp>
          <p:nvSpPr>
            <p:cNvPr id="7" name="Google Shape;894;p46"/>
            <p:cNvSpPr/>
            <p:nvPr/>
          </p:nvSpPr>
          <p:spPr>
            <a:xfrm>
              <a:off x="626775" y="929175"/>
              <a:ext cx="377525" cy="462775"/>
            </a:xfrm>
            <a:custGeom>
              <a:avLst/>
              <a:gdLst/>
              <a:ahLst/>
              <a:cxnLst/>
              <a:rect l="l" t="t" r="r" b="b"/>
              <a:pathLst>
                <a:path w="15101" h="18511" fill="none" extrusionOk="0">
                  <a:moveTo>
                    <a:pt x="15101" y="3362"/>
                  </a:moveTo>
                  <a:lnTo>
                    <a:pt x="15101" y="17731"/>
                  </a:lnTo>
                  <a:lnTo>
                    <a:pt x="15101" y="17731"/>
                  </a:lnTo>
                  <a:lnTo>
                    <a:pt x="15077" y="17877"/>
                  </a:lnTo>
                  <a:lnTo>
                    <a:pt x="15028" y="18024"/>
                  </a:lnTo>
                  <a:lnTo>
                    <a:pt x="14979" y="18145"/>
                  </a:lnTo>
                  <a:lnTo>
                    <a:pt x="14882" y="18267"/>
                  </a:lnTo>
                  <a:lnTo>
                    <a:pt x="14760" y="18365"/>
                  </a:lnTo>
                  <a:lnTo>
                    <a:pt x="14614" y="18438"/>
                  </a:lnTo>
                  <a:lnTo>
                    <a:pt x="14468" y="18486"/>
                  </a:lnTo>
                  <a:lnTo>
                    <a:pt x="14322" y="18511"/>
                  </a:lnTo>
                  <a:lnTo>
                    <a:pt x="780" y="18511"/>
                  </a:lnTo>
                  <a:lnTo>
                    <a:pt x="780" y="18511"/>
                  </a:lnTo>
                  <a:lnTo>
                    <a:pt x="634" y="18486"/>
                  </a:lnTo>
                  <a:lnTo>
                    <a:pt x="488" y="18438"/>
                  </a:lnTo>
                  <a:lnTo>
                    <a:pt x="342" y="18365"/>
                  </a:lnTo>
                  <a:lnTo>
                    <a:pt x="220" y="18267"/>
                  </a:lnTo>
                  <a:lnTo>
                    <a:pt x="123" y="18145"/>
                  </a:lnTo>
                  <a:lnTo>
                    <a:pt x="74" y="18024"/>
                  </a:lnTo>
                  <a:lnTo>
                    <a:pt x="25" y="17877"/>
                  </a:lnTo>
                  <a:lnTo>
                    <a:pt x="1" y="17731"/>
                  </a:lnTo>
                  <a:lnTo>
                    <a:pt x="1" y="780"/>
                  </a:lnTo>
                  <a:lnTo>
                    <a:pt x="1" y="780"/>
                  </a:lnTo>
                  <a:lnTo>
                    <a:pt x="25" y="610"/>
                  </a:lnTo>
                  <a:lnTo>
                    <a:pt x="74" y="464"/>
                  </a:lnTo>
                  <a:lnTo>
                    <a:pt x="123" y="342"/>
                  </a:lnTo>
                  <a:lnTo>
                    <a:pt x="220" y="220"/>
                  </a:lnTo>
                  <a:lnTo>
                    <a:pt x="342" y="123"/>
                  </a:lnTo>
                  <a:lnTo>
                    <a:pt x="488" y="50"/>
                  </a:lnTo>
                  <a:lnTo>
                    <a:pt x="634" y="1"/>
                  </a:lnTo>
                  <a:lnTo>
                    <a:pt x="780" y="1"/>
                  </a:lnTo>
                  <a:lnTo>
                    <a:pt x="11740" y="1"/>
                  </a:lnTo>
                </a:path>
              </a:pathLst>
            </a:custGeom>
            <a:noFill/>
            <a:ln w="12175" cap="rnd"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latin typeface="Source Sans Pro" panose="020B0503030403020204" pitchFamily="34" charset="0"/>
                <a:ea typeface="Source Sans Pro" panose="020B0503030403020204" pitchFamily="34" charset="0"/>
              </a:endParaRPr>
            </a:p>
          </p:txBody>
        </p:sp>
        <p:sp>
          <p:nvSpPr>
            <p:cNvPr id="8" name="Google Shape;895;p46"/>
            <p:cNvSpPr/>
            <p:nvPr/>
          </p:nvSpPr>
          <p:spPr>
            <a:xfrm>
              <a:off x="688900" y="1256150"/>
              <a:ext cx="133975" cy="25"/>
            </a:xfrm>
            <a:custGeom>
              <a:avLst/>
              <a:gdLst/>
              <a:ahLst/>
              <a:cxnLst/>
              <a:rect l="l" t="t" r="r" b="b"/>
              <a:pathLst>
                <a:path w="5359" h="1" fill="none" extrusionOk="0">
                  <a:moveTo>
                    <a:pt x="5358" y="0"/>
                  </a:moveTo>
                  <a:lnTo>
                    <a:pt x="0" y="0"/>
                  </a:lnTo>
                </a:path>
              </a:pathLst>
            </a:custGeom>
            <a:noFill/>
            <a:ln w="12175" cap="rnd"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latin typeface="Source Sans Pro" panose="020B0503030403020204" pitchFamily="34" charset="0"/>
                <a:ea typeface="Source Sans Pro" panose="020B0503030403020204" pitchFamily="34" charset="0"/>
              </a:endParaRPr>
            </a:p>
          </p:txBody>
        </p:sp>
        <p:sp>
          <p:nvSpPr>
            <p:cNvPr id="9" name="Google Shape;896;p46"/>
            <p:cNvSpPr/>
            <p:nvPr/>
          </p:nvSpPr>
          <p:spPr>
            <a:xfrm>
              <a:off x="688900" y="1201350"/>
              <a:ext cx="255750" cy="25"/>
            </a:xfrm>
            <a:custGeom>
              <a:avLst/>
              <a:gdLst/>
              <a:ahLst/>
              <a:cxnLst/>
              <a:rect l="l" t="t" r="r" b="b"/>
              <a:pathLst>
                <a:path w="10230" h="1" fill="none" extrusionOk="0">
                  <a:moveTo>
                    <a:pt x="10229" y="1"/>
                  </a:moveTo>
                  <a:lnTo>
                    <a:pt x="0" y="1"/>
                  </a:lnTo>
                </a:path>
              </a:pathLst>
            </a:custGeom>
            <a:noFill/>
            <a:ln w="12175" cap="rnd"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latin typeface="Source Sans Pro" panose="020B0503030403020204" pitchFamily="34" charset="0"/>
                <a:ea typeface="Source Sans Pro" panose="020B0503030403020204" pitchFamily="34" charset="0"/>
              </a:endParaRPr>
            </a:p>
          </p:txBody>
        </p:sp>
        <p:sp>
          <p:nvSpPr>
            <p:cNvPr id="10" name="Google Shape;897;p46"/>
            <p:cNvSpPr/>
            <p:nvPr/>
          </p:nvSpPr>
          <p:spPr>
            <a:xfrm>
              <a:off x="688900" y="1145950"/>
              <a:ext cx="255750" cy="25"/>
            </a:xfrm>
            <a:custGeom>
              <a:avLst/>
              <a:gdLst/>
              <a:ahLst/>
              <a:cxnLst/>
              <a:rect l="l" t="t" r="r" b="b"/>
              <a:pathLst>
                <a:path w="10230" h="1" fill="none" extrusionOk="0">
                  <a:moveTo>
                    <a:pt x="10229" y="0"/>
                  </a:moveTo>
                  <a:lnTo>
                    <a:pt x="0" y="0"/>
                  </a:lnTo>
                </a:path>
              </a:pathLst>
            </a:custGeom>
            <a:noFill/>
            <a:ln w="12175" cap="rnd"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latin typeface="Source Sans Pro" panose="020B0503030403020204" pitchFamily="34" charset="0"/>
                <a:ea typeface="Source Sans Pro" panose="020B0503030403020204" pitchFamily="34" charset="0"/>
              </a:endParaRPr>
            </a:p>
          </p:txBody>
        </p:sp>
        <p:sp>
          <p:nvSpPr>
            <p:cNvPr id="11" name="Google Shape;898;p46"/>
            <p:cNvSpPr/>
            <p:nvPr/>
          </p:nvSpPr>
          <p:spPr>
            <a:xfrm>
              <a:off x="688900" y="1090525"/>
              <a:ext cx="255750" cy="25"/>
            </a:xfrm>
            <a:custGeom>
              <a:avLst/>
              <a:gdLst/>
              <a:ahLst/>
              <a:cxnLst/>
              <a:rect l="l" t="t" r="r" b="b"/>
              <a:pathLst>
                <a:path w="10230" h="1" fill="none" extrusionOk="0">
                  <a:moveTo>
                    <a:pt x="10229" y="1"/>
                  </a:moveTo>
                  <a:lnTo>
                    <a:pt x="0" y="1"/>
                  </a:lnTo>
                </a:path>
              </a:pathLst>
            </a:custGeom>
            <a:noFill/>
            <a:ln w="12175" cap="rnd"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latin typeface="Source Sans Pro" panose="020B0503030403020204" pitchFamily="34" charset="0"/>
                <a:ea typeface="Source Sans Pro" panose="020B0503030403020204" pitchFamily="34" charset="0"/>
              </a:endParaRPr>
            </a:p>
          </p:txBody>
        </p:sp>
        <p:sp>
          <p:nvSpPr>
            <p:cNvPr id="12" name="Google Shape;899;p46"/>
            <p:cNvSpPr/>
            <p:nvPr/>
          </p:nvSpPr>
          <p:spPr>
            <a:xfrm>
              <a:off x="920250" y="929175"/>
              <a:ext cx="84050" cy="84050"/>
            </a:xfrm>
            <a:custGeom>
              <a:avLst/>
              <a:gdLst/>
              <a:ahLst/>
              <a:cxnLst/>
              <a:rect l="l" t="t" r="r" b="b"/>
              <a:pathLst>
                <a:path w="3362" h="3362" fill="none" extrusionOk="0">
                  <a:moveTo>
                    <a:pt x="1" y="2582"/>
                  </a:moveTo>
                  <a:lnTo>
                    <a:pt x="1" y="1"/>
                  </a:lnTo>
                  <a:lnTo>
                    <a:pt x="3362" y="3362"/>
                  </a:lnTo>
                  <a:lnTo>
                    <a:pt x="780" y="3362"/>
                  </a:lnTo>
                  <a:lnTo>
                    <a:pt x="780" y="3362"/>
                  </a:lnTo>
                  <a:lnTo>
                    <a:pt x="610" y="3337"/>
                  </a:lnTo>
                  <a:lnTo>
                    <a:pt x="464" y="3289"/>
                  </a:lnTo>
                  <a:lnTo>
                    <a:pt x="342" y="3216"/>
                  </a:lnTo>
                  <a:lnTo>
                    <a:pt x="220" y="3118"/>
                  </a:lnTo>
                  <a:lnTo>
                    <a:pt x="123" y="3021"/>
                  </a:lnTo>
                  <a:lnTo>
                    <a:pt x="50" y="2875"/>
                  </a:lnTo>
                  <a:lnTo>
                    <a:pt x="1" y="2729"/>
                  </a:lnTo>
                  <a:lnTo>
                    <a:pt x="1" y="2582"/>
                  </a:lnTo>
                  <a:lnTo>
                    <a:pt x="1" y="2582"/>
                  </a:lnTo>
                  <a:close/>
                </a:path>
              </a:pathLst>
            </a:custGeom>
            <a:noFill/>
            <a:ln w="12175" cap="rnd"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latin typeface="Source Sans Pro" panose="020B0503030403020204" pitchFamily="34" charset="0"/>
                <a:ea typeface="Source Sans Pro" panose="020B0503030403020204" pitchFamily="34" charset="0"/>
              </a:endParaRPr>
            </a:p>
          </p:txBody>
        </p:sp>
      </p:grpSp>
    </p:spTree>
    <p:extLst>
      <p:ext uri="{BB962C8B-B14F-4D97-AF65-F5344CB8AC3E}">
        <p14:creationId xmlns:p14="http://schemas.microsoft.com/office/powerpoint/2010/main" val="2350669906"/>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2965" y="477940"/>
            <a:ext cx="7467600" cy="990600"/>
          </a:xfrm>
          <a:noFill/>
        </p:spPr>
        <p:txBody>
          <a:bodyPr>
            <a:normAutofit/>
          </a:bodyPr>
          <a:lstStyle/>
          <a:p>
            <a:pPr algn="l"/>
            <a:r>
              <a:rPr lang="en-GB" b="1" dirty="0"/>
              <a:t>Approach </a:t>
            </a:r>
            <a:r>
              <a:rPr lang="en-US" dirty="0">
                <a:solidFill>
                  <a:srgbClr val="FF9300"/>
                </a:solidFill>
              </a:rPr>
              <a:t>(at least 2 pages): </a:t>
            </a:r>
            <a:endParaRPr lang="en-GB" b="1" dirty="0">
              <a:solidFill>
                <a:srgbClr val="FF9300"/>
              </a:solidFill>
            </a:endParaRPr>
          </a:p>
        </p:txBody>
      </p:sp>
      <p:graphicFrame>
        <p:nvGraphicFramePr>
          <p:cNvPr id="6" name="Table 5">
            <a:extLst>
              <a:ext uri="{FF2B5EF4-FFF2-40B4-BE49-F238E27FC236}">
                <a16:creationId xmlns:a16="http://schemas.microsoft.com/office/drawing/2014/main" id="{07F8FA58-922D-570D-08FA-789BC9E6BE88}"/>
              </a:ext>
            </a:extLst>
          </p:cNvPr>
          <p:cNvGraphicFramePr>
            <a:graphicFrameLocks noGrp="1"/>
          </p:cNvGraphicFramePr>
          <p:nvPr/>
        </p:nvGraphicFramePr>
        <p:xfrm>
          <a:off x="131989" y="1856061"/>
          <a:ext cx="9431607" cy="4835349"/>
        </p:xfrm>
        <a:graphic>
          <a:graphicData uri="http://schemas.openxmlformats.org/drawingml/2006/table">
            <a:tbl>
              <a:tblPr firstRow="1" bandRow="1"/>
              <a:tblGrid>
                <a:gridCol w="1440625">
                  <a:extLst>
                    <a:ext uri="{9D8B030D-6E8A-4147-A177-3AD203B41FA5}">
                      <a16:colId xmlns:a16="http://schemas.microsoft.com/office/drawing/2014/main" val="1205229821"/>
                    </a:ext>
                  </a:extLst>
                </a:gridCol>
                <a:gridCol w="2369995">
                  <a:extLst>
                    <a:ext uri="{9D8B030D-6E8A-4147-A177-3AD203B41FA5}">
                      <a16:colId xmlns:a16="http://schemas.microsoft.com/office/drawing/2014/main" val="768285181"/>
                    </a:ext>
                  </a:extLst>
                </a:gridCol>
                <a:gridCol w="5620987">
                  <a:extLst>
                    <a:ext uri="{9D8B030D-6E8A-4147-A177-3AD203B41FA5}">
                      <a16:colId xmlns:a16="http://schemas.microsoft.com/office/drawing/2014/main" val="77911742"/>
                    </a:ext>
                  </a:extLst>
                </a:gridCol>
              </a:tblGrid>
              <a:tr h="501312">
                <a:tc>
                  <a:txBody>
                    <a:bodyPr/>
                    <a:lstStyle/>
                    <a:p>
                      <a:pPr>
                        <a:lnSpc>
                          <a:spcPct val="100000"/>
                        </a:lnSpc>
                        <a:spcBef>
                          <a:spcPts val="0"/>
                        </a:spcBef>
                      </a:pPr>
                      <a:endParaRPr lang="x-none" sz="2500"/>
                    </a:p>
                  </a:txBody>
                  <a:tcPr marL="121920" marR="121920" marT="60960" marB="60960"/>
                </a:tc>
                <a:tc>
                  <a:txBody>
                    <a:bodyPr/>
                    <a:lstStyle/>
                    <a:p>
                      <a:pPr marL="60960">
                        <a:lnSpc>
                          <a:spcPct val="100000"/>
                        </a:lnSpc>
                        <a:spcBef>
                          <a:spcPts val="0"/>
                        </a:spcBef>
                        <a:spcAft>
                          <a:spcPts val="0"/>
                        </a:spcAft>
                      </a:pPr>
                      <a:r>
                        <a:rPr lang="en-US" sz="1900" b="1" dirty="0">
                          <a:solidFill>
                            <a:schemeClr val="bg1"/>
                          </a:solidFill>
                          <a:effectLst/>
                          <a:latin typeface="Source Sans Pro" panose="020B0503030403020204" pitchFamily="34" charset="0"/>
                          <a:ea typeface="Source Sans Pro" panose="020B0503030403020204" pitchFamily="34" charset="0"/>
                        </a:rPr>
                        <a:t>Aim</a:t>
                      </a:r>
                      <a:r>
                        <a:rPr lang="en-US" sz="1900" b="1" spc="15" dirty="0">
                          <a:solidFill>
                            <a:schemeClr val="bg1"/>
                          </a:solidFill>
                          <a:effectLst/>
                          <a:latin typeface="Source Sans Pro" panose="020B0503030403020204" pitchFamily="34" charset="0"/>
                          <a:ea typeface="Source Sans Pro" panose="020B0503030403020204" pitchFamily="34" charset="0"/>
                        </a:rPr>
                        <a:t> </a:t>
                      </a:r>
                      <a:r>
                        <a:rPr lang="en-US" sz="1900" b="1" spc="-50" dirty="0">
                          <a:solidFill>
                            <a:schemeClr val="bg1"/>
                          </a:solidFill>
                          <a:effectLst/>
                          <a:latin typeface="Source Sans Pro" panose="020B0503030403020204" pitchFamily="34" charset="0"/>
                          <a:ea typeface="Source Sans Pro" panose="020B0503030403020204" pitchFamily="34" charset="0"/>
                        </a:rPr>
                        <a:t>1</a:t>
                      </a:r>
                      <a:endParaRPr lang="x-none" sz="1900" b="1" dirty="0">
                        <a:solidFill>
                          <a:schemeClr val="bg1"/>
                        </a:solidFill>
                        <a:effectLst/>
                        <a:latin typeface="Source Sans Pro" panose="020B0503030403020204" pitchFamily="34" charset="0"/>
                        <a:ea typeface="Source Sans Pro" panose="020B0503030403020204" pitchFamily="34" charset="0"/>
                        <a:cs typeface="Arial" panose="020B0604020202020204" pitchFamily="34" charset="0"/>
                      </a:endParaRPr>
                    </a:p>
                  </a:txBody>
                  <a:tcPr marL="0" marR="0" marT="0" marB="0" anchor="ctr">
                    <a:solidFill>
                      <a:srgbClr val="FF9300"/>
                    </a:solidFill>
                  </a:tcPr>
                </a:tc>
                <a:tc>
                  <a:txBody>
                    <a:bodyPr/>
                    <a:lstStyle/>
                    <a:p>
                      <a:pPr marL="60960">
                        <a:lnSpc>
                          <a:spcPct val="100000"/>
                        </a:lnSpc>
                        <a:spcBef>
                          <a:spcPts val="0"/>
                        </a:spcBef>
                        <a:spcAft>
                          <a:spcPts val="0"/>
                        </a:spcAft>
                      </a:pPr>
                      <a:r>
                        <a:rPr lang="en-US" sz="1900" b="1" dirty="0">
                          <a:solidFill>
                            <a:schemeClr val="bg1"/>
                          </a:solidFill>
                          <a:effectLst/>
                          <a:latin typeface="Source Sans Pro" panose="020B0503030403020204" pitchFamily="34" charset="0"/>
                          <a:ea typeface="Source Sans Pro" panose="020B0503030403020204" pitchFamily="34" charset="0"/>
                        </a:rPr>
                        <a:t>Aim</a:t>
                      </a:r>
                      <a:r>
                        <a:rPr lang="en-US" sz="1900" b="1" spc="15" dirty="0">
                          <a:solidFill>
                            <a:schemeClr val="bg1"/>
                          </a:solidFill>
                          <a:effectLst/>
                          <a:latin typeface="Source Sans Pro" panose="020B0503030403020204" pitchFamily="34" charset="0"/>
                          <a:ea typeface="Source Sans Pro" panose="020B0503030403020204" pitchFamily="34" charset="0"/>
                        </a:rPr>
                        <a:t> </a:t>
                      </a:r>
                      <a:r>
                        <a:rPr lang="en-US" sz="1900" b="1" spc="-50" dirty="0">
                          <a:solidFill>
                            <a:schemeClr val="bg1"/>
                          </a:solidFill>
                          <a:effectLst/>
                          <a:latin typeface="Source Sans Pro" panose="020B0503030403020204" pitchFamily="34" charset="0"/>
                          <a:ea typeface="Source Sans Pro" panose="020B0503030403020204" pitchFamily="34" charset="0"/>
                        </a:rPr>
                        <a:t>2</a:t>
                      </a:r>
                      <a:endParaRPr lang="x-none" sz="1900" b="1" dirty="0">
                        <a:solidFill>
                          <a:schemeClr val="bg1"/>
                        </a:solidFill>
                        <a:effectLst/>
                        <a:latin typeface="Source Sans Pro" panose="020B0503030403020204" pitchFamily="34" charset="0"/>
                        <a:ea typeface="Source Sans Pro" panose="020B0503030403020204" pitchFamily="34" charset="0"/>
                        <a:cs typeface="Arial" panose="020B0604020202020204" pitchFamily="34" charset="0"/>
                      </a:endParaRPr>
                    </a:p>
                  </a:txBody>
                  <a:tcPr marL="0" marR="0" marT="0" marB="0" anchor="ctr">
                    <a:solidFill>
                      <a:srgbClr val="FF9300"/>
                    </a:solidFill>
                  </a:tcPr>
                </a:tc>
                <a:extLst>
                  <a:ext uri="{0D108BD9-81ED-4DB2-BD59-A6C34878D82A}">
                    <a16:rowId xmlns:a16="http://schemas.microsoft.com/office/drawing/2014/main" val="3977604872"/>
                  </a:ext>
                </a:extLst>
              </a:tr>
              <a:tr h="1029195">
                <a:tc>
                  <a:txBody>
                    <a:bodyPr/>
                    <a:lstStyle/>
                    <a:p>
                      <a:pPr marL="60960">
                        <a:lnSpc>
                          <a:spcPct val="100000"/>
                        </a:lnSpc>
                        <a:spcBef>
                          <a:spcPts val="0"/>
                        </a:spcBef>
                        <a:spcAft>
                          <a:spcPts val="0"/>
                        </a:spcAft>
                      </a:pPr>
                      <a:r>
                        <a:rPr lang="en-US" sz="1900" b="0" i="0" u="none" strike="noStrike" cap="none" dirty="0">
                          <a:solidFill>
                            <a:srgbClr val="000000"/>
                          </a:solidFill>
                          <a:effectLst/>
                          <a:latin typeface="Source Sans Pro" panose="020B0503030403020204" pitchFamily="34" charset="0"/>
                          <a:ea typeface="Source Sans Pro" panose="020B0503030403020204" pitchFamily="34" charset="0"/>
                          <a:cs typeface="Arial"/>
                          <a:sym typeface="Arial"/>
                        </a:rPr>
                        <a:t>Study </a:t>
                      </a:r>
                    </a:p>
                    <a:p>
                      <a:pPr marL="60960">
                        <a:lnSpc>
                          <a:spcPct val="100000"/>
                        </a:lnSpc>
                        <a:spcBef>
                          <a:spcPts val="0"/>
                        </a:spcBef>
                        <a:spcAft>
                          <a:spcPts val="0"/>
                        </a:spcAft>
                      </a:pPr>
                      <a:r>
                        <a:rPr lang="en-US" sz="1900" b="0" i="0" u="none" strike="noStrike" cap="none" dirty="0">
                          <a:solidFill>
                            <a:srgbClr val="000000"/>
                          </a:solidFill>
                          <a:effectLst/>
                          <a:latin typeface="Source Sans Pro" panose="020B0503030403020204" pitchFamily="34" charset="0"/>
                          <a:ea typeface="Source Sans Pro" panose="020B0503030403020204" pitchFamily="34" charset="0"/>
                          <a:cs typeface="Arial"/>
                          <a:sym typeface="Arial"/>
                        </a:rPr>
                        <a:t>sample</a:t>
                      </a:r>
                      <a:endParaRPr lang="x-none" sz="1900" b="0" i="0" u="none" strike="noStrike" cap="none" dirty="0">
                        <a:solidFill>
                          <a:srgbClr val="000000"/>
                        </a:solidFill>
                        <a:effectLst/>
                        <a:latin typeface="Source Sans Pro" panose="020B0503030403020204" pitchFamily="34" charset="0"/>
                        <a:ea typeface="Source Sans Pro" panose="020B0503030403020204" pitchFamily="34" charset="0"/>
                        <a:cs typeface="Arial"/>
                        <a:sym typeface="Arial"/>
                      </a:endParaRPr>
                    </a:p>
                  </a:txBody>
                  <a:tcPr marL="0" marR="0" marT="0" marB="0" anchor="ctr"/>
                </a:tc>
                <a:tc gridSpan="2">
                  <a:txBody>
                    <a:bodyPr/>
                    <a:lstStyle/>
                    <a:p>
                      <a:pPr marL="69850" marR="114300" indent="-8890">
                        <a:lnSpc>
                          <a:spcPct val="100000"/>
                        </a:lnSpc>
                        <a:spcBef>
                          <a:spcPts val="0"/>
                        </a:spcBef>
                        <a:spcAft>
                          <a:spcPts val="0"/>
                        </a:spcAft>
                      </a:pPr>
                      <a:r>
                        <a:rPr lang="en-US" sz="1900" b="0" i="0" u="none" strike="noStrike" cap="none" dirty="0">
                          <a:solidFill>
                            <a:srgbClr val="000000"/>
                          </a:solidFill>
                          <a:effectLst/>
                          <a:latin typeface="Source Sans Pro" panose="020B0503030403020204" pitchFamily="34" charset="0"/>
                          <a:ea typeface="Source Sans Pro" panose="020B0503030403020204" pitchFamily="34" charset="0"/>
                          <a:cs typeface="Arial"/>
                          <a:sym typeface="Arial"/>
                        </a:rPr>
                        <a:t>FSW from Tehran and Isfahan, age 18 years and older, who had sex for money in the previous month, have an active social networking account, and HIV-negative or unknown HIV status.</a:t>
                      </a:r>
                      <a:endParaRPr lang="x-none" sz="1900" b="0" i="0" u="none" strike="noStrike" cap="none" dirty="0">
                        <a:solidFill>
                          <a:srgbClr val="000000"/>
                        </a:solidFill>
                        <a:effectLst/>
                        <a:latin typeface="Source Sans Pro" panose="020B0503030403020204" pitchFamily="34" charset="0"/>
                        <a:ea typeface="Source Sans Pro" panose="020B0503030403020204" pitchFamily="34" charset="0"/>
                        <a:cs typeface="Arial"/>
                        <a:sym typeface="Arial"/>
                      </a:endParaRPr>
                    </a:p>
                  </a:txBody>
                  <a:tcPr marL="0" marR="0" marT="0" marB="0" anchor="ctr"/>
                </a:tc>
                <a:tc hMerge="1">
                  <a:txBody>
                    <a:bodyPr/>
                    <a:lstStyle/>
                    <a:p>
                      <a:endParaRPr lang="x-none"/>
                    </a:p>
                  </a:txBody>
                  <a:tcPr/>
                </a:tc>
                <a:extLst>
                  <a:ext uri="{0D108BD9-81ED-4DB2-BD59-A6C34878D82A}">
                    <a16:rowId xmlns:a16="http://schemas.microsoft.com/office/drawing/2014/main" val="200204275"/>
                  </a:ext>
                </a:extLst>
              </a:tr>
              <a:tr h="791688">
                <a:tc>
                  <a:txBody>
                    <a:bodyPr/>
                    <a:lstStyle/>
                    <a:p>
                      <a:pPr marL="60960">
                        <a:lnSpc>
                          <a:spcPct val="100000"/>
                        </a:lnSpc>
                        <a:spcBef>
                          <a:spcPts val="0"/>
                        </a:spcBef>
                        <a:spcAft>
                          <a:spcPts val="0"/>
                        </a:spcAft>
                      </a:pPr>
                      <a:r>
                        <a:rPr lang="en-US" sz="1900" spc="-10" dirty="0">
                          <a:effectLst/>
                          <a:latin typeface="Source Sans Pro" panose="020B0503030403020204" pitchFamily="34" charset="0"/>
                          <a:ea typeface="Source Sans Pro" panose="020B0503030403020204" pitchFamily="34" charset="0"/>
                          <a:cs typeface="Arial" panose="020B0604020202020204" pitchFamily="34" charset="0"/>
                        </a:rPr>
                        <a:t>Design</a:t>
                      </a:r>
                      <a:endParaRPr lang="x-none" sz="2700" dirty="0">
                        <a:effectLst/>
                        <a:latin typeface="Source Sans Pro" panose="020B0503030403020204" pitchFamily="34" charset="0"/>
                        <a:ea typeface="Source Sans Pro" panose="020B0503030403020204" pitchFamily="34" charset="0"/>
                        <a:cs typeface="Arial" panose="020B0604020202020204" pitchFamily="34" charset="0"/>
                      </a:endParaRPr>
                    </a:p>
                  </a:txBody>
                  <a:tcPr marL="0" marR="0" marT="0" marB="0" anchor="ctr"/>
                </a:tc>
                <a:tc>
                  <a:txBody>
                    <a:bodyPr/>
                    <a:lstStyle/>
                    <a:p>
                      <a:pPr marL="60960">
                        <a:lnSpc>
                          <a:spcPct val="100000"/>
                        </a:lnSpc>
                        <a:spcBef>
                          <a:spcPts val="0"/>
                        </a:spcBef>
                        <a:spcAft>
                          <a:spcPts val="0"/>
                        </a:spcAft>
                      </a:pPr>
                      <a:r>
                        <a:rPr lang="en-US" sz="1900" spc="-10" dirty="0">
                          <a:effectLst/>
                          <a:latin typeface="Source Sans Pro" panose="020B0503030403020204" pitchFamily="34" charset="0"/>
                          <a:ea typeface="Source Sans Pro" panose="020B0503030403020204" pitchFamily="34" charset="0"/>
                          <a:cs typeface="Arial" panose="020B0604020202020204" pitchFamily="34" charset="0"/>
                        </a:rPr>
                        <a:t>Qualitative</a:t>
                      </a:r>
                      <a:endParaRPr lang="x-none" sz="2700" dirty="0">
                        <a:effectLst/>
                        <a:latin typeface="Source Sans Pro" panose="020B0503030403020204" pitchFamily="34" charset="0"/>
                        <a:ea typeface="Source Sans Pro" panose="020B0503030403020204" pitchFamily="34" charset="0"/>
                        <a:cs typeface="Arial" panose="020B0604020202020204" pitchFamily="34" charset="0"/>
                      </a:endParaRPr>
                    </a:p>
                  </a:txBody>
                  <a:tcPr marL="0" marR="0" marT="0" marB="0" anchor="ctr"/>
                </a:tc>
                <a:tc>
                  <a:txBody>
                    <a:bodyPr/>
                    <a:lstStyle/>
                    <a:p>
                      <a:pPr marL="269875" marR="424815" lvl="0" indent="-176213" rtl="0">
                        <a:lnSpc>
                          <a:spcPct val="100000"/>
                        </a:lnSpc>
                        <a:spcBef>
                          <a:spcPts val="0"/>
                        </a:spcBef>
                        <a:spcAft>
                          <a:spcPts val="0"/>
                        </a:spcAft>
                        <a:buSzPts val="950"/>
                        <a:buFont typeface="Arial" panose="020B0604020202020204" pitchFamily="34" charset="0"/>
                        <a:buChar char="-"/>
                        <a:tabLst>
                          <a:tab pos="134938" algn="l"/>
                        </a:tabLst>
                      </a:pPr>
                      <a:r>
                        <a:rPr lang="en-US" sz="1900" spc="0" dirty="0">
                          <a:effectLst/>
                          <a:latin typeface="Source Sans Pro" panose="020B0503030403020204" pitchFamily="34" charset="0"/>
                          <a:ea typeface="Source Sans Pro" panose="020B0503030403020204" pitchFamily="34" charset="0"/>
                          <a:cs typeface="Arial" panose="020B0604020202020204" pitchFamily="34" charset="0"/>
                        </a:rPr>
                        <a:t>Single-blind</a:t>
                      </a:r>
                      <a:r>
                        <a:rPr lang="en-US" sz="1900" spc="-55" dirty="0">
                          <a:effectLst/>
                          <a:latin typeface="Source Sans Pro" panose="020B0503030403020204" pitchFamily="34" charset="0"/>
                          <a:ea typeface="Source Sans Pro" panose="020B0503030403020204" pitchFamily="34" charset="0"/>
                          <a:cs typeface="Arial" panose="020B0604020202020204" pitchFamily="34" charset="0"/>
                        </a:rPr>
                        <a:t> </a:t>
                      </a:r>
                      <a:r>
                        <a:rPr lang="en-US" sz="1900" spc="0" dirty="0">
                          <a:effectLst/>
                          <a:latin typeface="Source Sans Pro" panose="020B0503030403020204" pitchFamily="34" charset="0"/>
                          <a:ea typeface="Source Sans Pro" panose="020B0503030403020204" pitchFamily="34" charset="0"/>
                          <a:cs typeface="Arial" panose="020B0604020202020204" pitchFamily="34" charset="0"/>
                        </a:rPr>
                        <a:t>parallel</a:t>
                      </a:r>
                      <a:r>
                        <a:rPr lang="en-US" sz="1900" spc="-55" dirty="0">
                          <a:effectLst/>
                          <a:latin typeface="Source Sans Pro" panose="020B0503030403020204" pitchFamily="34" charset="0"/>
                          <a:ea typeface="Source Sans Pro" panose="020B0503030403020204" pitchFamily="34" charset="0"/>
                          <a:cs typeface="Arial" panose="020B0604020202020204" pitchFamily="34" charset="0"/>
                        </a:rPr>
                        <a:t> </a:t>
                      </a:r>
                      <a:r>
                        <a:rPr lang="en-US" sz="1900" spc="0" dirty="0">
                          <a:effectLst/>
                          <a:latin typeface="Source Sans Pro" panose="020B0503030403020204" pitchFamily="34" charset="0"/>
                          <a:ea typeface="Source Sans Pro" panose="020B0503030403020204" pitchFamily="34" charset="0"/>
                          <a:cs typeface="Arial" panose="020B0604020202020204" pitchFamily="34" charset="0"/>
                        </a:rPr>
                        <a:t>randomize controlled trial</a:t>
                      </a:r>
                      <a:endParaRPr lang="x-none" sz="2700" spc="0" dirty="0">
                        <a:effectLst/>
                        <a:latin typeface="Source Sans Pro" panose="020B0503030403020204" pitchFamily="34" charset="0"/>
                        <a:ea typeface="Source Sans Pro" panose="020B0503030403020204" pitchFamily="34" charset="0"/>
                        <a:cs typeface="Arial" panose="020B0604020202020204" pitchFamily="34" charset="0"/>
                      </a:endParaRPr>
                    </a:p>
                    <a:p>
                      <a:pPr marL="269875" marR="424815" lvl="0" indent="-176213" rtl="0">
                        <a:lnSpc>
                          <a:spcPct val="100000"/>
                        </a:lnSpc>
                        <a:spcBef>
                          <a:spcPts val="0"/>
                        </a:spcBef>
                        <a:spcAft>
                          <a:spcPts val="0"/>
                        </a:spcAft>
                        <a:buSzPts val="950"/>
                        <a:buFont typeface="Arial" panose="020B0604020202020204" pitchFamily="34" charset="0"/>
                        <a:buChar char="-"/>
                        <a:tabLst>
                          <a:tab pos="134938" algn="l"/>
                        </a:tabLst>
                      </a:pPr>
                      <a:r>
                        <a:rPr lang="en-US" sz="1900" spc="0" dirty="0">
                          <a:effectLst/>
                          <a:latin typeface="Source Sans Pro" panose="020B0503030403020204" pitchFamily="34" charset="0"/>
                          <a:ea typeface="Source Sans Pro" panose="020B0503030403020204" pitchFamily="34" charset="0"/>
                          <a:cs typeface="Arial" panose="020B0604020202020204" pitchFamily="34" charset="0"/>
                        </a:rPr>
                        <a:t>Qualitative</a:t>
                      </a:r>
                      <a:r>
                        <a:rPr lang="en-US" sz="1900" spc="-10" dirty="0">
                          <a:effectLst/>
                          <a:latin typeface="Source Sans Pro" panose="020B0503030403020204" pitchFamily="34" charset="0"/>
                          <a:ea typeface="Source Sans Pro" panose="020B0503030403020204" pitchFamily="34" charset="0"/>
                          <a:cs typeface="Arial" panose="020B0604020202020204" pitchFamily="34" charset="0"/>
                        </a:rPr>
                        <a:t> </a:t>
                      </a:r>
                      <a:r>
                        <a:rPr lang="en-US" sz="1900" spc="0" dirty="0">
                          <a:effectLst/>
                          <a:latin typeface="Source Sans Pro" panose="020B0503030403020204" pitchFamily="34" charset="0"/>
                          <a:ea typeface="Source Sans Pro" panose="020B0503030403020204" pitchFamily="34" charset="0"/>
                          <a:cs typeface="Arial" panose="020B0604020202020204" pitchFamily="34" charset="0"/>
                        </a:rPr>
                        <a:t>and</a:t>
                      </a:r>
                      <a:r>
                        <a:rPr lang="en-US" sz="1900" spc="-10" dirty="0">
                          <a:effectLst/>
                          <a:latin typeface="Source Sans Pro" panose="020B0503030403020204" pitchFamily="34" charset="0"/>
                          <a:ea typeface="Source Sans Pro" panose="020B0503030403020204" pitchFamily="34" charset="0"/>
                          <a:cs typeface="Arial" panose="020B0604020202020204" pitchFamily="34" charset="0"/>
                        </a:rPr>
                        <a:t> quantitative</a:t>
                      </a:r>
                      <a:endParaRPr lang="x-none" sz="2700" dirty="0">
                        <a:effectLst/>
                        <a:latin typeface="Source Sans Pro" panose="020B0503030403020204" pitchFamily="34" charset="0"/>
                        <a:ea typeface="Source Sans Pro" panose="020B0503030403020204" pitchFamily="34" charset="0"/>
                        <a:cs typeface="Arial" panose="020B0604020202020204" pitchFamily="34" charset="0"/>
                      </a:endParaRPr>
                    </a:p>
                  </a:txBody>
                  <a:tcPr marL="0" marR="0" marT="0" marB="0" anchor="ctr"/>
                </a:tc>
                <a:extLst>
                  <a:ext uri="{0D108BD9-81ED-4DB2-BD59-A6C34878D82A}">
                    <a16:rowId xmlns:a16="http://schemas.microsoft.com/office/drawing/2014/main" val="3199954235"/>
                  </a:ext>
                </a:extLst>
              </a:tr>
              <a:tr h="1908245">
                <a:tc>
                  <a:txBody>
                    <a:bodyPr/>
                    <a:lstStyle/>
                    <a:p>
                      <a:pPr marL="60960">
                        <a:lnSpc>
                          <a:spcPct val="100000"/>
                        </a:lnSpc>
                        <a:spcBef>
                          <a:spcPts val="0"/>
                        </a:spcBef>
                        <a:spcAft>
                          <a:spcPts val="0"/>
                        </a:spcAft>
                      </a:pPr>
                      <a:r>
                        <a:rPr lang="en-US" sz="1900" spc="-10" dirty="0">
                          <a:effectLst/>
                          <a:latin typeface="Source Sans Pro" panose="020B0503030403020204" pitchFamily="34" charset="0"/>
                          <a:ea typeface="Source Sans Pro" panose="020B0503030403020204" pitchFamily="34" charset="0"/>
                          <a:cs typeface="Arial" panose="020B0604020202020204" pitchFamily="34" charset="0"/>
                        </a:rPr>
                        <a:t>Intervention</a:t>
                      </a:r>
                      <a:endParaRPr lang="x-none" sz="2700" dirty="0">
                        <a:effectLst/>
                        <a:latin typeface="Source Sans Pro" panose="020B0503030403020204" pitchFamily="34" charset="0"/>
                        <a:ea typeface="Source Sans Pro" panose="020B0503030403020204" pitchFamily="34" charset="0"/>
                        <a:cs typeface="Arial" panose="020B0604020202020204" pitchFamily="34" charset="0"/>
                      </a:endParaRPr>
                    </a:p>
                  </a:txBody>
                  <a:tcPr marL="0" marR="0" marT="0" marB="0" anchor="ctr"/>
                </a:tc>
                <a:tc>
                  <a:txBody>
                    <a:bodyPr/>
                    <a:lstStyle/>
                    <a:p>
                      <a:pPr marL="60960">
                        <a:lnSpc>
                          <a:spcPct val="100000"/>
                        </a:lnSpc>
                        <a:spcBef>
                          <a:spcPts val="0"/>
                        </a:spcBef>
                        <a:spcAft>
                          <a:spcPts val="0"/>
                        </a:spcAft>
                      </a:pPr>
                      <a:r>
                        <a:rPr lang="en-US" sz="1900" spc="-20" dirty="0">
                          <a:effectLst/>
                          <a:latin typeface="Source Sans Pro" panose="020B0503030403020204" pitchFamily="34" charset="0"/>
                          <a:ea typeface="Source Sans Pro" panose="020B0503030403020204" pitchFamily="34" charset="0"/>
                          <a:cs typeface="Arial" panose="020B0604020202020204" pitchFamily="34" charset="0"/>
                        </a:rPr>
                        <a:t>None</a:t>
                      </a:r>
                      <a:endParaRPr lang="x-none" sz="2700" dirty="0">
                        <a:effectLst/>
                        <a:latin typeface="Source Sans Pro" panose="020B0503030403020204" pitchFamily="34" charset="0"/>
                        <a:ea typeface="Source Sans Pro" panose="020B0503030403020204" pitchFamily="34" charset="0"/>
                        <a:cs typeface="Arial" panose="020B0604020202020204" pitchFamily="34" charset="0"/>
                      </a:endParaRPr>
                    </a:p>
                  </a:txBody>
                  <a:tcPr marL="0" marR="0" marT="0" marB="0" anchor="ctr"/>
                </a:tc>
                <a:tc>
                  <a:txBody>
                    <a:bodyPr/>
                    <a:lstStyle/>
                    <a:p>
                      <a:pPr marL="57785">
                        <a:lnSpc>
                          <a:spcPct val="95000"/>
                        </a:lnSpc>
                        <a:spcBef>
                          <a:spcPts val="0"/>
                        </a:spcBef>
                        <a:spcAft>
                          <a:spcPts val="0"/>
                        </a:spcAft>
                      </a:pPr>
                      <a:r>
                        <a:rPr lang="en-US" sz="1900" b="1" dirty="0">
                          <a:effectLst/>
                          <a:latin typeface="Source Sans Pro" panose="020B0503030403020204" pitchFamily="34" charset="0"/>
                          <a:ea typeface="Source Sans Pro" panose="020B0503030403020204" pitchFamily="34" charset="0"/>
                          <a:cs typeface="Arial" panose="020B0604020202020204" pitchFamily="34" charset="0"/>
                        </a:rPr>
                        <a:t>Group</a:t>
                      </a:r>
                      <a:r>
                        <a:rPr lang="en-US" sz="1900" dirty="0">
                          <a:effectLst/>
                          <a:latin typeface="Source Sans Pro" panose="020B0503030403020204" pitchFamily="34" charset="0"/>
                          <a:ea typeface="Source Sans Pro" panose="020B0503030403020204" pitchFamily="34" charset="0"/>
                          <a:cs typeface="Arial" panose="020B0604020202020204" pitchFamily="34" charset="0"/>
                        </a:rPr>
                        <a:t> </a:t>
                      </a:r>
                      <a:r>
                        <a:rPr lang="en-US" sz="1900" b="1" dirty="0">
                          <a:effectLst/>
                          <a:latin typeface="Source Sans Pro" panose="020B0503030403020204" pitchFamily="34" charset="0"/>
                          <a:ea typeface="Source Sans Pro" panose="020B0503030403020204" pitchFamily="34" charset="0"/>
                          <a:cs typeface="Arial" panose="020B0604020202020204" pitchFamily="34" charset="0"/>
                        </a:rPr>
                        <a:t>1</a:t>
                      </a:r>
                      <a:r>
                        <a:rPr lang="en-US" sz="1900" dirty="0">
                          <a:effectLst/>
                          <a:latin typeface="Source Sans Pro" panose="020B0503030403020204" pitchFamily="34" charset="0"/>
                          <a:ea typeface="Source Sans Pro" panose="020B0503030403020204" pitchFamily="34" charset="0"/>
                          <a:cs typeface="Arial" panose="020B0604020202020204" pitchFamily="34" charset="0"/>
                        </a:rPr>
                        <a:t>: Peer-leaders to post HIV- related content and invite to self-testing </a:t>
                      </a:r>
                    </a:p>
                    <a:p>
                      <a:pPr marL="57785">
                        <a:lnSpc>
                          <a:spcPct val="95000"/>
                        </a:lnSpc>
                        <a:spcBef>
                          <a:spcPts val="0"/>
                        </a:spcBef>
                        <a:spcAft>
                          <a:spcPts val="0"/>
                        </a:spcAft>
                      </a:pPr>
                      <a:r>
                        <a:rPr lang="en-US" sz="1900" b="1" dirty="0">
                          <a:effectLst/>
                          <a:latin typeface="Source Sans Pro" panose="020B0503030403020204" pitchFamily="34" charset="0"/>
                          <a:ea typeface="Source Sans Pro" panose="020B0503030403020204" pitchFamily="34" charset="0"/>
                          <a:cs typeface="Arial" panose="020B0604020202020204" pitchFamily="34" charset="0"/>
                        </a:rPr>
                        <a:t>Group</a:t>
                      </a:r>
                      <a:r>
                        <a:rPr lang="en-US" sz="1900" dirty="0">
                          <a:effectLst/>
                          <a:latin typeface="Source Sans Pro" panose="020B0503030403020204" pitchFamily="34" charset="0"/>
                          <a:ea typeface="Source Sans Pro" panose="020B0503030403020204" pitchFamily="34" charset="0"/>
                          <a:cs typeface="Arial" panose="020B0604020202020204" pitchFamily="34" charset="0"/>
                        </a:rPr>
                        <a:t> </a:t>
                      </a:r>
                      <a:r>
                        <a:rPr lang="en-US" sz="1900" b="1" dirty="0">
                          <a:effectLst/>
                          <a:latin typeface="Source Sans Pro" panose="020B0503030403020204" pitchFamily="34" charset="0"/>
                          <a:ea typeface="Source Sans Pro" panose="020B0503030403020204" pitchFamily="34" charset="0"/>
                          <a:cs typeface="Arial" panose="020B0604020202020204" pitchFamily="34" charset="0"/>
                        </a:rPr>
                        <a:t>2</a:t>
                      </a:r>
                      <a:r>
                        <a:rPr lang="en-US" sz="1900" dirty="0">
                          <a:effectLst/>
                          <a:latin typeface="Source Sans Pro" panose="020B0503030403020204" pitchFamily="34" charset="0"/>
                          <a:ea typeface="Source Sans Pro" panose="020B0503030403020204" pitchFamily="34" charset="0"/>
                          <a:cs typeface="Arial" panose="020B0604020202020204" pitchFamily="34" charset="0"/>
                        </a:rPr>
                        <a:t>: Peer-leaders to post HIV- related content and invite to self-testing</a:t>
                      </a:r>
                      <a:r>
                        <a:rPr lang="x-none" sz="2700" dirty="0">
                          <a:effectLst/>
                          <a:latin typeface="Source Sans Pro" panose="020B0503030403020204" pitchFamily="34" charset="0"/>
                          <a:ea typeface="Source Sans Pro" panose="020B0503030403020204" pitchFamily="34" charset="0"/>
                          <a:cs typeface="Arial" panose="020B0604020202020204" pitchFamily="34" charset="0"/>
                        </a:rPr>
                        <a:t> </a:t>
                      </a:r>
                      <a:r>
                        <a:rPr lang="en-US" sz="1900" dirty="0">
                          <a:effectLst/>
                          <a:latin typeface="Source Sans Pro" panose="020B0503030403020204" pitchFamily="34" charset="0"/>
                          <a:ea typeface="Source Sans Pro" panose="020B0503030403020204" pitchFamily="34" charset="0"/>
                          <a:cs typeface="Arial" panose="020B0604020202020204" pitchFamily="34" charset="0"/>
                        </a:rPr>
                        <a:t>+ monetary incentives for successful testing</a:t>
                      </a:r>
                      <a:r>
                        <a:rPr lang="en-US" sz="1900" spc="-5" dirty="0">
                          <a:effectLst/>
                          <a:latin typeface="Source Sans Pro" panose="020B0503030403020204" pitchFamily="34" charset="0"/>
                          <a:ea typeface="Source Sans Pro" panose="020B0503030403020204" pitchFamily="34" charset="0"/>
                          <a:cs typeface="Arial" panose="020B0604020202020204" pitchFamily="34" charset="0"/>
                        </a:rPr>
                        <a:t> </a:t>
                      </a:r>
                      <a:r>
                        <a:rPr lang="en-US" sz="1900" dirty="0">
                          <a:effectLst/>
                          <a:latin typeface="Source Sans Pro" panose="020B0503030403020204" pitchFamily="34" charset="0"/>
                          <a:ea typeface="Source Sans Pro" panose="020B0503030403020204" pitchFamily="34" charset="0"/>
                          <a:cs typeface="Arial" panose="020B0604020202020204" pitchFamily="34" charset="0"/>
                        </a:rPr>
                        <a:t>and</a:t>
                      </a:r>
                      <a:r>
                        <a:rPr lang="en-US" sz="1900" spc="-5" dirty="0">
                          <a:effectLst/>
                          <a:latin typeface="Source Sans Pro" panose="020B0503030403020204" pitchFamily="34" charset="0"/>
                          <a:ea typeface="Source Sans Pro" panose="020B0503030403020204" pitchFamily="34" charset="0"/>
                          <a:cs typeface="Arial" panose="020B0604020202020204" pitchFamily="34" charset="0"/>
                        </a:rPr>
                        <a:t> </a:t>
                      </a:r>
                      <a:r>
                        <a:rPr lang="en-US" sz="1900" dirty="0">
                          <a:effectLst/>
                          <a:latin typeface="Source Sans Pro" panose="020B0503030403020204" pitchFamily="34" charset="0"/>
                          <a:ea typeface="Source Sans Pro" panose="020B0503030403020204" pitchFamily="34" charset="0"/>
                          <a:cs typeface="Arial" panose="020B0604020202020204" pitchFamily="34" charset="0"/>
                        </a:rPr>
                        <a:t>returning</a:t>
                      </a:r>
                      <a:r>
                        <a:rPr lang="en-US" sz="1900" spc="-5" dirty="0">
                          <a:effectLst/>
                          <a:latin typeface="Source Sans Pro" panose="020B0503030403020204" pitchFamily="34" charset="0"/>
                          <a:ea typeface="Source Sans Pro" panose="020B0503030403020204" pitchFamily="34" charset="0"/>
                          <a:cs typeface="Arial" panose="020B0604020202020204" pitchFamily="34" charset="0"/>
                        </a:rPr>
                        <a:t> </a:t>
                      </a:r>
                      <a:r>
                        <a:rPr lang="en-US" sz="1900" dirty="0">
                          <a:effectLst/>
                          <a:latin typeface="Source Sans Pro" panose="020B0503030403020204" pitchFamily="34" charset="0"/>
                          <a:ea typeface="Source Sans Pro" panose="020B0503030403020204" pitchFamily="34" charset="0"/>
                          <a:cs typeface="Arial" panose="020B0604020202020204" pitchFamily="34" charset="0"/>
                        </a:rPr>
                        <a:t>results,</a:t>
                      </a:r>
                      <a:r>
                        <a:rPr lang="en-US" sz="1900" spc="-5" dirty="0">
                          <a:effectLst/>
                          <a:latin typeface="Source Sans Pro" panose="020B0503030403020204" pitchFamily="34" charset="0"/>
                          <a:ea typeface="Source Sans Pro" panose="020B0503030403020204" pitchFamily="34" charset="0"/>
                          <a:cs typeface="Arial" panose="020B0604020202020204" pitchFamily="34" charset="0"/>
                        </a:rPr>
                        <a:t> </a:t>
                      </a:r>
                      <a:r>
                        <a:rPr lang="en-US" sz="1900" dirty="0">
                          <a:effectLst/>
                          <a:latin typeface="Source Sans Pro" panose="020B0503030403020204" pitchFamily="34" charset="0"/>
                          <a:ea typeface="Source Sans Pro" panose="020B0503030403020204" pitchFamily="34" charset="0"/>
                          <a:cs typeface="Arial" panose="020B0604020202020204" pitchFamily="34" charset="0"/>
                        </a:rPr>
                        <a:t>or</a:t>
                      </a:r>
                      <a:r>
                        <a:rPr lang="en-US" sz="1900" spc="-5" dirty="0">
                          <a:effectLst/>
                          <a:latin typeface="Source Sans Pro" panose="020B0503030403020204" pitchFamily="34" charset="0"/>
                          <a:ea typeface="Source Sans Pro" panose="020B0503030403020204" pitchFamily="34" charset="0"/>
                          <a:cs typeface="Arial" panose="020B0604020202020204" pitchFamily="34" charset="0"/>
                        </a:rPr>
                        <a:t> </a:t>
                      </a:r>
                      <a:r>
                        <a:rPr lang="en-US" sz="1900" dirty="0">
                          <a:effectLst/>
                          <a:latin typeface="Source Sans Pro" panose="020B0503030403020204" pitchFamily="34" charset="0"/>
                          <a:ea typeface="Source Sans Pro" panose="020B0503030403020204" pitchFamily="34" charset="0"/>
                          <a:cs typeface="Arial" panose="020B0604020202020204" pitchFamily="34" charset="0"/>
                        </a:rPr>
                        <a:t>inviting clients, partners or peers for HIV</a:t>
                      </a:r>
                      <a:r>
                        <a:rPr lang="x-none" sz="2700" spc="0" dirty="0">
                          <a:effectLst/>
                          <a:latin typeface="Source Sans Pro" panose="020B0503030403020204" pitchFamily="34" charset="0"/>
                          <a:ea typeface="Source Sans Pro" panose="020B0503030403020204" pitchFamily="34" charset="0"/>
                          <a:cs typeface="Arial" panose="020B0604020202020204" pitchFamily="34" charset="0"/>
                        </a:rPr>
                        <a:t> </a:t>
                      </a:r>
                      <a:r>
                        <a:rPr lang="en-US" sz="1900" spc="-10" dirty="0">
                          <a:effectLst/>
                          <a:latin typeface="Source Sans Pro" panose="020B0503030403020204" pitchFamily="34" charset="0"/>
                          <a:ea typeface="Source Sans Pro" panose="020B0503030403020204" pitchFamily="34" charset="0"/>
                          <a:cs typeface="Arial" panose="020B0604020202020204" pitchFamily="34" charset="0"/>
                        </a:rPr>
                        <a:t>testing.</a:t>
                      </a:r>
                      <a:endParaRPr lang="x-none" sz="2700" dirty="0">
                        <a:effectLst/>
                        <a:latin typeface="Source Sans Pro" panose="020B0503030403020204" pitchFamily="34" charset="0"/>
                        <a:ea typeface="Source Sans Pro" panose="020B0503030403020204" pitchFamily="34" charset="0"/>
                        <a:cs typeface="Arial" panose="020B0604020202020204" pitchFamily="34" charset="0"/>
                      </a:endParaRPr>
                    </a:p>
                  </a:txBody>
                  <a:tcPr marL="0" marR="0" marT="0" marB="0"/>
                </a:tc>
                <a:extLst>
                  <a:ext uri="{0D108BD9-81ED-4DB2-BD59-A6C34878D82A}">
                    <a16:rowId xmlns:a16="http://schemas.microsoft.com/office/drawing/2014/main" val="677715921"/>
                  </a:ext>
                </a:extLst>
              </a:tr>
              <a:tr h="603301">
                <a:tc>
                  <a:txBody>
                    <a:bodyPr/>
                    <a:lstStyle/>
                    <a:p>
                      <a:pPr marL="60960">
                        <a:spcBef>
                          <a:spcPts val="20"/>
                        </a:spcBef>
                        <a:spcAft>
                          <a:spcPts val="0"/>
                        </a:spcAft>
                      </a:pPr>
                      <a:r>
                        <a:rPr lang="en-US" sz="1900" dirty="0">
                          <a:effectLst/>
                          <a:latin typeface="Source Sans Pro" panose="020B0503030403020204" pitchFamily="34" charset="0"/>
                          <a:ea typeface="Source Sans Pro" panose="020B0503030403020204" pitchFamily="34" charset="0"/>
                          <a:cs typeface="Arial" panose="020B0604020202020204" pitchFamily="34" charset="0"/>
                        </a:rPr>
                        <a:t>Sample</a:t>
                      </a:r>
                      <a:r>
                        <a:rPr lang="en-US" sz="1900" spc="-5" dirty="0">
                          <a:effectLst/>
                          <a:latin typeface="Source Sans Pro" panose="020B0503030403020204" pitchFamily="34" charset="0"/>
                          <a:ea typeface="Source Sans Pro" panose="020B0503030403020204" pitchFamily="34" charset="0"/>
                          <a:cs typeface="Arial" panose="020B0604020202020204" pitchFamily="34" charset="0"/>
                        </a:rPr>
                        <a:t> </a:t>
                      </a:r>
                      <a:r>
                        <a:rPr lang="en-US" sz="1900" spc="-20" dirty="0">
                          <a:effectLst/>
                          <a:latin typeface="Source Sans Pro" panose="020B0503030403020204" pitchFamily="34" charset="0"/>
                          <a:ea typeface="Source Sans Pro" panose="020B0503030403020204" pitchFamily="34" charset="0"/>
                          <a:cs typeface="Arial" panose="020B0604020202020204" pitchFamily="34" charset="0"/>
                        </a:rPr>
                        <a:t>size</a:t>
                      </a:r>
                      <a:endParaRPr lang="x-none" sz="1900" dirty="0">
                        <a:effectLst/>
                        <a:latin typeface="Source Sans Pro" panose="020B0503030403020204" pitchFamily="34" charset="0"/>
                        <a:ea typeface="Source Sans Pro" panose="020B0503030403020204" pitchFamily="34" charset="0"/>
                        <a:cs typeface="Arial" panose="020B0604020202020204" pitchFamily="34" charset="0"/>
                      </a:endParaRPr>
                    </a:p>
                  </a:txBody>
                  <a:tcPr marL="0" marR="0" marT="0" marB="0" anchor="ctr"/>
                </a:tc>
                <a:tc>
                  <a:txBody>
                    <a:bodyPr/>
                    <a:lstStyle/>
                    <a:p>
                      <a:pPr marL="69850" marR="116840" indent="-8890">
                        <a:lnSpc>
                          <a:spcPct val="105000"/>
                        </a:lnSpc>
                        <a:spcBef>
                          <a:spcPts val="20"/>
                        </a:spcBef>
                        <a:spcAft>
                          <a:spcPts val="0"/>
                        </a:spcAft>
                      </a:pPr>
                      <a:r>
                        <a:rPr lang="en-US" sz="1900" dirty="0">
                          <a:effectLst/>
                          <a:latin typeface="Source Sans Pro" panose="020B0503030403020204" pitchFamily="34" charset="0"/>
                          <a:ea typeface="Source Sans Pro" panose="020B0503030403020204" pitchFamily="34" charset="0"/>
                          <a:cs typeface="Arial" panose="020B0604020202020204" pitchFamily="34" charset="0"/>
                        </a:rPr>
                        <a:t>12-20</a:t>
                      </a:r>
                      <a:r>
                        <a:rPr lang="en-US" sz="1900" spc="-5" dirty="0">
                          <a:effectLst/>
                          <a:latin typeface="Source Sans Pro" panose="020B0503030403020204" pitchFamily="34" charset="0"/>
                          <a:ea typeface="Source Sans Pro" panose="020B0503030403020204" pitchFamily="34" charset="0"/>
                          <a:cs typeface="Arial" panose="020B0604020202020204" pitchFamily="34" charset="0"/>
                        </a:rPr>
                        <a:t> </a:t>
                      </a:r>
                      <a:r>
                        <a:rPr lang="en-US" sz="1900" dirty="0">
                          <a:effectLst/>
                          <a:latin typeface="Source Sans Pro" panose="020B0503030403020204" pitchFamily="34" charset="0"/>
                          <a:ea typeface="Source Sans Pro" panose="020B0503030403020204" pitchFamily="34" charset="0"/>
                          <a:cs typeface="Arial" panose="020B0604020202020204" pitchFamily="34" charset="0"/>
                        </a:rPr>
                        <a:t>FSW in</a:t>
                      </a:r>
                      <a:r>
                        <a:rPr lang="en-US" sz="1900" spc="-5" dirty="0">
                          <a:effectLst/>
                          <a:latin typeface="Source Sans Pro" panose="020B0503030403020204" pitchFamily="34" charset="0"/>
                          <a:ea typeface="Source Sans Pro" panose="020B0503030403020204" pitchFamily="34" charset="0"/>
                          <a:cs typeface="Arial" panose="020B0604020202020204" pitchFamily="34" charset="0"/>
                        </a:rPr>
                        <a:t> </a:t>
                      </a:r>
                      <a:r>
                        <a:rPr lang="en-US" sz="1900" dirty="0">
                          <a:effectLst/>
                          <a:latin typeface="Source Sans Pro" panose="020B0503030403020204" pitchFamily="34" charset="0"/>
                          <a:ea typeface="Source Sans Pro" panose="020B0503030403020204" pitchFamily="34" charset="0"/>
                          <a:cs typeface="Arial" panose="020B0604020202020204" pitchFamily="34" charset="0"/>
                        </a:rPr>
                        <a:t>Tehran</a:t>
                      </a:r>
                      <a:r>
                        <a:rPr lang="en-US" sz="1900" spc="-5" dirty="0">
                          <a:effectLst/>
                          <a:latin typeface="Source Sans Pro" panose="020B0503030403020204" pitchFamily="34" charset="0"/>
                          <a:ea typeface="Source Sans Pro" panose="020B0503030403020204" pitchFamily="34" charset="0"/>
                          <a:cs typeface="Arial" panose="020B0604020202020204" pitchFamily="34" charset="0"/>
                        </a:rPr>
                        <a:t> </a:t>
                      </a:r>
                      <a:r>
                        <a:rPr lang="en-US" sz="1900" dirty="0">
                          <a:effectLst/>
                          <a:latin typeface="Source Sans Pro" panose="020B0503030403020204" pitchFamily="34" charset="0"/>
                          <a:ea typeface="Source Sans Pro" panose="020B0503030403020204" pitchFamily="34" charset="0"/>
                          <a:cs typeface="Arial" panose="020B0604020202020204" pitchFamily="34" charset="0"/>
                        </a:rPr>
                        <a:t>and</a:t>
                      </a:r>
                      <a:r>
                        <a:rPr lang="en-US" sz="1900" spc="-5" dirty="0">
                          <a:effectLst/>
                          <a:latin typeface="Source Sans Pro" panose="020B0503030403020204" pitchFamily="34" charset="0"/>
                          <a:ea typeface="Source Sans Pro" panose="020B0503030403020204" pitchFamily="34" charset="0"/>
                          <a:cs typeface="Arial" panose="020B0604020202020204" pitchFamily="34" charset="0"/>
                        </a:rPr>
                        <a:t> </a:t>
                      </a:r>
                      <a:r>
                        <a:rPr lang="en-US" sz="1900" dirty="0">
                          <a:effectLst/>
                          <a:latin typeface="Source Sans Pro" panose="020B0503030403020204" pitchFamily="34" charset="0"/>
                          <a:ea typeface="Source Sans Pro" panose="020B0503030403020204" pitchFamily="34" charset="0"/>
                          <a:cs typeface="Arial" panose="020B0604020202020204" pitchFamily="34" charset="0"/>
                        </a:rPr>
                        <a:t>12-20</a:t>
                      </a:r>
                      <a:r>
                        <a:rPr lang="en-US" sz="1900" spc="-5" dirty="0">
                          <a:effectLst/>
                          <a:latin typeface="Source Sans Pro" panose="020B0503030403020204" pitchFamily="34" charset="0"/>
                          <a:ea typeface="Source Sans Pro" panose="020B0503030403020204" pitchFamily="34" charset="0"/>
                          <a:cs typeface="Arial" panose="020B0604020202020204" pitchFamily="34" charset="0"/>
                        </a:rPr>
                        <a:t> </a:t>
                      </a:r>
                      <a:r>
                        <a:rPr lang="en-US" sz="1900" dirty="0">
                          <a:effectLst/>
                          <a:latin typeface="Source Sans Pro" panose="020B0503030403020204" pitchFamily="34" charset="0"/>
                          <a:ea typeface="Source Sans Pro" panose="020B0503030403020204" pitchFamily="34" charset="0"/>
                          <a:cs typeface="Arial" panose="020B0604020202020204" pitchFamily="34" charset="0"/>
                        </a:rPr>
                        <a:t>in </a:t>
                      </a:r>
                      <a:r>
                        <a:rPr lang="en-US" sz="1900" spc="-10" dirty="0">
                          <a:effectLst/>
                          <a:latin typeface="Source Sans Pro" panose="020B0503030403020204" pitchFamily="34" charset="0"/>
                          <a:ea typeface="Source Sans Pro" panose="020B0503030403020204" pitchFamily="34" charset="0"/>
                          <a:cs typeface="Arial" panose="020B0604020202020204" pitchFamily="34" charset="0"/>
                        </a:rPr>
                        <a:t>Isfahan</a:t>
                      </a:r>
                      <a:endParaRPr lang="x-none" sz="1900" dirty="0">
                        <a:effectLst/>
                        <a:latin typeface="Source Sans Pro" panose="020B0503030403020204" pitchFamily="34" charset="0"/>
                        <a:ea typeface="Source Sans Pro" panose="020B0503030403020204" pitchFamily="34" charset="0"/>
                        <a:cs typeface="Arial" panose="020B0604020202020204" pitchFamily="34" charset="0"/>
                      </a:endParaRPr>
                    </a:p>
                  </a:txBody>
                  <a:tcPr marL="0" marR="0" marT="0" marB="0"/>
                </a:tc>
                <a:tc>
                  <a:txBody>
                    <a:bodyPr/>
                    <a:lstStyle/>
                    <a:p>
                      <a:pPr marL="57785">
                        <a:spcBef>
                          <a:spcPts val="20"/>
                        </a:spcBef>
                        <a:spcAft>
                          <a:spcPts val="0"/>
                        </a:spcAft>
                      </a:pPr>
                      <a:r>
                        <a:rPr lang="en-US" sz="1900" b="1" dirty="0">
                          <a:effectLst/>
                          <a:latin typeface="Source Sans Pro" panose="020B0503030403020204" pitchFamily="34" charset="0"/>
                          <a:ea typeface="Source Sans Pro" panose="020B0503030403020204" pitchFamily="34" charset="0"/>
                          <a:cs typeface="Arial" panose="020B0604020202020204" pitchFamily="34" charset="0"/>
                        </a:rPr>
                        <a:t>Group</a:t>
                      </a:r>
                      <a:r>
                        <a:rPr lang="en-US" sz="1900" spc="15" dirty="0">
                          <a:effectLst/>
                          <a:latin typeface="Source Sans Pro" panose="020B0503030403020204" pitchFamily="34" charset="0"/>
                          <a:ea typeface="Source Sans Pro" panose="020B0503030403020204" pitchFamily="34" charset="0"/>
                          <a:cs typeface="Arial" panose="020B0604020202020204" pitchFamily="34" charset="0"/>
                        </a:rPr>
                        <a:t> </a:t>
                      </a:r>
                      <a:r>
                        <a:rPr lang="en-US" sz="1900" b="1" dirty="0">
                          <a:effectLst/>
                          <a:latin typeface="Source Sans Pro" panose="020B0503030403020204" pitchFamily="34" charset="0"/>
                          <a:ea typeface="Source Sans Pro" panose="020B0503030403020204" pitchFamily="34" charset="0"/>
                          <a:cs typeface="Arial" panose="020B0604020202020204" pitchFamily="34" charset="0"/>
                        </a:rPr>
                        <a:t>1</a:t>
                      </a:r>
                      <a:r>
                        <a:rPr lang="en-US" sz="1900" dirty="0">
                          <a:effectLst/>
                          <a:latin typeface="Source Sans Pro" panose="020B0503030403020204" pitchFamily="34" charset="0"/>
                          <a:ea typeface="Source Sans Pro" panose="020B0503030403020204" pitchFamily="34" charset="0"/>
                          <a:cs typeface="Arial" panose="020B0604020202020204" pitchFamily="34" charset="0"/>
                        </a:rPr>
                        <a:t>:</a:t>
                      </a:r>
                      <a:r>
                        <a:rPr lang="en-US" sz="1900" spc="10" dirty="0">
                          <a:effectLst/>
                          <a:latin typeface="Source Sans Pro" panose="020B0503030403020204" pitchFamily="34" charset="0"/>
                          <a:ea typeface="Source Sans Pro" panose="020B0503030403020204" pitchFamily="34" charset="0"/>
                          <a:cs typeface="Arial" panose="020B0604020202020204" pitchFamily="34" charset="0"/>
                        </a:rPr>
                        <a:t> </a:t>
                      </a:r>
                      <a:r>
                        <a:rPr lang="en-US" sz="1900" dirty="0">
                          <a:effectLst/>
                          <a:latin typeface="Source Sans Pro" panose="020B0503030403020204" pitchFamily="34" charset="0"/>
                          <a:ea typeface="Source Sans Pro" panose="020B0503030403020204" pitchFamily="34" charset="0"/>
                          <a:cs typeface="Arial" panose="020B0604020202020204" pitchFamily="34" charset="0"/>
                        </a:rPr>
                        <a:t>180</a:t>
                      </a:r>
                      <a:r>
                        <a:rPr lang="en-US" sz="1900" spc="10" dirty="0">
                          <a:effectLst/>
                          <a:latin typeface="Source Sans Pro" panose="020B0503030403020204" pitchFamily="34" charset="0"/>
                          <a:ea typeface="Source Sans Pro" panose="020B0503030403020204" pitchFamily="34" charset="0"/>
                          <a:cs typeface="Arial" panose="020B0604020202020204" pitchFamily="34" charset="0"/>
                        </a:rPr>
                        <a:t> </a:t>
                      </a:r>
                      <a:r>
                        <a:rPr lang="en-US" sz="1900" dirty="0">
                          <a:effectLst/>
                          <a:latin typeface="Source Sans Pro" panose="020B0503030403020204" pitchFamily="34" charset="0"/>
                          <a:ea typeface="Source Sans Pro" panose="020B0503030403020204" pitchFamily="34" charset="0"/>
                          <a:cs typeface="Arial" panose="020B0604020202020204" pitchFamily="34" charset="0"/>
                        </a:rPr>
                        <a:t>FSW</a:t>
                      </a:r>
                      <a:r>
                        <a:rPr lang="en-US" sz="1900" spc="20" dirty="0">
                          <a:effectLst/>
                          <a:latin typeface="Source Sans Pro" panose="020B0503030403020204" pitchFamily="34" charset="0"/>
                          <a:ea typeface="Source Sans Pro" panose="020B0503030403020204" pitchFamily="34" charset="0"/>
                          <a:cs typeface="Arial" panose="020B0604020202020204" pitchFamily="34" charset="0"/>
                        </a:rPr>
                        <a:t> </a:t>
                      </a:r>
                      <a:r>
                        <a:rPr lang="en-US" sz="1900" dirty="0">
                          <a:effectLst/>
                          <a:latin typeface="Source Sans Pro" panose="020B0503030403020204" pitchFamily="34" charset="0"/>
                          <a:ea typeface="Source Sans Pro" panose="020B0503030403020204" pitchFamily="34" charset="0"/>
                          <a:cs typeface="Arial" panose="020B0604020202020204" pitchFamily="34" charset="0"/>
                        </a:rPr>
                        <a:t>(120</a:t>
                      </a:r>
                      <a:r>
                        <a:rPr lang="en-US" sz="1900" spc="10" dirty="0">
                          <a:effectLst/>
                          <a:latin typeface="Source Sans Pro" panose="020B0503030403020204" pitchFamily="34" charset="0"/>
                          <a:ea typeface="Source Sans Pro" panose="020B0503030403020204" pitchFamily="34" charset="0"/>
                          <a:cs typeface="Arial" panose="020B0604020202020204" pitchFamily="34" charset="0"/>
                        </a:rPr>
                        <a:t> </a:t>
                      </a:r>
                      <a:r>
                        <a:rPr lang="en-US" sz="1900" dirty="0">
                          <a:effectLst/>
                          <a:latin typeface="Source Sans Pro" panose="020B0503030403020204" pitchFamily="34" charset="0"/>
                          <a:ea typeface="Source Sans Pro" panose="020B0503030403020204" pitchFamily="34" charset="0"/>
                          <a:cs typeface="Arial" panose="020B0604020202020204" pitchFamily="34" charset="0"/>
                        </a:rPr>
                        <a:t>in</a:t>
                      </a:r>
                      <a:r>
                        <a:rPr lang="en-US" sz="1900" spc="15" dirty="0">
                          <a:effectLst/>
                          <a:latin typeface="Source Sans Pro" panose="020B0503030403020204" pitchFamily="34" charset="0"/>
                          <a:ea typeface="Source Sans Pro" panose="020B0503030403020204" pitchFamily="34" charset="0"/>
                          <a:cs typeface="Arial" panose="020B0604020202020204" pitchFamily="34" charset="0"/>
                        </a:rPr>
                        <a:t> </a:t>
                      </a:r>
                      <a:r>
                        <a:rPr lang="en-US" sz="1900" dirty="0">
                          <a:effectLst/>
                          <a:latin typeface="Source Sans Pro" panose="020B0503030403020204" pitchFamily="34" charset="0"/>
                          <a:ea typeface="Source Sans Pro" panose="020B0503030403020204" pitchFamily="34" charset="0"/>
                          <a:cs typeface="Arial" panose="020B0604020202020204" pitchFamily="34" charset="0"/>
                        </a:rPr>
                        <a:t>Tehran</a:t>
                      </a:r>
                      <a:r>
                        <a:rPr lang="en-US" sz="1900" spc="10" dirty="0">
                          <a:effectLst/>
                          <a:latin typeface="Source Sans Pro" panose="020B0503030403020204" pitchFamily="34" charset="0"/>
                          <a:ea typeface="Source Sans Pro" panose="020B0503030403020204" pitchFamily="34" charset="0"/>
                          <a:cs typeface="Arial" panose="020B0604020202020204" pitchFamily="34" charset="0"/>
                        </a:rPr>
                        <a:t> </a:t>
                      </a:r>
                      <a:r>
                        <a:rPr lang="en-US" sz="1900" spc="-25" dirty="0">
                          <a:effectLst/>
                          <a:latin typeface="Source Sans Pro" panose="020B0503030403020204" pitchFamily="34" charset="0"/>
                          <a:ea typeface="Source Sans Pro" panose="020B0503030403020204" pitchFamily="34" charset="0"/>
                          <a:cs typeface="Arial" panose="020B0604020202020204" pitchFamily="34" charset="0"/>
                        </a:rPr>
                        <a:t>and</a:t>
                      </a:r>
                      <a:r>
                        <a:rPr lang="x-none" sz="1900" spc="-25" dirty="0">
                          <a:effectLst/>
                          <a:latin typeface="Source Sans Pro" panose="020B0503030403020204" pitchFamily="34" charset="0"/>
                          <a:ea typeface="Source Sans Pro" panose="020B0503030403020204" pitchFamily="34" charset="0"/>
                          <a:cs typeface="Arial" panose="020B0604020202020204" pitchFamily="34" charset="0"/>
                        </a:rPr>
                        <a:t> </a:t>
                      </a:r>
                      <a:r>
                        <a:rPr lang="en-US" sz="1900" dirty="0">
                          <a:effectLst/>
                          <a:latin typeface="Source Sans Pro" panose="020B0503030403020204" pitchFamily="34" charset="0"/>
                          <a:ea typeface="Source Sans Pro" panose="020B0503030403020204" pitchFamily="34" charset="0"/>
                          <a:cs typeface="Arial" panose="020B0604020202020204" pitchFamily="34" charset="0"/>
                        </a:rPr>
                        <a:t>60</a:t>
                      </a:r>
                      <a:r>
                        <a:rPr lang="en-US" sz="1900" spc="15" dirty="0">
                          <a:effectLst/>
                          <a:latin typeface="Source Sans Pro" panose="020B0503030403020204" pitchFamily="34" charset="0"/>
                          <a:ea typeface="Source Sans Pro" panose="020B0503030403020204" pitchFamily="34" charset="0"/>
                          <a:cs typeface="Arial" panose="020B0604020202020204" pitchFamily="34" charset="0"/>
                        </a:rPr>
                        <a:t> </a:t>
                      </a:r>
                      <a:r>
                        <a:rPr lang="en-US" sz="1900" dirty="0">
                          <a:effectLst/>
                          <a:latin typeface="Source Sans Pro" panose="020B0503030403020204" pitchFamily="34" charset="0"/>
                          <a:ea typeface="Source Sans Pro" panose="020B0503030403020204" pitchFamily="34" charset="0"/>
                          <a:cs typeface="Arial" panose="020B0604020202020204" pitchFamily="34" charset="0"/>
                        </a:rPr>
                        <a:t>in</a:t>
                      </a:r>
                      <a:r>
                        <a:rPr lang="en-US" sz="1900" spc="20" dirty="0">
                          <a:effectLst/>
                          <a:latin typeface="Source Sans Pro" panose="020B0503030403020204" pitchFamily="34" charset="0"/>
                          <a:ea typeface="Source Sans Pro" panose="020B0503030403020204" pitchFamily="34" charset="0"/>
                          <a:cs typeface="Arial" panose="020B0604020202020204" pitchFamily="34" charset="0"/>
                        </a:rPr>
                        <a:t> </a:t>
                      </a:r>
                      <a:r>
                        <a:rPr lang="en-US" sz="1900" spc="-10" dirty="0">
                          <a:effectLst/>
                          <a:latin typeface="Source Sans Pro" panose="020B0503030403020204" pitchFamily="34" charset="0"/>
                          <a:ea typeface="Source Sans Pro" panose="020B0503030403020204" pitchFamily="34" charset="0"/>
                          <a:cs typeface="Arial" panose="020B0604020202020204" pitchFamily="34" charset="0"/>
                        </a:rPr>
                        <a:t>Isfahan)</a:t>
                      </a:r>
                      <a:endParaRPr lang="x-none" sz="1900" dirty="0">
                        <a:effectLst/>
                        <a:latin typeface="Source Sans Pro" panose="020B0503030403020204" pitchFamily="34" charset="0"/>
                        <a:ea typeface="Source Sans Pro" panose="020B0503030403020204" pitchFamily="34" charset="0"/>
                        <a:cs typeface="Arial" panose="020B0604020202020204" pitchFamily="34" charset="0"/>
                      </a:endParaRPr>
                    </a:p>
                    <a:p>
                      <a:pPr marL="57785">
                        <a:spcBef>
                          <a:spcPts val="60"/>
                        </a:spcBef>
                        <a:spcAft>
                          <a:spcPts val="0"/>
                        </a:spcAft>
                      </a:pPr>
                      <a:r>
                        <a:rPr lang="en-US" sz="1900" b="1" dirty="0">
                          <a:effectLst/>
                          <a:latin typeface="Source Sans Pro" panose="020B0503030403020204" pitchFamily="34" charset="0"/>
                          <a:ea typeface="Source Sans Pro" panose="020B0503030403020204" pitchFamily="34" charset="0"/>
                          <a:cs typeface="Arial" panose="020B0604020202020204" pitchFamily="34" charset="0"/>
                        </a:rPr>
                        <a:t>Group</a:t>
                      </a:r>
                      <a:r>
                        <a:rPr lang="en-US" sz="1900" spc="15" dirty="0">
                          <a:effectLst/>
                          <a:latin typeface="Source Sans Pro" panose="020B0503030403020204" pitchFamily="34" charset="0"/>
                          <a:ea typeface="Source Sans Pro" panose="020B0503030403020204" pitchFamily="34" charset="0"/>
                          <a:cs typeface="Arial" panose="020B0604020202020204" pitchFamily="34" charset="0"/>
                        </a:rPr>
                        <a:t> </a:t>
                      </a:r>
                      <a:r>
                        <a:rPr lang="en-US" sz="1900" b="1" dirty="0">
                          <a:effectLst/>
                          <a:latin typeface="Source Sans Pro" panose="020B0503030403020204" pitchFamily="34" charset="0"/>
                          <a:ea typeface="Source Sans Pro" panose="020B0503030403020204" pitchFamily="34" charset="0"/>
                          <a:cs typeface="Arial" panose="020B0604020202020204" pitchFamily="34" charset="0"/>
                        </a:rPr>
                        <a:t>2</a:t>
                      </a:r>
                      <a:r>
                        <a:rPr lang="en-US" sz="1900" dirty="0">
                          <a:effectLst/>
                          <a:latin typeface="Source Sans Pro" panose="020B0503030403020204" pitchFamily="34" charset="0"/>
                          <a:ea typeface="Source Sans Pro" panose="020B0503030403020204" pitchFamily="34" charset="0"/>
                          <a:cs typeface="Arial" panose="020B0604020202020204" pitchFamily="34" charset="0"/>
                        </a:rPr>
                        <a:t>:</a:t>
                      </a:r>
                      <a:r>
                        <a:rPr lang="en-US" sz="1900" spc="10" dirty="0">
                          <a:effectLst/>
                          <a:latin typeface="Source Sans Pro" panose="020B0503030403020204" pitchFamily="34" charset="0"/>
                          <a:ea typeface="Source Sans Pro" panose="020B0503030403020204" pitchFamily="34" charset="0"/>
                          <a:cs typeface="Arial" panose="020B0604020202020204" pitchFamily="34" charset="0"/>
                        </a:rPr>
                        <a:t> </a:t>
                      </a:r>
                      <a:r>
                        <a:rPr lang="en-US" sz="1900" dirty="0">
                          <a:effectLst/>
                          <a:latin typeface="Source Sans Pro" panose="020B0503030403020204" pitchFamily="34" charset="0"/>
                          <a:ea typeface="Source Sans Pro" panose="020B0503030403020204" pitchFamily="34" charset="0"/>
                          <a:cs typeface="Arial" panose="020B0604020202020204" pitchFamily="34" charset="0"/>
                        </a:rPr>
                        <a:t>180</a:t>
                      </a:r>
                      <a:r>
                        <a:rPr lang="en-US" sz="1900" spc="10" dirty="0">
                          <a:effectLst/>
                          <a:latin typeface="Source Sans Pro" panose="020B0503030403020204" pitchFamily="34" charset="0"/>
                          <a:ea typeface="Source Sans Pro" panose="020B0503030403020204" pitchFamily="34" charset="0"/>
                          <a:cs typeface="Arial" panose="020B0604020202020204" pitchFamily="34" charset="0"/>
                        </a:rPr>
                        <a:t> </a:t>
                      </a:r>
                      <a:r>
                        <a:rPr lang="en-US" sz="1900" dirty="0">
                          <a:effectLst/>
                          <a:latin typeface="Source Sans Pro" panose="020B0503030403020204" pitchFamily="34" charset="0"/>
                          <a:ea typeface="Source Sans Pro" panose="020B0503030403020204" pitchFamily="34" charset="0"/>
                          <a:cs typeface="Arial" panose="020B0604020202020204" pitchFamily="34" charset="0"/>
                        </a:rPr>
                        <a:t>FSW</a:t>
                      </a:r>
                      <a:r>
                        <a:rPr lang="en-US" sz="1900" spc="20" dirty="0">
                          <a:effectLst/>
                          <a:latin typeface="Source Sans Pro" panose="020B0503030403020204" pitchFamily="34" charset="0"/>
                          <a:ea typeface="Source Sans Pro" panose="020B0503030403020204" pitchFamily="34" charset="0"/>
                          <a:cs typeface="Arial" panose="020B0604020202020204" pitchFamily="34" charset="0"/>
                        </a:rPr>
                        <a:t> </a:t>
                      </a:r>
                      <a:r>
                        <a:rPr lang="en-US" sz="1900" dirty="0">
                          <a:effectLst/>
                          <a:latin typeface="Source Sans Pro" panose="020B0503030403020204" pitchFamily="34" charset="0"/>
                          <a:ea typeface="Source Sans Pro" panose="020B0503030403020204" pitchFamily="34" charset="0"/>
                          <a:cs typeface="Arial" panose="020B0604020202020204" pitchFamily="34" charset="0"/>
                        </a:rPr>
                        <a:t>(120</a:t>
                      </a:r>
                      <a:r>
                        <a:rPr lang="en-US" sz="1900" spc="10" dirty="0">
                          <a:effectLst/>
                          <a:latin typeface="Source Sans Pro" panose="020B0503030403020204" pitchFamily="34" charset="0"/>
                          <a:ea typeface="Source Sans Pro" panose="020B0503030403020204" pitchFamily="34" charset="0"/>
                          <a:cs typeface="Arial" panose="020B0604020202020204" pitchFamily="34" charset="0"/>
                        </a:rPr>
                        <a:t> </a:t>
                      </a:r>
                      <a:r>
                        <a:rPr lang="en-US" sz="1900" dirty="0">
                          <a:effectLst/>
                          <a:latin typeface="Source Sans Pro" panose="020B0503030403020204" pitchFamily="34" charset="0"/>
                          <a:ea typeface="Source Sans Pro" panose="020B0503030403020204" pitchFamily="34" charset="0"/>
                          <a:cs typeface="Arial" panose="020B0604020202020204" pitchFamily="34" charset="0"/>
                        </a:rPr>
                        <a:t>in</a:t>
                      </a:r>
                      <a:r>
                        <a:rPr lang="en-US" sz="1900" spc="15" dirty="0">
                          <a:effectLst/>
                          <a:latin typeface="Source Sans Pro" panose="020B0503030403020204" pitchFamily="34" charset="0"/>
                          <a:ea typeface="Source Sans Pro" panose="020B0503030403020204" pitchFamily="34" charset="0"/>
                          <a:cs typeface="Arial" panose="020B0604020202020204" pitchFamily="34" charset="0"/>
                        </a:rPr>
                        <a:t> </a:t>
                      </a:r>
                      <a:r>
                        <a:rPr lang="en-US" sz="1900" dirty="0">
                          <a:effectLst/>
                          <a:latin typeface="Source Sans Pro" panose="020B0503030403020204" pitchFamily="34" charset="0"/>
                          <a:ea typeface="Source Sans Pro" panose="020B0503030403020204" pitchFamily="34" charset="0"/>
                          <a:cs typeface="Arial" panose="020B0604020202020204" pitchFamily="34" charset="0"/>
                        </a:rPr>
                        <a:t>Tehran</a:t>
                      </a:r>
                      <a:r>
                        <a:rPr lang="en-US" sz="1900" spc="10" dirty="0">
                          <a:effectLst/>
                          <a:latin typeface="Source Sans Pro" panose="020B0503030403020204" pitchFamily="34" charset="0"/>
                          <a:ea typeface="Source Sans Pro" panose="020B0503030403020204" pitchFamily="34" charset="0"/>
                          <a:cs typeface="Arial" panose="020B0604020202020204" pitchFamily="34" charset="0"/>
                        </a:rPr>
                        <a:t> </a:t>
                      </a:r>
                      <a:r>
                        <a:rPr lang="en-US" sz="1900" spc="-25" dirty="0">
                          <a:effectLst/>
                          <a:latin typeface="Source Sans Pro" panose="020B0503030403020204" pitchFamily="34" charset="0"/>
                          <a:ea typeface="Source Sans Pro" panose="020B0503030403020204" pitchFamily="34" charset="0"/>
                          <a:cs typeface="Arial" panose="020B0604020202020204" pitchFamily="34" charset="0"/>
                        </a:rPr>
                        <a:t>and</a:t>
                      </a:r>
                      <a:r>
                        <a:rPr lang="x-none" sz="1900" spc="-25" dirty="0">
                          <a:effectLst/>
                          <a:latin typeface="Source Sans Pro" panose="020B0503030403020204" pitchFamily="34" charset="0"/>
                          <a:ea typeface="Source Sans Pro" panose="020B0503030403020204" pitchFamily="34" charset="0"/>
                          <a:cs typeface="Arial" panose="020B0604020202020204" pitchFamily="34" charset="0"/>
                        </a:rPr>
                        <a:t> </a:t>
                      </a:r>
                      <a:r>
                        <a:rPr lang="en-US" sz="1900" dirty="0">
                          <a:effectLst/>
                          <a:latin typeface="Source Sans Pro" panose="020B0503030403020204" pitchFamily="34" charset="0"/>
                          <a:ea typeface="Source Sans Pro" panose="020B0503030403020204" pitchFamily="34" charset="0"/>
                          <a:cs typeface="Arial" panose="020B0604020202020204" pitchFamily="34" charset="0"/>
                        </a:rPr>
                        <a:t>60</a:t>
                      </a:r>
                      <a:r>
                        <a:rPr lang="en-US" sz="1900" spc="15" dirty="0">
                          <a:effectLst/>
                          <a:latin typeface="Source Sans Pro" panose="020B0503030403020204" pitchFamily="34" charset="0"/>
                          <a:ea typeface="Source Sans Pro" panose="020B0503030403020204" pitchFamily="34" charset="0"/>
                          <a:cs typeface="Arial" panose="020B0604020202020204" pitchFamily="34" charset="0"/>
                        </a:rPr>
                        <a:t> </a:t>
                      </a:r>
                      <a:r>
                        <a:rPr lang="en-US" sz="1900" dirty="0">
                          <a:effectLst/>
                          <a:latin typeface="Source Sans Pro" panose="020B0503030403020204" pitchFamily="34" charset="0"/>
                          <a:ea typeface="Source Sans Pro" panose="020B0503030403020204" pitchFamily="34" charset="0"/>
                          <a:cs typeface="Arial" panose="020B0604020202020204" pitchFamily="34" charset="0"/>
                        </a:rPr>
                        <a:t>in</a:t>
                      </a:r>
                      <a:r>
                        <a:rPr lang="en-US" sz="1900" spc="20" dirty="0">
                          <a:effectLst/>
                          <a:latin typeface="Source Sans Pro" panose="020B0503030403020204" pitchFamily="34" charset="0"/>
                          <a:ea typeface="Source Sans Pro" panose="020B0503030403020204" pitchFamily="34" charset="0"/>
                          <a:cs typeface="Arial" panose="020B0604020202020204" pitchFamily="34" charset="0"/>
                        </a:rPr>
                        <a:t> </a:t>
                      </a:r>
                      <a:r>
                        <a:rPr lang="en-US" sz="1900" spc="-10" dirty="0">
                          <a:effectLst/>
                          <a:latin typeface="Source Sans Pro" panose="020B0503030403020204" pitchFamily="34" charset="0"/>
                          <a:ea typeface="Source Sans Pro" panose="020B0503030403020204" pitchFamily="34" charset="0"/>
                          <a:cs typeface="Arial" panose="020B0604020202020204" pitchFamily="34" charset="0"/>
                        </a:rPr>
                        <a:t>Isfahan)</a:t>
                      </a:r>
                      <a:endParaRPr lang="x-none" sz="1900" dirty="0">
                        <a:effectLst/>
                        <a:latin typeface="Source Sans Pro" panose="020B0503030403020204" pitchFamily="34" charset="0"/>
                        <a:ea typeface="Source Sans Pro" panose="020B0503030403020204" pitchFamily="34" charset="0"/>
                        <a:cs typeface="Arial" panose="020B0604020202020204" pitchFamily="34" charset="0"/>
                      </a:endParaRPr>
                    </a:p>
                  </a:txBody>
                  <a:tcPr marL="0" marR="0" marT="0" marB="0"/>
                </a:tc>
                <a:extLst>
                  <a:ext uri="{0D108BD9-81ED-4DB2-BD59-A6C34878D82A}">
                    <a16:rowId xmlns:a16="http://schemas.microsoft.com/office/drawing/2014/main" val="3698452578"/>
                  </a:ext>
                </a:extLst>
              </a:tr>
            </a:tbl>
          </a:graphicData>
        </a:graphic>
      </p:graphicFrame>
      <p:grpSp>
        <p:nvGrpSpPr>
          <p:cNvPr id="4" name="Google Shape;892;p46"/>
          <p:cNvGrpSpPr/>
          <p:nvPr/>
        </p:nvGrpSpPr>
        <p:grpSpPr>
          <a:xfrm>
            <a:off x="697766" y="739540"/>
            <a:ext cx="412029" cy="502449"/>
            <a:chOff x="596350" y="929175"/>
            <a:chExt cx="407950" cy="497475"/>
          </a:xfrm>
        </p:grpSpPr>
        <p:sp>
          <p:nvSpPr>
            <p:cNvPr id="5" name="Google Shape;893;p46"/>
            <p:cNvSpPr/>
            <p:nvPr/>
          </p:nvSpPr>
          <p:spPr>
            <a:xfrm>
              <a:off x="596350" y="953550"/>
              <a:ext cx="387250" cy="473100"/>
            </a:xfrm>
            <a:custGeom>
              <a:avLst/>
              <a:gdLst/>
              <a:ahLst/>
              <a:cxnLst/>
              <a:rect l="l" t="t" r="r" b="b"/>
              <a:pathLst>
                <a:path w="15490" h="18924" fill="none" extrusionOk="0">
                  <a:moveTo>
                    <a:pt x="15490" y="17828"/>
                  </a:moveTo>
                  <a:lnTo>
                    <a:pt x="15490" y="17828"/>
                  </a:lnTo>
                  <a:lnTo>
                    <a:pt x="15466" y="17998"/>
                  </a:lnTo>
                  <a:lnTo>
                    <a:pt x="15417" y="18169"/>
                  </a:lnTo>
                  <a:lnTo>
                    <a:pt x="15319" y="18364"/>
                  </a:lnTo>
                  <a:lnTo>
                    <a:pt x="15198" y="18534"/>
                  </a:lnTo>
                  <a:lnTo>
                    <a:pt x="15052" y="18680"/>
                  </a:lnTo>
                  <a:lnTo>
                    <a:pt x="14881" y="18802"/>
                  </a:lnTo>
                  <a:lnTo>
                    <a:pt x="14735" y="18900"/>
                  </a:lnTo>
                  <a:lnTo>
                    <a:pt x="14564" y="18924"/>
                  </a:lnTo>
                  <a:lnTo>
                    <a:pt x="1023" y="18924"/>
                  </a:lnTo>
                  <a:lnTo>
                    <a:pt x="1023" y="18924"/>
                  </a:lnTo>
                  <a:lnTo>
                    <a:pt x="853" y="18900"/>
                  </a:lnTo>
                  <a:lnTo>
                    <a:pt x="682" y="18802"/>
                  </a:lnTo>
                  <a:lnTo>
                    <a:pt x="512" y="18680"/>
                  </a:lnTo>
                  <a:lnTo>
                    <a:pt x="341" y="18534"/>
                  </a:lnTo>
                  <a:lnTo>
                    <a:pt x="219" y="18364"/>
                  </a:lnTo>
                  <a:lnTo>
                    <a:pt x="98" y="18169"/>
                  </a:lnTo>
                  <a:lnTo>
                    <a:pt x="25" y="17998"/>
                  </a:lnTo>
                  <a:lnTo>
                    <a:pt x="0" y="17828"/>
                  </a:lnTo>
                  <a:lnTo>
                    <a:pt x="0" y="877"/>
                  </a:lnTo>
                  <a:lnTo>
                    <a:pt x="0" y="877"/>
                  </a:lnTo>
                  <a:lnTo>
                    <a:pt x="25" y="706"/>
                  </a:lnTo>
                  <a:lnTo>
                    <a:pt x="98" y="560"/>
                  </a:lnTo>
                  <a:lnTo>
                    <a:pt x="195" y="414"/>
                  </a:lnTo>
                  <a:lnTo>
                    <a:pt x="341" y="268"/>
                  </a:lnTo>
                  <a:lnTo>
                    <a:pt x="487" y="171"/>
                  </a:lnTo>
                  <a:lnTo>
                    <a:pt x="658" y="73"/>
                  </a:lnTo>
                  <a:lnTo>
                    <a:pt x="828" y="24"/>
                  </a:lnTo>
                  <a:lnTo>
                    <a:pt x="974" y="0"/>
                  </a:lnTo>
                </a:path>
              </a:pathLst>
            </a:custGeom>
            <a:noFill/>
            <a:ln w="12175" cap="rnd"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latin typeface="Source Sans Pro" panose="020B0503030403020204" pitchFamily="34" charset="0"/>
                <a:ea typeface="Source Sans Pro" panose="020B0503030403020204" pitchFamily="34" charset="0"/>
              </a:endParaRPr>
            </a:p>
          </p:txBody>
        </p:sp>
        <p:sp>
          <p:nvSpPr>
            <p:cNvPr id="7" name="Google Shape;894;p46"/>
            <p:cNvSpPr/>
            <p:nvPr/>
          </p:nvSpPr>
          <p:spPr>
            <a:xfrm>
              <a:off x="626775" y="929175"/>
              <a:ext cx="377525" cy="462775"/>
            </a:xfrm>
            <a:custGeom>
              <a:avLst/>
              <a:gdLst/>
              <a:ahLst/>
              <a:cxnLst/>
              <a:rect l="l" t="t" r="r" b="b"/>
              <a:pathLst>
                <a:path w="15101" h="18511" fill="none" extrusionOk="0">
                  <a:moveTo>
                    <a:pt x="15101" y="3362"/>
                  </a:moveTo>
                  <a:lnTo>
                    <a:pt x="15101" y="17731"/>
                  </a:lnTo>
                  <a:lnTo>
                    <a:pt x="15101" y="17731"/>
                  </a:lnTo>
                  <a:lnTo>
                    <a:pt x="15077" y="17877"/>
                  </a:lnTo>
                  <a:lnTo>
                    <a:pt x="15028" y="18024"/>
                  </a:lnTo>
                  <a:lnTo>
                    <a:pt x="14979" y="18145"/>
                  </a:lnTo>
                  <a:lnTo>
                    <a:pt x="14882" y="18267"/>
                  </a:lnTo>
                  <a:lnTo>
                    <a:pt x="14760" y="18365"/>
                  </a:lnTo>
                  <a:lnTo>
                    <a:pt x="14614" y="18438"/>
                  </a:lnTo>
                  <a:lnTo>
                    <a:pt x="14468" y="18486"/>
                  </a:lnTo>
                  <a:lnTo>
                    <a:pt x="14322" y="18511"/>
                  </a:lnTo>
                  <a:lnTo>
                    <a:pt x="780" y="18511"/>
                  </a:lnTo>
                  <a:lnTo>
                    <a:pt x="780" y="18511"/>
                  </a:lnTo>
                  <a:lnTo>
                    <a:pt x="634" y="18486"/>
                  </a:lnTo>
                  <a:lnTo>
                    <a:pt x="488" y="18438"/>
                  </a:lnTo>
                  <a:lnTo>
                    <a:pt x="342" y="18365"/>
                  </a:lnTo>
                  <a:lnTo>
                    <a:pt x="220" y="18267"/>
                  </a:lnTo>
                  <a:lnTo>
                    <a:pt x="123" y="18145"/>
                  </a:lnTo>
                  <a:lnTo>
                    <a:pt x="74" y="18024"/>
                  </a:lnTo>
                  <a:lnTo>
                    <a:pt x="25" y="17877"/>
                  </a:lnTo>
                  <a:lnTo>
                    <a:pt x="1" y="17731"/>
                  </a:lnTo>
                  <a:lnTo>
                    <a:pt x="1" y="780"/>
                  </a:lnTo>
                  <a:lnTo>
                    <a:pt x="1" y="780"/>
                  </a:lnTo>
                  <a:lnTo>
                    <a:pt x="25" y="610"/>
                  </a:lnTo>
                  <a:lnTo>
                    <a:pt x="74" y="464"/>
                  </a:lnTo>
                  <a:lnTo>
                    <a:pt x="123" y="342"/>
                  </a:lnTo>
                  <a:lnTo>
                    <a:pt x="220" y="220"/>
                  </a:lnTo>
                  <a:lnTo>
                    <a:pt x="342" y="123"/>
                  </a:lnTo>
                  <a:lnTo>
                    <a:pt x="488" y="50"/>
                  </a:lnTo>
                  <a:lnTo>
                    <a:pt x="634" y="1"/>
                  </a:lnTo>
                  <a:lnTo>
                    <a:pt x="780" y="1"/>
                  </a:lnTo>
                  <a:lnTo>
                    <a:pt x="11740" y="1"/>
                  </a:lnTo>
                </a:path>
              </a:pathLst>
            </a:custGeom>
            <a:noFill/>
            <a:ln w="12175" cap="rnd"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latin typeface="Source Sans Pro" panose="020B0503030403020204" pitchFamily="34" charset="0"/>
                <a:ea typeface="Source Sans Pro" panose="020B0503030403020204" pitchFamily="34" charset="0"/>
              </a:endParaRPr>
            </a:p>
          </p:txBody>
        </p:sp>
        <p:sp>
          <p:nvSpPr>
            <p:cNvPr id="8" name="Google Shape;895;p46"/>
            <p:cNvSpPr/>
            <p:nvPr/>
          </p:nvSpPr>
          <p:spPr>
            <a:xfrm>
              <a:off x="688900" y="1256150"/>
              <a:ext cx="133975" cy="25"/>
            </a:xfrm>
            <a:custGeom>
              <a:avLst/>
              <a:gdLst/>
              <a:ahLst/>
              <a:cxnLst/>
              <a:rect l="l" t="t" r="r" b="b"/>
              <a:pathLst>
                <a:path w="5359" h="1" fill="none" extrusionOk="0">
                  <a:moveTo>
                    <a:pt x="5358" y="0"/>
                  </a:moveTo>
                  <a:lnTo>
                    <a:pt x="0" y="0"/>
                  </a:lnTo>
                </a:path>
              </a:pathLst>
            </a:custGeom>
            <a:noFill/>
            <a:ln w="12175" cap="rnd"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latin typeface="Source Sans Pro" panose="020B0503030403020204" pitchFamily="34" charset="0"/>
                <a:ea typeface="Source Sans Pro" panose="020B0503030403020204" pitchFamily="34" charset="0"/>
              </a:endParaRPr>
            </a:p>
          </p:txBody>
        </p:sp>
        <p:sp>
          <p:nvSpPr>
            <p:cNvPr id="9" name="Google Shape;896;p46"/>
            <p:cNvSpPr/>
            <p:nvPr/>
          </p:nvSpPr>
          <p:spPr>
            <a:xfrm>
              <a:off x="688900" y="1201350"/>
              <a:ext cx="255750" cy="25"/>
            </a:xfrm>
            <a:custGeom>
              <a:avLst/>
              <a:gdLst/>
              <a:ahLst/>
              <a:cxnLst/>
              <a:rect l="l" t="t" r="r" b="b"/>
              <a:pathLst>
                <a:path w="10230" h="1" fill="none" extrusionOk="0">
                  <a:moveTo>
                    <a:pt x="10229" y="1"/>
                  </a:moveTo>
                  <a:lnTo>
                    <a:pt x="0" y="1"/>
                  </a:lnTo>
                </a:path>
              </a:pathLst>
            </a:custGeom>
            <a:noFill/>
            <a:ln w="12175" cap="rnd"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latin typeface="Source Sans Pro" panose="020B0503030403020204" pitchFamily="34" charset="0"/>
                <a:ea typeface="Source Sans Pro" panose="020B0503030403020204" pitchFamily="34" charset="0"/>
              </a:endParaRPr>
            </a:p>
          </p:txBody>
        </p:sp>
        <p:sp>
          <p:nvSpPr>
            <p:cNvPr id="10" name="Google Shape;897;p46"/>
            <p:cNvSpPr/>
            <p:nvPr/>
          </p:nvSpPr>
          <p:spPr>
            <a:xfrm>
              <a:off x="688900" y="1145950"/>
              <a:ext cx="255750" cy="25"/>
            </a:xfrm>
            <a:custGeom>
              <a:avLst/>
              <a:gdLst/>
              <a:ahLst/>
              <a:cxnLst/>
              <a:rect l="l" t="t" r="r" b="b"/>
              <a:pathLst>
                <a:path w="10230" h="1" fill="none" extrusionOk="0">
                  <a:moveTo>
                    <a:pt x="10229" y="0"/>
                  </a:moveTo>
                  <a:lnTo>
                    <a:pt x="0" y="0"/>
                  </a:lnTo>
                </a:path>
              </a:pathLst>
            </a:custGeom>
            <a:noFill/>
            <a:ln w="12175" cap="rnd"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latin typeface="Source Sans Pro" panose="020B0503030403020204" pitchFamily="34" charset="0"/>
                <a:ea typeface="Source Sans Pro" panose="020B0503030403020204" pitchFamily="34" charset="0"/>
              </a:endParaRPr>
            </a:p>
          </p:txBody>
        </p:sp>
        <p:sp>
          <p:nvSpPr>
            <p:cNvPr id="11" name="Google Shape;898;p46"/>
            <p:cNvSpPr/>
            <p:nvPr/>
          </p:nvSpPr>
          <p:spPr>
            <a:xfrm>
              <a:off x="688900" y="1090525"/>
              <a:ext cx="255750" cy="25"/>
            </a:xfrm>
            <a:custGeom>
              <a:avLst/>
              <a:gdLst/>
              <a:ahLst/>
              <a:cxnLst/>
              <a:rect l="l" t="t" r="r" b="b"/>
              <a:pathLst>
                <a:path w="10230" h="1" fill="none" extrusionOk="0">
                  <a:moveTo>
                    <a:pt x="10229" y="1"/>
                  </a:moveTo>
                  <a:lnTo>
                    <a:pt x="0" y="1"/>
                  </a:lnTo>
                </a:path>
              </a:pathLst>
            </a:custGeom>
            <a:noFill/>
            <a:ln w="12175" cap="rnd"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latin typeface="Source Sans Pro" panose="020B0503030403020204" pitchFamily="34" charset="0"/>
                <a:ea typeface="Source Sans Pro" panose="020B0503030403020204" pitchFamily="34" charset="0"/>
              </a:endParaRPr>
            </a:p>
          </p:txBody>
        </p:sp>
        <p:sp>
          <p:nvSpPr>
            <p:cNvPr id="12" name="Google Shape;899;p46"/>
            <p:cNvSpPr/>
            <p:nvPr/>
          </p:nvSpPr>
          <p:spPr>
            <a:xfrm>
              <a:off x="920250" y="929175"/>
              <a:ext cx="84050" cy="84050"/>
            </a:xfrm>
            <a:custGeom>
              <a:avLst/>
              <a:gdLst/>
              <a:ahLst/>
              <a:cxnLst/>
              <a:rect l="l" t="t" r="r" b="b"/>
              <a:pathLst>
                <a:path w="3362" h="3362" fill="none" extrusionOk="0">
                  <a:moveTo>
                    <a:pt x="1" y="2582"/>
                  </a:moveTo>
                  <a:lnTo>
                    <a:pt x="1" y="1"/>
                  </a:lnTo>
                  <a:lnTo>
                    <a:pt x="3362" y="3362"/>
                  </a:lnTo>
                  <a:lnTo>
                    <a:pt x="780" y="3362"/>
                  </a:lnTo>
                  <a:lnTo>
                    <a:pt x="780" y="3362"/>
                  </a:lnTo>
                  <a:lnTo>
                    <a:pt x="610" y="3337"/>
                  </a:lnTo>
                  <a:lnTo>
                    <a:pt x="464" y="3289"/>
                  </a:lnTo>
                  <a:lnTo>
                    <a:pt x="342" y="3216"/>
                  </a:lnTo>
                  <a:lnTo>
                    <a:pt x="220" y="3118"/>
                  </a:lnTo>
                  <a:lnTo>
                    <a:pt x="123" y="3021"/>
                  </a:lnTo>
                  <a:lnTo>
                    <a:pt x="50" y="2875"/>
                  </a:lnTo>
                  <a:lnTo>
                    <a:pt x="1" y="2729"/>
                  </a:lnTo>
                  <a:lnTo>
                    <a:pt x="1" y="2582"/>
                  </a:lnTo>
                  <a:lnTo>
                    <a:pt x="1" y="2582"/>
                  </a:lnTo>
                  <a:close/>
                </a:path>
              </a:pathLst>
            </a:custGeom>
            <a:noFill/>
            <a:ln w="12175" cap="rnd"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latin typeface="Source Sans Pro" panose="020B0503030403020204" pitchFamily="34" charset="0"/>
                <a:ea typeface="Source Sans Pro" panose="020B0503030403020204" pitchFamily="34" charset="0"/>
              </a:endParaRPr>
            </a:p>
          </p:txBody>
        </p:sp>
      </p:grpSp>
    </p:spTree>
    <p:extLst>
      <p:ext uri="{BB962C8B-B14F-4D97-AF65-F5344CB8AC3E}">
        <p14:creationId xmlns:p14="http://schemas.microsoft.com/office/powerpoint/2010/main" val="517713131"/>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2541" y="477940"/>
            <a:ext cx="7467600" cy="990600"/>
          </a:xfrm>
          <a:noFill/>
        </p:spPr>
        <p:txBody>
          <a:bodyPr>
            <a:normAutofit/>
          </a:bodyPr>
          <a:lstStyle/>
          <a:p>
            <a:pPr algn="l"/>
            <a:r>
              <a:rPr lang="en-GB" b="1" dirty="0"/>
              <a:t>Approach </a:t>
            </a:r>
            <a:r>
              <a:rPr lang="en-US" dirty="0">
                <a:solidFill>
                  <a:srgbClr val="FF9300"/>
                </a:solidFill>
              </a:rPr>
              <a:t>(at least 2 pages): </a:t>
            </a:r>
            <a:endParaRPr lang="en-GB" b="1" dirty="0">
              <a:solidFill>
                <a:srgbClr val="FF9300"/>
              </a:solidFill>
            </a:endParaRPr>
          </a:p>
        </p:txBody>
      </p:sp>
      <p:graphicFrame>
        <p:nvGraphicFramePr>
          <p:cNvPr id="6" name="Table 5">
            <a:extLst>
              <a:ext uri="{FF2B5EF4-FFF2-40B4-BE49-F238E27FC236}">
                <a16:creationId xmlns:a16="http://schemas.microsoft.com/office/drawing/2014/main" id="{07F8FA58-922D-570D-08FA-789BC9E6BE88}"/>
              </a:ext>
            </a:extLst>
          </p:cNvPr>
          <p:cNvGraphicFramePr>
            <a:graphicFrameLocks noGrp="1"/>
          </p:cNvGraphicFramePr>
          <p:nvPr/>
        </p:nvGraphicFramePr>
        <p:xfrm>
          <a:off x="131989" y="1856061"/>
          <a:ext cx="9194100" cy="4890346"/>
        </p:xfrm>
        <a:graphic>
          <a:graphicData uri="http://schemas.openxmlformats.org/drawingml/2006/table">
            <a:tbl>
              <a:tblPr firstRow="1" bandRow="1"/>
              <a:tblGrid>
                <a:gridCol w="1433220">
                  <a:extLst>
                    <a:ext uri="{9D8B030D-6E8A-4147-A177-3AD203B41FA5}">
                      <a16:colId xmlns:a16="http://schemas.microsoft.com/office/drawing/2014/main" val="1205229821"/>
                    </a:ext>
                  </a:extLst>
                </a:gridCol>
                <a:gridCol w="3533265">
                  <a:extLst>
                    <a:ext uri="{9D8B030D-6E8A-4147-A177-3AD203B41FA5}">
                      <a16:colId xmlns:a16="http://schemas.microsoft.com/office/drawing/2014/main" val="768285181"/>
                    </a:ext>
                  </a:extLst>
                </a:gridCol>
                <a:gridCol w="4227615">
                  <a:extLst>
                    <a:ext uri="{9D8B030D-6E8A-4147-A177-3AD203B41FA5}">
                      <a16:colId xmlns:a16="http://schemas.microsoft.com/office/drawing/2014/main" val="515209385"/>
                    </a:ext>
                  </a:extLst>
                </a:gridCol>
              </a:tblGrid>
              <a:tr h="501312">
                <a:tc>
                  <a:txBody>
                    <a:bodyPr/>
                    <a:lstStyle/>
                    <a:p>
                      <a:endParaRPr lang="x-none" sz="2500"/>
                    </a:p>
                  </a:txBody>
                  <a:tcPr marL="121920" marR="121920" marT="60960" marB="60960"/>
                </a:tc>
                <a:tc>
                  <a:txBody>
                    <a:bodyPr/>
                    <a:lstStyle/>
                    <a:p>
                      <a:pPr marL="60960">
                        <a:lnSpc>
                          <a:spcPts val="1030"/>
                        </a:lnSpc>
                        <a:spcBef>
                          <a:spcPts val="20"/>
                        </a:spcBef>
                        <a:spcAft>
                          <a:spcPts val="0"/>
                        </a:spcAft>
                      </a:pPr>
                      <a:r>
                        <a:rPr lang="en-US" sz="1900" b="1" dirty="0">
                          <a:solidFill>
                            <a:schemeClr val="bg1"/>
                          </a:solidFill>
                          <a:effectLst/>
                          <a:latin typeface="Source Sans Pro" panose="020B0503030403020204" pitchFamily="34" charset="0"/>
                          <a:ea typeface="Source Sans Pro" panose="020B0503030403020204" pitchFamily="34" charset="0"/>
                        </a:rPr>
                        <a:t>Aim</a:t>
                      </a:r>
                      <a:r>
                        <a:rPr lang="en-US" sz="1900" b="1" spc="15" dirty="0">
                          <a:solidFill>
                            <a:schemeClr val="bg1"/>
                          </a:solidFill>
                          <a:effectLst/>
                          <a:latin typeface="Source Sans Pro" panose="020B0503030403020204" pitchFamily="34" charset="0"/>
                          <a:ea typeface="Source Sans Pro" panose="020B0503030403020204" pitchFamily="34" charset="0"/>
                        </a:rPr>
                        <a:t> </a:t>
                      </a:r>
                      <a:r>
                        <a:rPr lang="en-US" sz="1900" b="1" spc="-50" dirty="0">
                          <a:solidFill>
                            <a:schemeClr val="bg1"/>
                          </a:solidFill>
                          <a:effectLst/>
                          <a:latin typeface="Source Sans Pro" panose="020B0503030403020204" pitchFamily="34" charset="0"/>
                          <a:ea typeface="Source Sans Pro" panose="020B0503030403020204" pitchFamily="34" charset="0"/>
                        </a:rPr>
                        <a:t>1</a:t>
                      </a:r>
                      <a:endParaRPr lang="x-none" sz="1900" b="1" dirty="0">
                        <a:solidFill>
                          <a:schemeClr val="bg1"/>
                        </a:solidFill>
                        <a:effectLst/>
                        <a:latin typeface="Source Sans Pro" panose="020B0503030403020204" pitchFamily="34" charset="0"/>
                        <a:ea typeface="Source Sans Pro" panose="020B0503030403020204" pitchFamily="34" charset="0"/>
                        <a:cs typeface="Arial" panose="020B0604020202020204" pitchFamily="34" charset="0"/>
                      </a:endParaRPr>
                    </a:p>
                  </a:txBody>
                  <a:tcPr marL="0" marR="0" marT="0" marB="0" anchor="ctr">
                    <a:solidFill>
                      <a:srgbClr val="FF9300"/>
                    </a:solidFill>
                  </a:tcPr>
                </a:tc>
                <a:tc>
                  <a:txBody>
                    <a:bodyPr/>
                    <a:lstStyle/>
                    <a:p>
                      <a:pPr marL="57785">
                        <a:lnSpc>
                          <a:spcPts val="1030"/>
                        </a:lnSpc>
                        <a:spcBef>
                          <a:spcPts val="20"/>
                        </a:spcBef>
                        <a:spcAft>
                          <a:spcPts val="0"/>
                        </a:spcAft>
                      </a:pPr>
                      <a:r>
                        <a:rPr lang="en-US" sz="1900" b="1" dirty="0">
                          <a:solidFill>
                            <a:schemeClr val="bg1"/>
                          </a:solidFill>
                          <a:effectLst/>
                          <a:latin typeface="Source Sans Pro" panose="020B0503030403020204" pitchFamily="34" charset="0"/>
                          <a:ea typeface="Source Sans Pro" panose="020B0503030403020204" pitchFamily="34" charset="0"/>
                        </a:rPr>
                        <a:t>Aim</a:t>
                      </a:r>
                      <a:r>
                        <a:rPr lang="en-US" sz="1900" b="1" spc="15" dirty="0">
                          <a:solidFill>
                            <a:schemeClr val="bg1"/>
                          </a:solidFill>
                          <a:effectLst/>
                          <a:latin typeface="Source Sans Pro" panose="020B0503030403020204" pitchFamily="34" charset="0"/>
                          <a:ea typeface="Source Sans Pro" panose="020B0503030403020204" pitchFamily="34" charset="0"/>
                        </a:rPr>
                        <a:t> </a:t>
                      </a:r>
                      <a:r>
                        <a:rPr lang="en-US" sz="1900" b="1" spc="-50" dirty="0">
                          <a:solidFill>
                            <a:schemeClr val="bg1"/>
                          </a:solidFill>
                          <a:effectLst/>
                          <a:latin typeface="Source Sans Pro" panose="020B0503030403020204" pitchFamily="34" charset="0"/>
                          <a:ea typeface="Source Sans Pro" panose="020B0503030403020204" pitchFamily="34" charset="0"/>
                        </a:rPr>
                        <a:t>2</a:t>
                      </a:r>
                      <a:endParaRPr lang="x-none" sz="1900" b="1" dirty="0">
                        <a:solidFill>
                          <a:schemeClr val="bg1"/>
                        </a:solidFill>
                        <a:effectLst/>
                        <a:latin typeface="Source Sans Pro" panose="020B0503030403020204" pitchFamily="34" charset="0"/>
                        <a:ea typeface="Source Sans Pro" panose="020B0503030403020204" pitchFamily="34" charset="0"/>
                        <a:cs typeface="Arial" panose="020B0604020202020204" pitchFamily="34" charset="0"/>
                      </a:endParaRPr>
                    </a:p>
                  </a:txBody>
                  <a:tcPr marL="0" marR="0" marT="0" marB="0" anchor="ctr">
                    <a:solidFill>
                      <a:srgbClr val="FF9300"/>
                    </a:solidFill>
                  </a:tcPr>
                </a:tc>
                <a:extLst>
                  <a:ext uri="{0D108BD9-81ED-4DB2-BD59-A6C34878D82A}">
                    <a16:rowId xmlns:a16="http://schemas.microsoft.com/office/drawing/2014/main" val="3977604872"/>
                  </a:ext>
                </a:extLst>
              </a:tr>
              <a:tr h="1915160">
                <a:tc>
                  <a:txBody>
                    <a:bodyPr/>
                    <a:lstStyle/>
                    <a:p>
                      <a:pPr marL="69850" indent="-8890">
                        <a:lnSpc>
                          <a:spcPct val="105000"/>
                        </a:lnSpc>
                        <a:spcBef>
                          <a:spcPts val="20"/>
                        </a:spcBef>
                        <a:spcAft>
                          <a:spcPts val="0"/>
                        </a:spcAft>
                      </a:pPr>
                      <a:r>
                        <a:rPr lang="en-US" sz="1700" b="0" dirty="0">
                          <a:effectLst/>
                          <a:latin typeface="Source Sans Pro" panose="020B0503030403020204" pitchFamily="34" charset="0"/>
                          <a:ea typeface="Source Sans Pro" panose="020B0503030403020204" pitchFamily="34" charset="0"/>
                          <a:cs typeface="Arial" panose="020B0604020202020204" pitchFamily="34" charset="0"/>
                        </a:rPr>
                        <a:t>Outcomes</a:t>
                      </a:r>
                      <a:r>
                        <a:rPr lang="en-US" sz="1700" b="0" spc="-65" dirty="0">
                          <a:effectLst/>
                          <a:latin typeface="Source Sans Pro" panose="020B0503030403020204" pitchFamily="34" charset="0"/>
                          <a:ea typeface="Source Sans Pro" panose="020B0503030403020204" pitchFamily="34" charset="0"/>
                          <a:cs typeface="Arial" panose="020B0604020202020204" pitchFamily="34" charset="0"/>
                        </a:rPr>
                        <a:t> </a:t>
                      </a:r>
                      <a:r>
                        <a:rPr lang="en-US" sz="1700" b="0" dirty="0">
                          <a:effectLst/>
                          <a:latin typeface="Source Sans Pro" panose="020B0503030403020204" pitchFamily="34" charset="0"/>
                          <a:ea typeface="Source Sans Pro" panose="020B0503030403020204" pitchFamily="34" charset="0"/>
                          <a:cs typeface="Arial" panose="020B0604020202020204" pitchFamily="34" charset="0"/>
                        </a:rPr>
                        <a:t>/ </a:t>
                      </a:r>
                      <a:r>
                        <a:rPr lang="en-US" sz="1700" b="0" spc="-10" dirty="0">
                          <a:effectLst/>
                          <a:latin typeface="Source Sans Pro" panose="020B0503030403020204" pitchFamily="34" charset="0"/>
                          <a:ea typeface="Source Sans Pro" panose="020B0503030403020204" pitchFamily="34" charset="0"/>
                          <a:cs typeface="Arial" panose="020B0604020202020204" pitchFamily="34" charset="0"/>
                        </a:rPr>
                        <a:t>outputs</a:t>
                      </a:r>
                      <a:endParaRPr lang="x-none" sz="1700" b="0" dirty="0">
                        <a:effectLst/>
                        <a:latin typeface="Source Sans Pro" panose="020B0503030403020204" pitchFamily="34" charset="0"/>
                        <a:ea typeface="Source Sans Pro" panose="020B0503030403020204" pitchFamily="34" charset="0"/>
                        <a:cs typeface="Arial" panose="020B0604020202020204" pitchFamily="34" charset="0"/>
                      </a:endParaRPr>
                    </a:p>
                  </a:txBody>
                  <a:tcPr marL="0" marR="0" marT="0" marB="0" anchor="ctr"/>
                </a:tc>
                <a:tc>
                  <a:txBody>
                    <a:bodyPr/>
                    <a:lstStyle/>
                    <a:p>
                      <a:pPr marL="269875" marR="62230" lvl="0" indent="-176213" rtl="0">
                        <a:lnSpc>
                          <a:spcPct val="105000"/>
                        </a:lnSpc>
                        <a:spcBef>
                          <a:spcPts val="20"/>
                        </a:spcBef>
                        <a:spcAft>
                          <a:spcPts val="0"/>
                        </a:spcAft>
                        <a:buSzPts val="950"/>
                        <a:buFont typeface="Arial" panose="020B0604020202020204" pitchFamily="34" charset="0"/>
                        <a:buChar char="-"/>
                        <a:tabLst>
                          <a:tab pos="69850" algn="l"/>
                          <a:tab pos="138113" algn="l"/>
                        </a:tabLst>
                      </a:pPr>
                      <a:r>
                        <a:rPr lang="en-US" sz="1700" spc="0" dirty="0">
                          <a:effectLst/>
                          <a:latin typeface="Source Sans Pro" panose="020B0503030403020204" pitchFamily="34" charset="0"/>
                          <a:ea typeface="Source Sans Pro" panose="020B0503030403020204" pitchFamily="34" charset="0"/>
                          <a:cs typeface="Arial" panose="020B0604020202020204" pitchFamily="34" charset="0"/>
                        </a:rPr>
                        <a:t>Refined</a:t>
                      </a:r>
                      <a:r>
                        <a:rPr lang="en-US" sz="1700" spc="-5" dirty="0">
                          <a:effectLst/>
                          <a:latin typeface="Source Sans Pro" panose="020B0503030403020204" pitchFamily="34" charset="0"/>
                          <a:ea typeface="Source Sans Pro" panose="020B0503030403020204" pitchFamily="34" charset="0"/>
                          <a:cs typeface="Arial" panose="020B0604020202020204" pitchFamily="34" charset="0"/>
                        </a:rPr>
                        <a:t> </a:t>
                      </a:r>
                      <a:r>
                        <a:rPr lang="en-US" sz="1700" spc="0" dirty="0">
                          <a:effectLst/>
                          <a:latin typeface="Source Sans Pro" panose="020B0503030403020204" pitchFamily="34" charset="0"/>
                          <a:ea typeface="Source Sans Pro" panose="020B0503030403020204" pitchFamily="34" charset="0"/>
                          <a:cs typeface="Arial" panose="020B0604020202020204" pitchFamily="34" charset="0"/>
                        </a:rPr>
                        <a:t>adopted</a:t>
                      </a:r>
                      <a:r>
                        <a:rPr lang="en-US" sz="1700" spc="-5" dirty="0">
                          <a:effectLst/>
                          <a:latin typeface="Source Sans Pro" panose="020B0503030403020204" pitchFamily="34" charset="0"/>
                          <a:ea typeface="Source Sans Pro" panose="020B0503030403020204" pitchFamily="34" charset="0"/>
                          <a:cs typeface="Arial" panose="020B0604020202020204" pitchFamily="34" charset="0"/>
                        </a:rPr>
                        <a:t> </a:t>
                      </a:r>
                      <a:r>
                        <a:rPr lang="en-US" sz="1700" spc="0" dirty="0">
                          <a:effectLst/>
                          <a:latin typeface="Source Sans Pro" panose="020B0503030403020204" pitchFamily="34" charset="0"/>
                          <a:ea typeface="Source Sans Pro" panose="020B0503030403020204" pitchFamily="34" charset="0"/>
                          <a:cs typeface="Arial" panose="020B0604020202020204" pitchFamily="34" charset="0"/>
                        </a:rPr>
                        <a:t>guidebook</a:t>
                      </a:r>
                      <a:r>
                        <a:rPr lang="en-US" sz="1700" spc="-5" dirty="0">
                          <a:effectLst/>
                          <a:latin typeface="Source Sans Pro" panose="020B0503030403020204" pitchFamily="34" charset="0"/>
                          <a:ea typeface="Source Sans Pro" panose="020B0503030403020204" pitchFamily="34" charset="0"/>
                          <a:cs typeface="Arial" panose="020B0604020202020204" pitchFamily="34" charset="0"/>
                        </a:rPr>
                        <a:t> </a:t>
                      </a:r>
                      <a:r>
                        <a:rPr lang="en-US" sz="1700" spc="0" dirty="0">
                          <a:effectLst/>
                          <a:latin typeface="Source Sans Pro" panose="020B0503030403020204" pitchFamily="34" charset="0"/>
                          <a:ea typeface="Source Sans Pro" panose="020B0503030403020204" pitchFamily="34" charset="0"/>
                          <a:cs typeface="Arial" panose="020B0604020202020204" pitchFamily="34" charset="0"/>
                        </a:rPr>
                        <a:t>for</a:t>
                      </a:r>
                      <a:r>
                        <a:rPr lang="en-US" sz="1700" spc="-5" dirty="0">
                          <a:effectLst/>
                          <a:latin typeface="Source Sans Pro" panose="020B0503030403020204" pitchFamily="34" charset="0"/>
                          <a:ea typeface="Source Sans Pro" panose="020B0503030403020204" pitchFamily="34" charset="0"/>
                          <a:cs typeface="Arial" panose="020B0604020202020204" pitchFamily="34" charset="0"/>
                        </a:rPr>
                        <a:t> </a:t>
                      </a:r>
                      <a:r>
                        <a:rPr lang="en-US" sz="1700" spc="0" dirty="0">
                          <a:effectLst/>
                          <a:latin typeface="Source Sans Pro" panose="020B0503030403020204" pitchFamily="34" charset="0"/>
                          <a:ea typeface="Source Sans Pro" panose="020B0503030403020204" pitchFamily="34" charset="0"/>
                          <a:cs typeface="Arial" panose="020B0604020202020204" pitchFamily="34" charset="0"/>
                        </a:rPr>
                        <a:t>oral</a:t>
                      </a:r>
                      <a:r>
                        <a:rPr lang="en-US" sz="1700" spc="-5" dirty="0">
                          <a:effectLst/>
                          <a:latin typeface="Source Sans Pro" panose="020B0503030403020204" pitchFamily="34" charset="0"/>
                          <a:ea typeface="Source Sans Pro" panose="020B0503030403020204" pitchFamily="34" charset="0"/>
                          <a:cs typeface="Arial" panose="020B0604020202020204" pitchFamily="34" charset="0"/>
                        </a:rPr>
                        <a:t> </a:t>
                      </a:r>
                      <a:r>
                        <a:rPr lang="en-US" sz="1700" spc="0" dirty="0">
                          <a:effectLst/>
                          <a:latin typeface="Source Sans Pro" panose="020B0503030403020204" pitchFamily="34" charset="0"/>
                          <a:ea typeface="Source Sans Pro" panose="020B0503030403020204" pitchFamily="34" charset="0"/>
                          <a:cs typeface="Arial" panose="020B0604020202020204" pitchFamily="34" charset="0"/>
                        </a:rPr>
                        <a:t>fluid- based or blood-based HIV self-testing + educational video</a:t>
                      </a:r>
                      <a:endParaRPr lang="x-none" sz="1700" spc="0" dirty="0">
                        <a:effectLst/>
                        <a:latin typeface="Source Sans Pro" panose="020B0503030403020204" pitchFamily="34" charset="0"/>
                        <a:ea typeface="Source Sans Pro" panose="020B0503030403020204" pitchFamily="34" charset="0"/>
                        <a:cs typeface="Arial" panose="020B0604020202020204" pitchFamily="34" charset="0"/>
                      </a:endParaRPr>
                    </a:p>
                    <a:p>
                      <a:pPr marL="269875" marR="75565" lvl="0" indent="-176213">
                        <a:lnSpc>
                          <a:spcPct val="103000"/>
                        </a:lnSpc>
                        <a:spcBef>
                          <a:spcPts val="15"/>
                        </a:spcBef>
                        <a:spcAft>
                          <a:spcPts val="0"/>
                        </a:spcAft>
                        <a:buSzPts val="950"/>
                        <a:buFont typeface="Arial" panose="020B0604020202020204" pitchFamily="34" charset="0"/>
                        <a:buChar char="-"/>
                        <a:tabLst>
                          <a:tab pos="69850" algn="l"/>
                          <a:tab pos="138113" algn="l"/>
                        </a:tabLst>
                      </a:pPr>
                      <a:r>
                        <a:rPr lang="en-US" sz="1700" spc="0" dirty="0">
                          <a:effectLst/>
                          <a:latin typeface="Source Sans Pro" panose="020B0503030403020204" pitchFamily="34" charset="0"/>
                          <a:ea typeface="Source Sans Pro" panose="020B0503030403020204" pitchFamily="34" charset="0"/>
                          <a:cs typeface="Arial" panose="020B0604020202020204" pitchFamily="34" charset="0"/>
                        </a:rPr>
                        <a:t>Refined protocol to successfully approach and invite FSW to self-testing in the next phase of study</a:t>
                      </a:r>
                      <a:endParaRPr lang="x-none" sz="1700" spc="0" dirty="0">
                        <a:effectLst/>
                        <a:latin typeface="Source Sans Pro" panose="020B0503030403020204" pitchFamily="34" charset="0"/>
                        <a:ea typeface="Source Sans Pro" panose="020B0503030403020204" pitchFamily="34" charset="0"/>
                        <a:cs typeface="Arial" panose="020B0604020202020204" pitchFamily="34" charset="0"/>
                      </a:endParaRPr>
                    </a:p>
                  </a:txBody>
                  <a:tcPr marL="0" marR="0" marT="0" marB="0"/>
                </a:tc>
                <a:tc>
                  <a:txBody>
                    <a:bodyPr/>
                    <a:lstStyle/>
                    <a:p>
                      <a:pPr marL="66675" marR="144145" indent="-8890">
                        <a:lnSpc>
                          <a:spcPct val="105000"/>
                        </a:lnSpc>
                        <a:spcBef>
                          <a:spcPts val="20"/>
                        </a:spcBef>
                        <a:spcAft>
                          <a:spcPts val="0"/>
                        </a:spcAft>
                      </a:pPr>
                      <a:r>
                        <a:rPr lang="en-US" sz="1700" b="1" dirty="0">
                          <a:effectLst/>
                          <a:latin typeface="Source Sans Pro" panose="020B0503030403020204" pitchFamily="34" charset="0"/>
                          <a:ea typeface="Source Sans Pro" panose="020B0503030403020204" pitchFamily="34" charset="0"/>
                          <a:cs typeface="Arial" panose="020B0604020202020204" pitchFamily="34" charset="0"/>
                        </a:rPr>
                        <a:t>Primary</a:t>
                      </a:r>
                      <a:r>
                        <a:rPr lang="en-US" sz="1700" dirty="0">
                          <a:effectLst/>
                          <a:latin typeface="Source Sans Pro" panose="020B0503030403020204" pitchFamily="34" charset="0"/>
                          <a:ea typeface="Source Sans Pro" panose="020B0503030403020204" pitchFamily="34" charset="0"/>
                          <a:cs typeface="Arial" panose="020B0604020202020204" pitchFamily="34" charset="0"/>
                        </a:rPr>
                        <a:t>:</a:t>
                      </a:r>
                      <a:r>
                        <a:rPr lang="en-US" sz="1700" spc="-25" dirty="0">
                          <a:effectLst/>
                          <a:latin typeface="Source Sans Pro" panose="020B0503030403020204" pitchFamily="34" charset="0"/>
                          <a:ea typeface="Source Sans Pro" panose="020B0503030403020204" pitchFamily="34" charset="0"/>
                          <a:cs typeface="Arial" panose="020B0604020202020204" pitchFamily="34" charset="0"/>
                        </a:rPr>
                        <a:t> </a:t>
                      </a:r>
                      <a:r>
                        <a:rPr lang="en-US" sz="1700" dirty="0">
                          <a:effectLst/>
                          <a:latin typeface="Source Sans Pro" panose="020B0503030403020204" pitchFamily="34" charset="0"/>
                          <a:ea typeface="Source Sans Pro" panose="020B0503030403020204" pitchFamily="34" charset="0"/>
                          <a:cs typeface="Arial" panose="020B0604020202020204" pitchFamily="34" charset="0"/>
                        </a:rPr>
                        <a:t>HIV</a:t>
                      </a:r>
                      <a:r>
                        <a:rPr lang="en-US" sz="1700" spc="-20" dirty="0">
                          <a:effectLst/>
                          <a:latin typeface="Source Sans Pro" panose="020B0503030403020204" pitchFamily="34" charset="0"/>
                          <a:ea typeface="Source Sans Pro" panose="020B0503030403020204" pitchFamily="34" charset="0"/>
                          <a:cs typeface="Arial" panose="020B0604020202020204" pitchFamily="34" charset="0"/>
                        </a:rPr>
                        <a:t> </a:t>
                      </a:r>
                      <a:r>
                        <a:rPr lang="en-US" sz="1700" dirty="0">
                          <a:effectLst/>
                          <a:latin typeface="Source Sans Pro" panose="020B0503030403020204" pitchFamily="34" charset="0"/>
                          <a:ea typeface="Source Sans Pro" panose="020B0503030403020204" pitchFamily="34" charset="0"/>
                          <a:cs typeface="Arial" panose="020B0604020202020204" pitchFamily="34" charset="0"/>
                        </a:rPr>
                        <a:t>self-testing</a:t>
                      </a:r>
                      <a:r>
                        <a:rPr lang="en-US" sz="1700" spc="-25" dirty="0">
                          <a:effectLst/>
                          <a:latin typeface="Source Sans Pro" panose="020B0503030403020204" pitchFamily="34" charset="0"/>
                          <a:ea typeface="Source Sans Pro" panose="020B0503030403020204" pitchFamily="34" charset="0"/>
                          <a:cs typeface="Arial" panose="020B0604020202020204" pitchFamily="34" charset="0"/>
                        </a:rPr>
                        <a:t> </a:t>
                      </a:r>
                      <a:r>
                        <a:rPr lang="en-US" sz="1700" dirty="0">
                          <a:effectLst/>
                          <a:latin typeface="Source Sans Pro" panose="020B0503030403020204" pitchFamily="34" charset="0"/>
                          <a:ea typeface="Source Sans Pro" panose="020B0503030403020204" pitchFamily="34" charset="0"/>
                          <a:cs typeface="Arial" panose="020B0604020202020204" pitchFamily="34" charset="0"/>
                        </a:rPr>
                        <a:t>acceptance rate, returning of results, linkage to </a:t>
                      </a:r>
                      <a:r>
                        <a:rPr lang="en-US" sz="1700" spc="-20" dirty="0">
                          <a:effectLst/>
                          <a:latin typeface="Source Sans Pro" panose="020B0503030403020204" pitchFamily="34" charset="0"/>
                          <a:ea typeface="Source Sans Pro" panose="020B0503030403020204" pitchFamily="34" charset="0"/>
                          <a:cs typeface="Arial" panose="020B0604020202020204" pitchFamily="34" charset="0"/>
                        </a:rPr>
                        <a:t>care</a:t>
                      </a:r>
                      <a:endParaRPr lang="x-none" sz="1700" dirty="0">
                        <a:effectLst/>
                        <a:latin typeface="Source Sans Pro" panose="020B0503030403020204" pitchFamily="34" charset="0"/>
                        <a:ea typeface="Source Sans Pro" panose="020B0503030403020204" pitchFamily="34" charset="0"/>
                        <a:cs typeface="Arial" panose="020B0604020202020204" pitchFamily="34" charset="0"/>
                      </a:endParaRPr>
                    </a:p>
                    <a:p>
                      <a:pPr marL="66675" marR="135255" indent="-8890" algn="just">
                        <a:lnSpc>
                          <a:spcPct val="103000"/>
                        </a:lnSpc>
                        <a:spcBef>
                          <a:spcPts val="15"/>
                        </a:spcBef>
                        <a:spcAft>
                          <a:spcPts val="0"/>
                        </a:spcAft>
                      </a:pPr>
                      <a:r>
                        <a:rPr lang="en-US" sz="1700" b="1" dirty="0">
                          <a:effectLst/>
                          <a:latin typeface="Source Sans Pro" panose="020B0503030403020204" pitchFamily="34" charset="0"/>
                          <a:ea typeface="Source Sans Pro" panose="020B0503030403020204" pitchFamily="34" charset="0"/>
                          <a:cs typeface="Arial" panose="020B0604020202020204" pitchFamily="34" charset="0"/>
                        </a:rPr>
                        <a:t>Secondary</a:t>
                      </a:r>
                      <a:r>
                        <a:rPr lang="en-US" sz="1700">
                          <a:effectLst/>
                          <a:latin typeface="Source Sans Pro" panose="020B0503030403020204" pitchFamily="34" charset="0"/>
                          <a:ea typeface="Source Sans Pro" panose="020B0503030403020204" pitchFamily="34" charset="0"/>
                          <a:cs typeface="Arial" panose="020B0604020202020204" pitchFamily="34" charset="0"/>
                        </a:rPr>
                        <a:t>:</a:t>
                      </a:r>
                      <a:r>
                        <a:rPr lang="en-US" sz="1700" spc="-15">
                          <a:effectLst/>
                          <a:latin typeface="Source Sans Pro" panose="020B0503030403020204" pitchFamily="34" charset="0"/>
                          <a:ea typeface="Source Sans Pro" panose="020B0503030403020204" pitchFamily="34" charset="0"/>
                          <a:cs typeface="Arial" panose="020B0604020202020204" pitchFamily="34" charset="0"/>
                        </a:rPr>
                        <a:t> </a:t>
                      </a:r>
                    </a:p>
                    <a:p>
                      <a:pPr marL="66675" marR="135255" indent="-8890" algn="just">
                        <a:lnSpc>
                          <a:spcPct val="103000"/>
                        </a:lnSpc>
                        <a:spcBef>
                          <a:spcPts val="15"/>
                        </a:spcBef>
                        <a:spcAft>
                          <a:spcPts val="0"/>
                        </a:spcAft>
                      </a:pPr>
                      <a:r>
                        <a:rPr lang="en-US" sz="1700">
                          <a:effectLst/>
                          <a:latin typeface="Source Sans Pro" panose="020B0503030403020204" pitchFamily="34" charset="0"/>
                          <a:ea typeface="Source Sans Pro" panose="020B0503030403020204" pitchFamily="34" charset="0"/>
                          <a:cs typeface="Arial" panose="020B0604020202020204" pitchFamily="34" charset="0"/>
                        </a:rPr>
                        <a:t>a</a:t>
                      </a:r>
                      <a:r>
                        <a:rPr lang="en-US" sz="1700" dirty="0">
                          <a:effectLst/>
                          <a:latin typeface="Source Sans Pro" panose="020B0503030403020204" pitchFamily="34" charset="0"/>
                          <a:ea typeface="Source Sans Pro" panose="020B0503030403020204" pitchFamily="34" charset="0"/>
                          <a:cs typeface="Arial" panose="020B0604020202020204" pitchFamily="34" charset="0"/>
                        </a:rPr>
                        <a:t>)</a:t>
                      </a:r>
                      <a:r>
                        <a:rPr lang="en-US" sz="1700" spc="-15" dirty="0">
                          <a:effectLst/>
                          <a:latin typeface="Source Sans Pro" panose="020B0503030403020204" pitchFamily="34" charset="0"/>
                          <a:ea typeface="Source Sans Pro" panose="020B0503030403020204" pitchFamily="34" charset="0"/>
                          <a:cs typeface="Arial" panose="020B0604020202020204" pitchFamily="34" charset="0"/>
                        </a:rPr>
                        <a:t> </a:t>
                      </a:r>
                      <a:r>
                        <a:rPr lang="en-US" sz="1700" dirty="0">
                          <a:effectLst/>
                          <a:latin typeface="Source Sans Pro" panose="020B0503030403020204" pitchFamily="34" charset="0"/>
                          <a:ea typeface="Source Sans Pro" panose="020B0503030403020204" pitchFamily="34" charset="0"/>
                          <a:cs typeface="Arial" panose="020B0604020202020204" pitchFamily="34" charset="0"/>
                        </a:rPr>
                        <a:t>HIV</a:t>
                      </a:r>
                      <a:r>
                        <a:rPr lang="en-US" sz="1700" spc="-10" dirty="0">
                          <a:effectLst/>
                          <a:latin typeface="Source Sans Pro" panose="020B0503030403020204" pitchFamily="34" charset="0"/>
                          <a:ea typeface="Source Sans Pro" panose="020B0503030403020204" pitchFamily="34" charset="0"/>
                          <a:cs typeface="Arial" panose="020B0604020202020204" pitchFamily="34" charset="0"/>
                        </a:rPr>
                        <a:t> </a:t>
                      </a:r>
                      <a:r>
                        <a:rPr lang="en-US" sz="1700" dirty="0">
                          <a:effectLst/>
                          <a:latin typeface="Source Sans Pro" panose="020B0503030403020204" pitchFamily="34" charset="0"/>
                          <a:ea typeface="Source Sans Pro" panose="020B0503030403020204" pitchFamily="34" charset="0"/>
                          <a:cs typeface="Arial" panose="020B0604020202020204" pitchFamily="34" charset="0"/>
                        </a:rPr>
                        <a:t>testing</a:t>
                      </a:r>
                      <a:r>
                        <a:rPr lang="en-US" sz="1700" spc="-15" dirty="0">
                          <a:effectLst/>
                          <a:latin typeface="Source Sans Pro" panose="020B0503030403020204" pitchFamily="34" charset="0"/>
                          <a:ea typeface="Source Sans Pro" panose="020B0503030403020204" pitchFamily="34" charset="0"/>
                          <a:cs typeface="Arial" panose="020B0604020202020204" pitchFamily="34" charset="0"/>
                        </a:rPr>
                        <a:t> </a:t>
                      </a:r>
                      <a:r>
                        <a:rPr lang="en-US" sz="1700" dirty="0">
                          <a:effectLst/>
                          <a:latin typeface="Source Sans Pro" panose="020B0503030403020204" pitchFamily="34" charset="0"/>
                          <a:ea typeface="Source Sans Pro" panose="020B0503030403020204" pitchFamily="34" charset="0"/>
                          <a:cs typeface="Arial" panose="020B0604020202020204" pitchFamily="34" charset="0"/>
                        </a:rPr>
                        <a:t>acceptance rate among FSW partners, clients and peers</a:t>
                      </a:r>
                      <a:r>
                        <a:rPr lang="en-US" sz="1700">
                          <a:effectLst/>
                          <a:latin typeface="Source Sans Pro" panose="020B0503030403020204" pitchFamily="34" charset="0"/>
                          <a:ea typeface="Source Sans Pro" panose="020B0503030403020204" pitchFamily="34" charset="0"/>
                          <a:cs typeface="Arial" panose="020B0604020202020204" pitchFamily="34" charset="0"/>
                        </a:rPr>
                        <a:t>, </a:t>
                      </a:r>
                    </a:p>
                    <a:p>
                      <a:pPr marL="66675" marR="135255" indent="-8890" algn="just">
                        <a:lnSpc>
                          <a:spcPct val="103000"/>
                        </a:lnSpc>
                        <a:spcBef>
                          <a:spcPts val="15"/>
                        </a:spcBef>
                        <a:spcAft>
                          <a:spcPts val="0"/>
                        </a:spcAft>
                      </a:pPr>
                      <a:r>
                        <a:rPr lang="en-US" sz="1700">
                          <a:effectLst/>
                          <a:latin typeface="Source Sans Pro" panose="020B0503030403020204" pitchFamily="34" charset="0"/>
                          <a:ea typeface="Source Sans Pro" panose="020B0503030403020204" pitchFamily="34" charset="0"/>
                          <a:cs typeface="Arial" panose="020B0604020202020204" pitchFamily="34" charset="0"/>
                        </a:rPr>
                        <a:t>b</a:t>
                      </a:r>
                      <a:r>
                        <a:rPr lang="en-US" sz="1700" dirty="0">
                          <a:effectLst/>
                          <a:latin typeface="Source Sans Pro" panose="020B0503030403020204" pitchFamily="34" charset="0"/>
                          <a:ea typeface="Source Sans Pro" panose="020B0503030403020204" pitchFamily="34" charset="0"/>
                          <a:cs typeface="Arial" panose="020B0604020202020204" pitchFamily="34" charset="0"/>
                        </a:rPr>
                        <a:t>) HIV positivity rate</a:t>
                      </a:r>
                      <a:r>
                        <a:rPr lang="en-US" sz="1700">
                          <a:effectLst/>
                          <a:latin typeface="Source Sans Pro" panose="020B0503030403020204" pitchFamily="34" charset="0"/>
                          <a:ea typeface="Source Sans Pro" panose="020B0503030403020204" pitchFamily="34" charset="0"/>
                          <a:cs typeface="Arial" panose="020B0604020202020204" pitchFamily="34" charset="0"/>
                        </a:rPr>
                        <a:t>, </a:t>
                      </a:r>
                    </a:p>
                    <a:p>
                      <a:pPr marL="66675" marR="135255" indent="-8890" algn="just">
                        <a:lnSpc>
                          <a:spcPct val="103000"/>
                        </a:lnSpc>
                        <a:spcBef>
                          <a:spcPts val="15"/>
                        </a:spcBef>
                        <a:spcAft>
                          <a:spcPts val="0"/>
                        </a:spcAft>
                      </a:pPr>
                      <a:r>
                        <a:rPr lang="en-US" sz="1700">
                          <a:effectLst/>
                          <a:latin typeface="Source Sans Pro" panose="020B0503030403020204" pitchFamily="34" charset="0"/>
                          <a:ea typeface="Source Sans Pro" panose="020B0503030403020204" pitchFamily="34" charset="0"/>
                          <a:cs typeface="Arial" panose="020B0604020202020204" pitchFamily="34" charset="0"/>
                        </a:rPr>
                        <a:t>c) Stigma on </a:t>
                      </a:r>
                      <a:r>
                        <a:rPr lang="en-US" sz="1700" dirty="0">
                          <a:effectLst/>
                          <a:latin typeface="Source Sans Pro" panose="020B0503030403020204" pitchFamily="34" charset="0"/>
                          <a:ea typeface="Source Sans Pro" panose="020B0503030403020204" pitchFamily="34" charset="0"/>
                          <a:cs typeface="Arial" panose="020B0604020202020204" pitchFamily="34" charset="0"/>
                        </a:rPr>
                        <a:t>HIV</a:t>
                      </a:r>
                      <a:r>
                        <a:rPr lang="en-US" sz="1700" spc="10" dirty="0">
                          <a:effectLst/>
                          <a:latin typeface="Source Sans Pro" panose="020B0503030403020204" pitchFamily="34" charset="0"/>
                          <a:ea typeface="Source Sans Pro" panose="020B0503030403020204" pitchFamily="34" charset="0"/>
                          <a:cs typeface="Arial" panose="020B0604020202020204" pitchFamily="34" charset="0"/>
                        </a:rPr>
                        <a:t> </a:t>
                      </a:r>
                      <a:r>
                        <a:rPr lang="en-US" sz="1700" dirty="0">
                          <a:effectLst/>
                          <a:latin typeface="Source Sans Pro" panose="020B0503030403020204" pitchFamily="34" charset="0"/>
                          <a:ea typeface="Source Sans Pro" panose="020B0503030403020204" pitchFamily="34" charset="0"/>
                          <a:cs typeface="Arial" panose="020B0604020202020204" pitchFamily="34" charset="0"/>
                        </a:rPr>
                        <a:t>prevention</a:t>
                      </a:r>
                      <a:r>
                        <a:rPr lang="en-US" sz="1700" spc="5" dirty="0">
                          <a:effectLst/>
                          <a:latin typeface="Source Sans Pro" panose="020B0503030403020204" pitchFamily="34" charset="0"/>
                          <a:ea typeface="Source Sans Pro" panose="020B0503030403020204" pitchFamily="34" charset="0"/>
                          <a:cs typeface="Arial" panose="020B0604020202020204" pitchFamily="34" charset="0"/>
                        </a:rPr>
                        <a:t> </a:t>
                      </a:r>
                      <a:r>
                        <a:rPr lang="en-US" sz="1700">
                          <a:effectLst/>
                          <a:latin typeface="Source Sans Pro" panose="020B0503030403020204" pitchFamily="34" charset="0"/>
                          <a:ea typeface="Source Sans Pro" panose="020B0503030403020204" pitchFamily="34" charset="0"/>
                          <a:cs typeface="Arial" panose="020B0604020202020204" pitchFamily="34" charset="0"/>
                        </a:rPr>
                        <a:t>and</a:t>
                      </a:r>
                      <a:r>
                        <a:rPr lang="en-US" sz="1700" spc="5">
                          <a:effectLst/>
                          <a:latin typeface="Source Sans Pro" panose="020B0503030403020204" pitchFamily="34" charset="0"/>
                          <a:ea typeface="Source Sans Pro" panose="020B0503030403020204" pitchFamily="34" charset="0"/>
                          <a:cs typeface="Arial" panose="020B0604020202020204" pitchFamily="34" charset="0"/>
                        </a:rPr>
                        <a:t> </a:t>
                      </a:r>
                      <a:r>
                        <a:rPr lang="en-US" sz="1700" spc="-10">
                          <a:effectLst/>
                          <a:latin typeface="Source Sans Pro" panose="020B0503030403020204" pitchFamily="34" charset="0"/>
                          <a:ea typeface="Source Sans Pro" panose="020B0503030403020204" pitchFamily="34" charset="0"/>
                          <a:cs typeface="Arial" panose="020B0604020202020204" pitchFamily="34" charset="0"/>
                        </a:rPr>
                        <a:t>testing</a:t>
                      </a:r>
                      <a:endParaRPr lang="x-none" sz="1700" dirty="0">
                        <a:effectLst/>
                        <a:latin typeface="Source Sans Pro" panose="020B0503030403020204" pitchFamily="34" charset="0"/>
                        <a:ea typeface="Source Sans Pro" panose="020B0503030403020204" pitchFamily="34" charset="0"/>
                        <a:cs typeface="Arial" panose="020B0604020202020204" pitchFamily="34" charset="0"/>
                      </a:endParaRPr>
                    </a:p>
                  </a:txBody>
                  <a:tcPr marL="0" marR="0" marT="0" marB="0"/>
                </a:tc>
                <a:extLst>
                  <a:ext uri="{0D108BD9-81ED-4DB2-BD59-A6C34878D82A}">
                    <a16:rowId xmlns:a16="http://schemas.microsoft.com/office/drawing/2014/main" val="200204275"/>
                  </a:ext>
                </a:extLst>
              </a:tr>
              <a:tr h="1097449">
                <a:tc>
                  <a:txBody>
                    <a:bodyPr/>
                    <a:lstStyle/>
                    <a:p>
                      <a:pPr marL="69850" indent="-8890">
                        <a:lnSpc>
                          <a:spcPct val="105000"/>
                        </a:lnSpc>
                        <a:spcBef>
                          <a:spcPts val="20"/>
                        </a:spcBef>
                        <a:spcAft>
                          <a:spcPts val="0"/>
                        </a:spcAft>
                      </a:pPr>
                      <a:r>
                        <a:rPr lang="en-US" sz="1700" b="0" spc="-10" dirty="0">
                          <a:effectLst/>
                          <a:latin typeface="Source Sans Pro" panose="020B0503030403020204" pitchFamily="34" charset="0"/>
                          <a:ea typeface="Source Sans Pro" panose="020B0503030403020204" pitchFamily="34" charset="0"/>
                          <a:cs typeface="Arial" panose="020B0604020202020204" pitchFamily="34" charset="0"/>
                        </a:rPr>
                        <a:t>Independent measures</a:t>
                      </a:r>
                      <a:endParaRPr lang="x-none" sz="1700" b="0" dirty="0">
                        <a:effectLst/>
                        <a:latin typeface="Source Sans Pro" panose="020B0503030403020204" pitchFamily="34" charset="0"/>
                        <a:ea typeface="Source Sans Pro" panose="020B0503030403020204" pitchFamily="34" charset="0"/>
                        <a:cs typeface="Arial" panose="020B0604020202020204" pitchFamily="34" charset="0"/>
                      </a:endParaRPr>
                    </a:p>
                  </a:txBody>
                  <a:tcPr marL="0" marR="0" marT="0" marB="0" anchor="ctr"/>
                </a:tc>
                <a:tc>
                  <a:txBody>
                    <a:bodyPr/>
                    <a:lstStyle/>
                    <a:p>
                      <a:pPr marL="60960">
                        <a:spcBef>
                          <a:spcPts val="20"/>
                        </a:spcBef>
                        <a:spcAft>
                          <a:spcPts val="0"/>
                        </a:spcAft>
                      </a:pPr>
                      <a:r>
                        <a:rPr lang="en-US" sz="1900" dirty="0">
                          <a:effectLst/>
                          <a:latin typeface="Source Sans Pro" panose="020B0503030403020204" pitchFamily="34" charset="0"/>
                          <a:ea typeface="Source Sans Pro" panose="020B0503030403020204" pitchFamily="34" charset="0"/>
                          <a:cs typeface="Arial" panose="020B0604020202020204" pitchFamily="34" charset="0"/>
                        </a:rPr>
                        <a:t>---</a:t>
                      </a:r>
                      <a:r>
                        <a:rPr lang="en-US" sz="1900" spc="-50" dirty="0">
                          <a:effectLst/>
                          <a:latin typeface="Source Sans Pro" panose="020B0503030403020204" pitchFamily="34" charset="0"/>
                          <a:ea typeface="Source Sans Pro" panose="020B0503030403020204" pitchFamily="34" charset="0"/>
                          <a:cs typeface="Arial" panose="020B0604020202020204" pitchFamily="34" charset="0"/>
                        </a:rPr>
                        <a:t>-</a:t>
                      </a:r>
                      <a:endParaRPr lang="x-none" sz="1900" dirty="0">
                        <a:effectLst/>
                        <a:latin typeface="Source Sans Pro" panose="020B0503030403020204" pitchFamily="34" charset="0"/>
                        <a:ea typeface="Source Sans Pro" panose="020B0503030403020204" pitchFamily="34" charset="0"/>
                        <a:cs typeface="Arial" panose="020B0604020202020204" pitchFamily="34" charset="0"/>
                      </a:endParaRPr>
                    </a:p>
                  </a:txBody>
                  <a:tcPr marL="0" marR="0" marT="0" marB="0"/>
                </a:tc>
                <a:tc>
                  <a:txBody>
                    <a:bodyPr/>
                    <a:lstStyle/>
                    <a:p>
                      <a:pPr marL="57785" marR="239395">
                        <a:lnSpc>
                          <a:spcPct val="105000"/>
                        </a:lnSpc>
                        <a:spcBef>
                          <a:spcPts val="20"/>
                        </a:spcBef>
                        <a:spcAft>
                          <a:spcPts val="0"/>
                        </a:spcAft>
                      </a:pPr>
                      <a:r>
                        <a:rPr lang="en-US" sz="1700" b="1" dirty="0">
                          <a:effectLst/>
                          <a:latin typeface="Source Sans Pro" panose="020B0503030403020204" pitchFamily="34" charset="0"/>
                          <a:ea typeface="Source Sans Pro" panose="020B0503030403020204" pitchFamily="34" charset="0"/>
                          <a:cs typeface="Arial" panose="020B0604020202020204" pitchFamily="34" charset="0"/>
                        </a:rPr>
                        <a:t>Main</a:t>
                      </a:r>
                      <a:r>
                        <a:rPr lang="en-US" sz="1700" dirty="0">
                          <a:effectLst/>
                          <a:latin typeface="Source Sans Pro" panose="020B0503030403020204" pitchFamily="34" charset="0"/>
                          <a:ea typeface="Source Sans Pro" panose="020B0503030403020204" pitchFamily="34" charset="0"/>
                          <a:cs typeface="Arial" panose="020B0604020202020204" pitchFamily="34" charset="0"/>
                        </a:rPr>
                        <a:t> </a:t>
                      </a:r>
                      <a:r>
                        <a:rPr lang="en-US" sz="1700" b="1" dirty="0">
                          <a:effectLst/>
                          <a:latin typeface="Source Sans Pro" panose="020B0503030403020204" pitchFamily="34" charset="0"/>
                          <a:ea typeface="Source Sans Pro" panose="020B0503030403020204" pitchFamily="34" charset="0"/>
                          <a:cs typeface="Arial" panose="020B0604020202020204" pitchFamily="34" charset="0"/>
                        </a:rPr>
                        <a:t>predictor</a:t>
                      </a:r>
                      <a:r>
                        <a:rPr lang="en-US" sz="1700" dirty="0">
                          <a:effectLst/>
                          <a:latin typeface="Source Sans Pro" panose="020B0503030403020204" pitchFamily="34" charset="0"/>
                          <a:ea typeface="Source Sans Pro" panose="020B0503030403020204" pitchFamily="34" charset="0"/>
                          <a:cs typeface="Arial" panose="020B0604020202020204" pitchFamily="34" charset="0"/>
                        </a:rPr>
                        <a:t>: group assignment </a:t>
                      </a:r>
                    </a:p>
                    <a:p>
                      <a:pPr marL="57785" marR="239395">
                        <a:lnSpc>
                          <a:spcPct val="105000"/>
                        </a:lnSpc>
                        <a:spcBef>
                          <a:spcPts val="20"/>
                        </a:spcBef>
                        <a:spcAft>
                          <a:spcPts val="0"/>
                        </a:spcAft>
                      </a:pPr>
                      <a:r>
                        <a:rPr lang="en-US" sz="1700" b="1" dirty="0">
                          <a:effectLst/>
                          <a:latin typeface="Source Sans Pro" panose="020B0503030403020204" pitchFamily="34" charset="0"/>
                          <a:ea typeface="Source Sans Pro" panose="020B0503030403020204" pitchFamily="34" charset="0"/>
                          <a:cs typeface="Arial" panose="020B0604020202020204" pitchFamily="34" charset="0"/>
                        </a:rPr>
                        <a:t>Other</a:t>
                      </a:r>
                      <a:r>
                        <a:rPr lang="en-US" sz="1700" dirty="0">
                          <a:effectLst/>
                          <a:latin typeface="Source Sans Pro" panose="020B0503030403020204" pitchFamily="34" charset="0"/>
                          <a:ea typeface="Source Sans Pro" panose="020B0503030403020204" pitchFamily="34" charset="0"/>
                          <a:cs typeface="Arial" panose="020B0604020202020204" pitchFamily="34" charset="0"/>
                        </a:rPr>
                        <a:t> </a:t>
                      </a:r>
                      <a:r>
                        <a:rPr lang="en-US" sz="1700" b="1" dirty="0">
                          <a:effectLst/>
                          <a:latin typeface="Source Sans Pro" panose="020B0503030403020204" pitchFamily="34" charset="0"/>
                          <a:ea typeface="Source Sans Pro" panose="020B0503030403020204" pitchFamily="34" charset="0"/>
                          <a:cs typeface="Arial" panose="020B0604020202020204" pitchFamily="34" charset="0"/>
                        </a:rPr>
                        <a:t>predictors</a:t>
                      </a:r>
                      <a:r>
                        <a:rPr lang="en-US" sz="1700" dirty="0">
                          <a:effectLst/>
                          <a:latin typeface="Source Sans Pro" panose="020B0503030403020204" pitchFamily="34" charset="0"/>
                          <a:ea typeface="Source Sans Pro" panose="020B0503030403020204" pitchFamily="34" charset="0"/>
                          <a:cs typeface="Arial" panose="020B0604020202020204" pitchFamily="34" charset="0"/>
                        </a:rPr>
                        <a:t>: Demographics, socio-economic status, sex and drug</a:t>
                      </a:r>
                      <a:r>
                        <a:rPr lang="x-none" sz="1700" dirty="0">
                          <a:effectLst/>
                          <a:latin typeface="Source Sans Pro" panose="020B0503030403020204" pitchFamily="34" charset="0"/>
                          <a:ea typeface="Source Sans Pro" panose="020B0503030403020204" pitchFamily="34" charset="0"/>
                          <a:cs typeface="Arial" panose="020B0604020202020204" pitchFamily="34" charset="0"/>
                        </a:rPr>
                        <a:t> </a:t>
                      </a:r>
                      <a:r>
                        <a:rPr lang="en-US" sz="1700" dirty="0">
                          <a:effectLst/>
                          <a:latin typeface="Source Sans Pro" panose="020B0503030403020204" pitchFamily="34" charset="0"/>
                          <a:ea typeface="Source Sans Pro" panose="020B0503030403020204" pitchFamily="34" charset="0"/>
                          <a:cs typeface="Arial" panose="020B0604020202020204" pitchFamily="34" charset="0"/>
                        </a:rPr>
                        <a:t>related</a:t>
                      </a:r>
                      <a:r>
                        <a:rPr lang="en-US" sz="1700" spc="-10" dirty="0">
                          <a:effectLst/>
                          <a:latin typeface="Source Sans Pro" panose="020B0503030403020204" pitchFamily="34" charset="0"/>
                          <a:ea typeface="Source Sans Pro" panose="020B0503030403020204" pitchFamily="34" charset="0"/>
                          <a:cs typeface="Arial" panose="020B0604020202020204" pitchFamily="34" charset="0"/>
                        </a:rPr>
                        <a:t> </a:t>
                      </a:r>
                      <a:r>
                        <a:rPr lang="en-US" sz="1700" dirty="0">
                          <a:effectLst/>
                          <a:latin typeface="Source Sans Pro" panose="020B0503030403020204" pitchFamily="34" charset="0"/>
                          <a:ea typeface="Source Sans Pro" panose="020B0503030403020204" pitchFamily="34" charset="0"/>
                          <a:cs typeface="Arial" panose="020B0604020202020204" pitchFamily="34" charset="0"/>
                        </a:rPr>
                        <a:t>risk</a:t>
                      </a:r>
                      <a:r>
                        <a:rPr lang="en-US" sz="1700" spc="-5" dirty="0">
                          <a:effectLst/>
                          <a:latin typeface="Source Sans Pro" panose="020B0503030403020204" pitchFamily="34" charset="0"/>
                          <a:ea typeface="Source Sans Pro" panose="020B0503030403020204" pitchFamily="34" charset="0"/>
                          <a:cs typeface="Arial" panose="020B0604020202020204" pitchFamily="34" charset="0"/>
                        </a:rPr>
                        <a:t> </a:t>
                      </a:r>
                      <a:r>
                        <a:rPr lang="en-US" sz="1700" dirty="0">
                          <a:effectLst/>
                          <a:latin typeface="Source Sans Pro" panose="020B0503030403020204" pitchFamily="34" charset="0"/>
                          <a:ea typeface="Source Sans Pro" panose="020B0503030403020204" pitchFamily="34" charset="0"/>
                          <a:cs typeface="Arial" panose="020B0604020202020204" pitchFamily="34" charset="0"/>
                        </a:rPr>
                        <a:t>behaviors,</a:t>
                      </a:r>
                      <a:r>
                        <a:rPr lang="en-US" sz="1700" spc="-5" dirty="0">
                          <a:effectLst/>
                          <a:latin typeface="Source Sans Pro" panose="020B0503030403020204" pitchFamily="34" charset="0"/>
                          <a:ea typeface="Source Sans Pro" panose="020B0503030403020204" pitchFamily="34" charset="0"/>
                          <a:cs typeface="Arial" panose="020B0604020202020204" pitchFamily="34" charset="0"/>
                        </a:rPr>
                        <a:t> </a:t>
                      </a:r>
                      <a:r>
                        <a:rPr lang="en-US" sz="1700" dirty="0">
                          <a:effectLst/>
                          <a:latin typeface="Source Sans Pro" panose="020B0503030403020204" pitchFamily="34" charset="0"/>
                          <a:ea typeface="Source Sans Pro" panose="020B0503030403020204" pitchFamily="34" charset="0"/>
                          <a:cs typeface="Arial" panose="020B0604020202020204" pitchFamily="34" charset="0"/>
                        </a:rPr>
                        <a:t>recruitment</a:t>
                      </a:r>
                      <a:r>
                        <a:rPr lang="en-US" sz="1700" spc="-5" dirty="0">
                          <a:effectLst/>
                          <a:latin typeface="Source Sans Pro" panose="020B0503030403020204" pitchFamily="34" charset="0"/>
                          <a:ea typeface="Source Sans Pro" panose="020B0503030403020204" pitchFamily="34" charset="0"/>
                          <a:cs typeface="Arial" panose="020B0604020202020204" pitchFamily="34" charset="0"/>
                        </a:rPr>
                        <a:t> </a:t>
                      </a:r>
                      <a:r>
                        <a:rPr lang="en-US" sz="1700" spc="-20" dirty="0">
                          <a:effectLst/>
                          <a:latin typeface="Source Sans Pro" panose="020B0503030403020204" pitchFamily="34" charset="0"/>
                          <a:ea typeface="Source Sans Pro" panose="020B0503030403020204" pitchFamily="34" charset="0"/>
                          <a:cs typeface="Arial" panose="020B0604020202020204" pitchFamily="34" charset="0"/>
                        </a:rPr>
                        <a:t>type</a:t>
                      </a:r>
                      <a:endParaRPr lang="x-none" sz="1700" dirty="0">
                        <a:effectLst/>
                        <a:latin typeface="Source Sans Pro" panose="020B0503030403020204" pitchFamily="34" charset="0"/>
                        <a:ea typeface="Source Sans Pro" panose="020B0503030403020204" pitchFamily="34" charset="0"/>
                        <a:cs typeface="Arial" panose="020B0604020202020204" pitchFamily="34" charset="0"/>
                      </a:endParaRPr>
                    </a:p>
                  </a:txBody>
                  <a:tcPr marL="0" marR="0" marT="0" marB="0"/>
                </a:tc>
                <a:extLst>
                  <a:ext uri="{0D108BD9-81ED-4DB2-BD59-A6C34878D82A}">
                    <a16:rowId xmlns:a16="http://schemas.microsoft.com/office/drawing/2014/main" val="3199954235"/>
                  </a:ext>
                </a:extLst>
              </a:tr>
              <a:tr h="1374817">
                <a:tc>
                  <a:txBody>
                    <a:bodyPr/>
                    <a:lstStyle/>
                    <a:p>
                      <a:pPr marL="60960">
                        <a:spcBef>
                          <a:spcPts val="20"/>
                        </a:spcBef>
                        <a:spcAft>
                          <a:spcPts val="0"/>
                        </a:spcAft>
                      </a:pPr>
                      <a:r>
                        <a:rPr lang="en-US" sz="1700" b="0" spc="-10" dirty="0">
                          <a:effectLst/>
                          <a:latin typeface="Source Sans Pro" panose="020B0503030403020204" pitchFamily="34" charset="0"/>
                          <a:ea typeface="Source Sans Pro" panose="020B0503030403020204" pitchFamily="34" charset="0"/>
                          <a:cs typeface="Arial" panose="020B0604020202020204" pitchFamily="34" charset="0"/>
                        </a:rPr>
                        <a:t>Analyses</a:t>
                      </a:r>
                      <a:endParaRPr lang="x-none" sz="1700" b="0" dirty="0">
                        <a:effectLst/>
                        <a:latin typeface="Source Sans Pro" panose="020B0503030403020204" pitchFamily="34" charset="0"/>
                        <a:ea typeface="Source Sans Pro" panose="020B0503030403020204" pitchFamily="34" charset="0"/>
                        <a:cs typeface="Arial" panose="020B0604020202020204" pitchFamily="34" charset="0"/>
                      </a:endParaRPr>
                    </a:p>
                  </a:txBody>
                  <a:tcPr marL="0" marR="0" marT="0" marB="0" anchor="ctr"/>
                </a:tc>
                <a:tc>
                  <a:txBody>
                    <a:bodyPr/>
                    <a:lstStyle/>
                    <a:p>
                      <a:pPr marL="69850" marR="116840" indent="-8890">
                        <a:lnSpc>
                          <a:spcPct val="105000"/>
                        </a:lnSpc>
                        <a:spcBef>
                          <a:spcPts val="20"/>
                        </a:spcBef>
                        <a:spcAft>
                          <a:spcPts val="0"/>
                        </a:spcAft>
                      </a:pPr>
                      <a:r>
                        <a:rPr lang="en-US" sz="1700" dirty="0">
                          <a:effectLst/>
                          <a:latin typeface="Source Sans Pro" panose="020B0503030403020204" pitchFamily="34" charset="0"/>
                          <a:ea typeface="Source Sans Pro" panose="020B0503030403020204" pitchFamily="34" charset="0"/>
                          <a:cs typeface="Arial" panose="020B0604020202020204" pitchFamily="34" charset="0"/>
                        </a:rPr>
                        <a:t>Theme analysis on motivators and concerns for doing an oral fluid-based or blood-based HIV self-test and best ways to approach and invite other FSW to self- </a:t>
                      </a:r>
                      <a:r>
                        <a:rPr lang="en-US" sz="1700" spc="-10" dirty="0">
                          <a:effectLst/>
                          <a:latin typeface="Source Sans Pro" panose="020B0503030403020204" pitchFamily="34" charset="0"/>
                          <a:ea typeface="Source Sans Pro" panose="020B0503030403020204" pitchFamily="34" charset="0"/>
                          <a:cs typeface="Arial" panose="020B0604020202020204" pitchFamily="34" charset="0"/>
                        </a:rPr>
                        <a:t>testing</a:t>
                      </a:r>
                      <a:endParaRPr lang="x-none" sz="1700" dirty="0">
                        <a:effectLst/>
                        <a:latin typeface="Source Sans Pro" panose="020B0503030403020204" pitchFamily="34" charset="0"/>
                        <a:ea typeface="Source Sans Pro" panose="020B0503030403020204" pitchFamily="34" charset="0"/>
                        <a:cs typeface="Arial" panose="020B0604020202020204" pitchFamily="34" charset="0"/>
                      </a:endParaRPr>
                    </a:p>
                  </a:txBody>
                  <a:tcPr marL="0" marR="0" marT="0" marB="0"/>
                </a:tc>
                <a:tc>
                  <a:txBody>
                    <a:bodyPr/>
                    <a:lstStyle/>
                    <a:p>
                      <a:pPr marL="328613" marR="205740" lvl="0" indent="-188913" rtl="0">
                        <a:lnSpc>
                          <a:spcPct val="105000"/>
                        </a:lnSpc>
                        <a:spcBef>
                          <a:spcPts val="20"/>
                        </a:spcBef>
                        <a:spcAft>
                          <a:spcPts val="0"/>
                        </a:spcAft>
                        <a:buSzPts val="950"/>
                        <a:buFont typeface="Arial" panose="020B0604020202020204" pitchFamily="34" charset="0"/>
                        <a:buChar char="-"/>
                        <a:tabLst>
                          <a:tab pos="66675" algn="l"/>
                          <a:tab pos="134938" algn="l"/>
                        </a:tabLst>
                      </a:pPr>
                      <a:r>
                        <a:rPr lang="en-US" sz="1700" spc="0" dirty="0">
                          <a:effectLst/>
                          <a:latin typeface="Source Sans Pro" panose="020B0503030403020204" pitchFamily="34" charset="0"/>
                          <a:ea typeface="Source Sans Pro" panose="020B0503030403020204" pitchFamily="34" charset="0"/>
                          <a:cs typeface="Arial" panose="020B0604020202020204" pitchFamily="34" charset="0"/>
                        </a:rPr>
                        <a:t>Intent to treat analysis to assess the effect on primary and secondary </a:t>
                      </a:r>
                      <a:r>
                        <a:rPr lang="en-US" sz="1700" spc="-10" dirty="0">
                          <a:effectLst/>
                          <a:latin typeface="Source Sans Pro" panose="020B0503030403020204" pitchFamily="34" charset="0"/>
                          <a:ea typeface="Source Sans Pro" panose="020B0503030403020204" pitchFamily="34" charset="0"/>
                          <a:cs typeface="Arial" panose="020B0604020202020204" pitchFamily="34" charset="0"/>
                        </a:rPr>
                        <a:t>outcomes</a:t>
                      </a:r>
                      <a:endParaRPr lang="x-none" sz="1700" spc="0" dirty="0">
                        <a:effectLst/>
                        <a:latin typeface="Source Sans Pro" panose="020B0503030403020204" pitchFamily="34" charset="0"/>
                        <a:ea typeface="Source Sans Pro" panose="020B0503030403020204" pitchFamily="34" charset="0"/>
                        <a:cs typeface="Arial" panose="020B0604020202020204" pitchFamily="34" charset="0"/>
                      </a:endParaRPr>
                    </a:p>
                    <a:p>
                      <a:pPr marL="328613" marR="292100" lvl="0" indent="-188913">
                        <a:lnSpc>
                          <a:spcPct val="105000"/>
                        </a:lnSpc>
                        <a:spcBef>
                          <a:spcPts val="15"/>
                        </a:spcBef>
                        <a:spcAft>
                          <a:spcPts val="0"/>
                        </a:spcAft>
                        <a:buSzPts val="950"/>
                        <a:buFont typeface="Arial" panose="020B0604020202020204" pitchFamily="34" charset="0"/>
                        <a:buChar char="-"/>
                        <a:tabLst>
                          <a:tab pos="66675" algn="l"/>
                          <a:tab pos="134938" algn="l"/>
                        </a:tabLst>
                      </a:pPr>
                      <a:r>
                        <a:rPr lang="en-US" sz="1700" spc="0" dirty="0">
                          <a:effectLst/>
                          <a:latin typeface="Source Sans Pro" panose="020B0503030403020204" pitchFamily="34" charset="0"/>
                          <a:ea typeface="Source Sans Pro" panose="020B0503030403020204" pitchFamily="34" charset="0"/>
                          <a:cs typeface="Arial" panose="020B0604020202020204" pitchFamily="34" charset="0"/>
                        </a:rPr>
                        <a:t>Theme</a:t>
                      </a:r>
                      <a:r>
                        <a:rPr lang="en-US" sz="1700" spc="-20" dirty="0">
                          <a:effectLst/>
                          <a:latin typeface="Source Sans Pro" panose="020B0503030403020204" pitchFamily="34" charset="0"/>
                          <a:ea typeface="Source Sans Pro" panose="020B0503030403020204" pitchFamily="34" charset="0"/>
                          <a:cs typeface="Arial" panose="020B0604020202020204" pitchFamily="34" charset="0"/>
                        </a:rPr>
                        <a:t> </a:t>
                      </a:r>
                      <a:r>
                        <a:rPr lang="en-US" sz="1700" spc="0" dirty="0">
                          <a:effectLst/>
                          <a:latin typeface="Source Sans Pro" panose="020B0503030403020204" pitchFamily="34" charset="0"/>
                          <a:ea typeface="Source Sans Pro" panose="020B0503030403020204" pitchFamily="34" charset="0"/>
                          <a:cs typeface="Arial" panose="020B0604020202020204" pitchFamily="34" charset="0"/>
                        </a:rPr>
                        <a:t>analysis</a:t>
                      </a:r>
                      <a:r>
                        <a:rPr lang="en-US" sz="1700" spc="-20" dirty="0">
                          <a:effectLst/>
                          <a:latin typeface="Source Sans Pro" panose="020B0503030403020204" pitchFamily="34" charset="0"/>
                          <a:ea typeface="Source Sans Pro" panose="020B0503030403020204" pitchFamily="34" charset="0"/>
                          <a:cs typeface="Arial" panose="020B0604020202020204" pitchFamily="34" charset="0"/>
                        </a:rPr>
                        <a:t> </a:t>
                      </a:r>
                      <a:r>
                        <a:rPr lang="en-US" sz="1700" spc="0" dirty="0">
                          <a:effectLst/>
                          <a:latin typeface="Source Sans Pro" panose="020B0503030403020204" pitchFamily="34" charset="0"/>
                          <a:ea typeface="Source Sans Pro" panose="020B0503030403020204" pitchFamily="34" charset="0"/>
                          <a:cs typeface="Arial" panose="020B0604020202020204" pitchFamily="34" charset="0"/>
                        </a:rPr>
                        <a:t>on</a:t>
                      </a:r>
                      <a:r>
                        <a:rPr lang="en-US" sz="1700" spc="-20" dirty="0">
                          <a:effectLst/>
                          <a:latin typeface="Source Sans Pro" panose="020B0503030403020204" pitchFamily="34" charset="0"/>
                          <a:ea typeface="Source Sans Pro" panose="020B0503030403020204" pitchFamily="34" charset="0"/>
                          <a:cs typeface="Arial" panose="020B0604020202020204" pitchFamily="34" charset="0"/>
                        </a:rPr>
                        <a:t> </a:t>
                      </a:r>
                      <a:r>
                        <a:rPr lang="en-US" sz="1700" spc="0" dirty="0">
                          <a:effectLst/>
                          <a:latin typeface="Source Sans Pro" panose="020B0503030403020204" pitchFamily="34" charset="0"/>
                          <a:ea typeface="Source Sans Pro" panose="020B0503030403020204" pitchFamily="34" charset="0"/>
                          <a:cs typeface="Arial" panose="020B0604020202020204" pitchFamily="34" charset="0"/>
                        </a:rPr>
                        <a:t>HIV</a:t>
                      </a:r>
                      <a:r>
                        <a:rPr lang="en-US" sz="1700" spc="-15" dirty="0">
                          <a:effectLst/>
                          <a:latin typeface="Source Sans Pro" panose="020B0503030403020204" pitchFamily="34" charset="0"/>
                          <a:ea typeface="Source Sans Pro" panose="020B0503030403020204" pitchFamily="34" charset="0"/>
                          <a:cs typeface="Arial" panose="020B0604020202020204" pitchFamily="34" charset="0"/>
                        </a:rPr>
                        <a:t> </a:t>
                      </a:r>
                      <a:r>
                        <a:rPr lang="en-US" sz="1700" spc="0" dirty="0">
                          <a:effectLst/>
                          <a:latin typeface="Source Sans Pro" panose="020B0503030403020204" pitchFamily="34" charset="0"/>
                          <a:ea typeface="Source Sans Pro" panose="020B0503030403020204" pitchFamily="34" charset="0"/>
                          <a:cs typeface="Arial" panose="020B0604020202020204" pitchFamily="34" charset="0"/>
                        </a:rPr>
                        <a:t>prevention and testing stigma</a:t>
                      </a:r>
                      <a:endParaRPr lang="x-none" sz="1700" spc="0" dirty="0">
                        <a:effectLst/>
                        <a:latin typeface="Source Sans Pro" panose="020B0503030403020204" pitchFamily="34" charset="0"/>
                        <a:ea typeface="Source Sans Pro" panose="020B0503030403020204" pitchFamily="34" charset="0"/>
                        <a:cs typeface="Arial" panose="020B0604020202020204" pitchFamily="34" charset="0"/>
                      </a:endParaRPr>
                    </a:p>
                  </a:txBody>
                  <a:tcPr marL="0" marR="0" marT="0" marB="0"/>
                </a:tc>
                <a:extLst>
                  <a:ext uri="{0D108BD9-81ED-4DB2-BD59-A6C34878D82A}">
                    <a16:rowId xmlns:a16="http://schemas.microsoft.com/office/drawing/2014/main" val="3521672719"/>
                  </a:ext>
                </a:extLst>
              </a:tr>
            </a:tbl>
          </a:graphicData>
        </a:graphic>
      </p:graphicFrame>
      <p:grpSp>
        <p:nvGrpSpPr>
          <p:cNvPr id="4" name="Google Shape;892;p46"/>
          <p:cNvGrpSpPr/>
          <p:nvPr/>
        </p:nvGrpSpPr>
        <p:grpSpPr>
          <a:xfrm>
            <a:off x="697766" y="739540"/>
            <a:ext cx="412029" cy="502449"/>
            <a:chOff x="596350" y="929175"/>
            <a:chExt cx="407950" cy="497475"/>
          </a:xfrm>
        </p:grpSpPr>
        <p:sp>
          <p:nvSpPr>
            <p:cNvPr id="5" name="Google Shape;893;p46"/>
            <p:cNvSpPr/>
            <p:nvPr/>
          </p:nvSpPr>
          <p:spPr>
            <a:xfrm>
              <a:off x="596350" y="953550"/>
              <a:ext cx="387250" cy="473100"/>
            </a:xfrm>
            <a:custGeom>
              <a:avLst/>
              <a:gdLst/>
              <a:ahLst/>
              <a:cxnLst/>
              <a:rect l="l" t="t" r="r" b="b"/>
              <a:pathLst>
                <a:path w="15490" h="18924" fill="none" extrusionOk="0">
                  <a:moveTo>
                    <a:pt x="15490" y="17828"/>
                  </a:moveTo>
                  <a:lnTo>
                    <a:pt x="15490" y="17828"/>
                  </a:lnTo>
                  <a:lnTo>
                    <a:pt x="15466" y="17998"/>
                  </a:lnTo>
                  <a:lnTo>
                    <a:pt x="15417" y="18169"/>
                  </a:lnTo>
                  <a:lnTo>
                    <a:pt x="15319" y="18364"/>
                  </a:lnTo>
                  <a:lnTo>
                    <a:pt x="15198" y="18534"/>
                  </a:lnTo>
                  <a:lnTo>
                    <a:pt x="15052" y="18680"/>
                  </a:lnTo>
                  <a:lnTo>
                    <a:pt x="14881" y="18802"/>
                  </a:lnTo>
                  <a:lnTo>
                    <a:pt x="14735" y="18900"/>
                  </a:lnTo>
                  <a:lnTo>
                    <a:pt x="14564" y="18924"/>
                  </a:lnTo>
                  <a:lnTo>
                    <a:pt x="1023" y="18924"/>
                  </a:lnTo>
                  <a:lnTo>
                    <a:pt x="1023" y="18924"/>
                  </a:lnTo>
                  <a:lnTo>
                    <a:pt x="853" y="18900"/>
                  </a:lnTo>
                  <a:lnTo>
                    <a:pt x="682" y="18802"/>
                  </a:lnTo>
                  <a:lnTo>
                    <a:pt x="512" y="18680"/>
                  </a:lnTo>
                  <a:lnTo>
                    <a:pt x="341" y="18534"/>
                  </a:lnTo>
                  <a:lnTo>
                    <a:pt x="219" y="18364"/>
                  </a:lnTo>
                  <a:lnTo>
                    <a:pt x="98" y="18169"/>
                  </a:lnTo>
                  <a:lnTo>
                    <a:pt x="25" y="17998"/>
                  </a:lnTo>
                  <a:lnTo>
                    <a:pt x="0" y="17828"/>
                  </a:lnTo>
                  <a:lnTo>
                    <a:pt x="0" y="877"/>
                  </a:lnTo>
                  <a:lnTo>
                    <a:pt x="0" y="877"/>
                  </a:lnTo>
                  <a:lnTo>
                    <a:pt x="25" y="706"/>
                  </a:lnTo>
                  <a:lnTo>
                    <a:pt x="98" y="560"/>
                  </a:lnTo>
                  <a:lnTo>
                    <a:pt x="195" y="414"/>
                  </a:lnTo>
                  <a:lnTo>
                    <a:pt x="341" y="268"/>
                  </a:lnTo>
                  <a:lnTo>
                    <a:pt x="487" y="171"/>
                  </a:lnTo>
                  <a:lnTo>
                    <a:pt x="658" y="73"/>
                  </a:lnTo>
                  <a:lnTo>
                    <a:pt x="828" y="24"/>
                  </a:lnTo>
                  <a:lnTo>
                    <a:pt x="974" y="0"/>
                  </a:lnTo>
                </a:path>
              </a:pathLst>
            </a:custGeom>
            <a:noFill/>
            <a:ln w="12175" cap="rnd"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latin typeface="Source Sans Pro" panose="020B0503030403020204" pitchFamily="34" charset="0"/>
                <a:ea typeface="Source Sans Pro" panose="020B0503030403020204" pitchFamily="34" charset="0"/>
              </a:endParaRPr>
            </a:p>
          </p:txBody>
        </p:sp>
        <p:sp>
          <p:nvSpPr>
            <p:cNvPr id="7" name="Google Shape;894;p46"/>
            <p:cNvSpPr/>
            <p:nvPr/>
          </p:nvSpPr>
          <p:spPr>
            <a:xfrm>
              <a:off x="626775" y="929175"/>
              <a:ext cx="377525" cy="462775"/>
            </a:xfrm>
            <a:custGeom>
              <a:avLst/>
              <a:gdLst/>
              <a:ahLst/>
              <a:cxnLst/>
              <a:rect l="l" t="t" r="r" b="b"/>
              <a:pathLst>
                <a:path w="15101" h="18511" fill="none" extrusionOk="0">
                  <a:moveTo>
                    <a:pt x="15101" y="3362"/>
                  </a:moveTo>
                  <a:lnTo>
                    <a:pt x="15101" y="17731"/>
                  </a:lnTo>
                  <a:lnTo>
                    <a:pt x="15101" y="17731"/>
                  </a:lnTo>
                  <a:lnTo>
                    <a:pt x="15077" y="17877"/>
                  </a:lnTo>
                  <a:lnTo>
                    <a:pt x="15028" y="18024"/>
                  </a:lnTo>
                  <a:lnTo>
                    <a:pt x="14979" y="18145"/>
                  </a:lnTo>
                  <a:lnTo>
                    <a:pt x="14882" y="18267"/>
                  </a:lnTo>
                  <a:lnTo>
                    <a:pt x="14760" y="18365"/>
                  </a:lnTo>
                  <a:lnTo>
                    <a:pt x="14614" y="18438"/>
                  </a:lnTo>
                  <a:lnTo>
                    <a:pt x="14468" y="18486"/>
                  </a:lnTo>
                  <a:lnTo>
                    <a:pt x="14322" y="18511"/>
                  </a:lnTo>
                  <a:lnTo>
                    <a:pt x="780" y="18511"/>
                  </a:lnTo>
                  <a:lnTo>
                    <a:pt x="780" y="18511"/>
                  </a:lnTo>
                  <a:lnTo>
                    <a:pt x="634" y="18486"/>
                  </a:lnTo>
                  <a:lnTo>
                    <a:pt x="488" y="18438"/>
                  </a:lnTo>
                  <a:lnTo>
                    <a:pt x="342" y="18365"/>
                  </a:lnTo>
                  <a:lnTo>
                    <a:pt x="220" y="18267"/>
                  </a:lnTo>
                  <a:lnTo>
                    <a:pt x="123" y="18145"/>
                  </a:lnTo>
                  <a:lnTo>
                    <a:pt x="74" y="18024"/>
                  </a:lnTo>
                  <a:lnTo>
                    <a:pt x="25" y="17877"/>
                  </a:lnTo>
                  <a:lnTo>
                    <a:pt x="1" y="17731"/>
                  </a:lnTo>
                  <a:lnTo>
                    <a:pt x="1" y="780"/>
                  </a:lnTo>
                  <a:lnTo>
                    <a:pt x="1" y="780"/>
                  </a:lnTo>
                  <a:lnTo>
                    <a:pt x="25" y="610"/>
                  </a:lnTo>
                  <a:lnTo>
                    <a:pt x="74" y="464"/>
                  </a:lnTo>
                  <a:lnTo>
                    <a:pt x="123" y="342"/>
                  </a:lnTo>
                  <a:lnTo>
                    <a:pt x="220" y="220"/>
                  </a:lnTo>
                  <a:lnTo>
                    <a:pt x="342" y="123"/>
                  </a:lnTo>
                  <a:lnTo>
                    <a:pt x="488" y="50"/>
                  </a:lnTo>
                  <a:lnTo>
                    <a:pt x="634" y="1"/>
                  </a:lnTo>
                  <a:lnTo>
                    <a:pt x="780" y="1"/>
                  </a:lnTo>
                  <a:lnTo>
                    <a:pt x="11740" y="1"/>
                  </a:lnTo>
                </a:path>
              </a:pathLst>
            </a:custGeom>
            <a:noFill/>
            <a:ln w="12175" cap="rnd"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latin typeface="Source Sans Pro" panose="020B0503030403020204" pitchFamily="34" charset="0"/>
                <a:ea typeface="Source Sans Pro" panose="020B0503030403020204" pitchFamily="34" charset="0"/>
              </a:endParaRPr>
            </a:p>
          </p:txBody>
        </p:sp>
        <p:sp>
          <p:nvSpPr>
            <p:cNvPr id="8" name="Google Shape;895;p46"/>
            <p:cNvSpPr/>
            <p:nvPr/>
          </p:nvSpPr>
          <p:spPr>
            <a:xfrm>
              <a:off x="688900" y="1256150"/>
              <a:ext cx="133975" cy="25"/>
            </a:xfrm>
            <a:custGeom>
              <a:avLst/>
              <a:gdLst/>
              <a:ahLst/>
              <a:cxnLst/>
              <a:rect l="l" t="t" r="r" b="b"/>
              <a:pathLst>
                <a:path w="5359" h="1" fill="none" extrusionOk="0">
                  <a:moveTo>
                    <a:pt x="5358" y="0"/>
                  </a:moveTo>
                  <a:lnTo>
                    <a:pt x="0" y="0"/>
                  </a:lnTo>
                </a:path>
              </a:pathLst>
            </a:custGeom>
            <a:noFill/>
            <a:ln w="12175" cap="rnd"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latin typeface="Source Sans Pro" panose="020B0503030403020204" pitchFamily="34" charset="0"/>
                <a:ea typeface="Source Sans Pro" panose="020B0503030403020204" pitchFamily="34" charset="0"/>
              </a:endParaRPr>
            </a:p>
          </p:txBody>
        </p:sp>
        <p:sp>
          <p:nvSpPr>
            <p:cNvPr id="9" name="Google Shape;896;p46"/>
            <p:cNvSpPr/>
            <p:nvPr/>
          </p:nvSpPr>
          <p:spPr>
            <a:xfrm>
              <a:off x="688900" y="1201350"/>
              <a:ext cx="255750" cy="25"/>
            </a:xfrm>
            <a:custGeom>
              <a:avLst/>
              <a:gdLst/>
              <a:ahLst/>
              <a:cxnLst/>
              <a:rect l="l" t="t" r="r" b="b"/>
              <a:pathLst>
                <a:path w="10230" h="1" fill="none" extrusionOk="0">
                  <a:moveTo>
                    <a:pt x="10229" y="1"/>
                  </a:moveTo>
                  <a:lnTo>
                    <a:pt x="0" y="1"/>
                  </a:lnTo>
                </a:path>
              </a:pathLst>
            </a:custGeom>
            <a:noFill/>
            <a:ln w="12175" cap="rnd"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latin typeface="Source Sans Pro" panose="020B0503030403020204" pitchFamily="34" charset="0"/>
                <a:ea typeface="Source Sans Pro" panose="020B0503030403020204" pitchFamily="34" charset="0"/>
              </a:endParaRPr>
            </a:p>
          </p:txBody>
        </p:sp>
        <p:sp>
          <p:nvSpPr>
            <p:cNvPr id="10" name="Google Shape;897;p46"/>
            <p:cNvSpPr/>
            <p:nvPr/>
          </p:nvSpPr>
          <p:spPr>
            <a:xfrm>
              <a:off x="688900" y="1145950"/>
              <a:ext cx="255750" cy="25"/>
            </a:xfrm>
            <a:custGeom>
              <a:avLst/>
              <a:gdLst/>
              <a:ahLst/>
              <a:cxnLst/>
              <a:rect l="l" t="t" r="r" b="b"/>
              <a:pathLst>
                <a:path w="10230" h="1" fill="none" extrusionOk="0">
                  <a:moveTo>
                    <a:pt x="10229" y="0"/>
                  </a:moveTo>
                  <a:lnTo>
                    <a:pt x="0" y="0"/>
                  </a:lnTo>
                </a:path>
              </a:pathLst>
            </a:custGeom>
            <a:noFill/>
            <a:ln w="12175" cap="rnd"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latin typeface="Source Sans Pro" panose="020B0503030403020204" pitchFamily="34" charset="0"/>
                <a:ea typeface="Source Sans Pro" panose="020B0503030403020204" pitchFamily="34" charset="0"/>
              </a:endParaRPr>
            </a:p>
          </p:txBody>
        </p:sp>
        <p:sp>
          <p:nvSpPr>
            <p:cNvPr id="11" name="Google Shape;898;p46"/>
            <p:cNvSpPr/>
            <p:nvPr/>
          </p:nvSpPr>
          <p:spPr>
            <a:xfrm>
              <a:off x="688900" y="1090525"/>
              <a:ext cx="255750" cy="25"/>
            </a:xfrm>
            <a:custGeom>
              <a:avLst/>
              <a:gdLst/>
              <a:ahLst/>
              <a:cxnLst/>
              <a:rect l="l" t="t" r="r" b="b"/>
              <a:pathLst>
                <a:path w="10230" h="1" fill="none" extrusionOk="0">
                  <a:moveTo>
                    <a:pt x="10229" y="1"/>
                  </a:moveTo>
                  <a:lnTo>
                    <a:pt x="0" y="1"/>
                  </a:lnTo>
                </a:path>
              </a:pathLst>
            </a:custGeom>
            <a:noFill/>
            <a:ln w="12175" cap="rnd"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latin typeface="Source Sans Pro" panose="020B0503030403020204" pitchFamily="34" charset="0"/>
                <a:ea typeface="Source Sans Pro" panose="020B0503030403020204" pitchFamily="34" charset="0"/>
              </a:endParaRPr>
            </a:p>
          </p:txBody>
        </p:sp>
        <p:sp>
          <p:nvSpPr>
            <p:cNvPr id="12" name="Google Shape;899;p46"/>
            <p:cNvSpPr/>
            <p:nvPr/>
          </p:nvSpPr>
          <p:spPr>
            <a:xfrm>
              <a:off x="920250" y="929175"/>
              <a:ext cx="84050" cy="84050"/>
            </a:xfrm>
            <a:custGeom>
              <a:avLst/>
              <a:gdLst/>
              <a:ahLst/>
              <a:cxnLst/>
              <a:rect l="l" t="t" r="r" b="b"/>
              <a:pathLst>
                <a:path w="3362" h="3362" fill="none" extrusionOk="0">
                  <a:moveTo>
                    <a:pt x="1" y="2582"/>
                  </a:moveTo>
                  <a:lnTo>
                    <a:pt x="1" y="1"/>
                  </a:lnTo>
                  <a:lnTo>
                    <a:pt x="3362" y="3362"/>
                  </a:lnTo>
                  <a:lnTo>
                    <a:pt x="780" y="3362"/>
                  </a:lnTo>
                  <a:lnTo>
                    <a:pt x="780" y="3362"/>
                  </a:lnTo>
                  <a:lnTo>
                    <a:pt x="610" y="3337"/>
                  </a:lnTo>
                  <a:lnTo>
                    <a:pt x="464" y="3289"/>
                  </a:lnTo>
                  <a:lnTo>
                    <a:pt x="342" y="3216"/>
                  </a:lnTo>
                  <a:lnTo>
                    <a:pt x="220" y="3118"/>
                  </a:lnTo>
                  <a:lnTo>
                    <a:pt x="123" y="3021"/>
                  </a:lnTo>
                  <a:lnTo>
                    <a:pt x="50" y="2875"/>
                  </a:lnTo>
                  <a:lnTo>
                    <a:pt x="1" y="2729"/>
                  </a:lnTo>
                  <a:lnTo>
                    <a:pt x="1" y="2582"/>
                  </a:lnTo>
                  <a:lnTo>
                    <a:pt x="1" y="2582"/>
                  </a:lnTo>
                  <a:close/>
                </a:path>
              </a:pathLst>
            </a:custGeom>
            <a:noFill/>
            <a:ln w="12175" cap="rnd"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latin typeface="Source Sans Pro" panose="020B0503030403020204" pitchFamily="34" charset="0"/>
                <a:ea typeface="Source Sans Pro" panose="020B0503030403020204" pitchFamily="34" charset="0"/>
              </a:endParaRPr>
            </a:p>
          </p:txBody>
        </p:sp>
      </p:grpSp>
    </p:spTree>
    <p:extLst>
      <p:ext uri="{BB962C8B-B14F-4D97-AF65-F5344CB8AC3E}">
        <p14:creationId xmlns:p14="http://schemas.microsoft.com/office/powerpoint/2010/main" val="172031944"/>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6279" y="1784584"/>
            <a:ext cx="5865580" cy="507341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1"/>
          <p:cNvSpPr>
            <a:spLocks noGrp="1"/>
          </p:cNvSpPr>
          <p:nvPr>
            <p:ph type="title"/>
          </p:nvPr>
        </p:nvSpPr>
        <p:spPr>
          <a:xfrm>
            <a:off x="1172541" y="477940"/>
            <a:ext cx="7467600" cy="990600"/>
          </a:xfrm>
          <a:noFill/>
        </p:spPr>
        <p:txBody>
          <a:bodyPr>
            <a:normAutofit/>
          </a:bodyPr>
          <a:lstStyle/>
          <a:p>
            <a:pPr algn="l"/>
            <a:r>
              <a:rPr lang="en-GB" b="1" dirty="0"/>
              <a:t>Approach </a:t>
            </a:r>
            <a:r>
              <a:rPr lang="en-US" dirty="0">
                <a:solidFill>
                  <a:srgbClr val="FF9300"/>
                </a:solidFill>
              </a:rPr>
              <a:t>(at least 2 pages): </a:t>
            </a:r>
            <a:endParaRPr lang="en-GB" b="1" dirty="0">
              <a:solidFill>
                <a:srgbClr val="FF9300"/>
              </a:solidFill>
            </a:endParaRPr>
          </a:p>
        </p:txBody>
      </p:sp>
      <p:grpSp>
        <p:nvGrpSpPr>
          <p:cNvPr id="6" name="Google Shape;892;p46"/>
          <p:cNvGrpSpPr/>
          <p:nvPr/>
        </p:nvGrpSpPr>
        <p:grpSpPr>
          <a:xfrm>
            <a:off x="697766" y="739540"/>
            <a:ext cx="412029" cy="502449"/>
            <a:chOff x="596350" y="929175"/>
            <a:chExt cx="407950" cy="497475"/>
          </a:xfrm>
        </p:grpSpPr>
        <p:sp>
          <p:nvSpPr>
            <p:cNvPr id="7" name="Google Shape;893;p46"/>
            <p:cNvSpPr/>
            <p:nvPr/>
          </p:nvSpPr>
          <p:spPr>
            <a:xfrm>
              <a:off x="596350" y="953550"/>
              <a:ext cx="387250" cy="473100"/>
            </a:xfrm>
            <a:custGeom>
              <a:avLst/>
              <a:gdLst/>
              <a:ahLst/>
              <a:cxnLst/>
              <a:rect l="l" t="t" r="r" b="b"/>
              <a:pathLst>
                <a:path w="15490" h="18924" fill="none" extrusionOk="0">
                  <a:moveTo>
                    <a:pt x="15490" y="17828"/>
                  </a:moveTo>
                  <a:lnTo>
                    <a:pt x="15490" y="17828"/>
                  </a:lnTo>
                  <a:lnTo>
                    <a:pt x="15466" y="17998"/>
                  </a:lnTo>
                  <a:lnTo>
                    <a:pt x="15417" y="18169"/>
                  </a:lnTo>
                  <a:lnTo>
                    <a:pt x="15319" y="18364"/>
                  </a:lnTo>
                  <a:lnTo>
                    <a:pt x="15198" y="18534"/>
                  </a:lnTo>
                  <a:lnTo>
                    <a:pt x="15052" y="18680"/>
                  </a:lnTo>
                  <a:lnTo>
                    <a:pt x="14881" y="18802"/>
                  </a:lnTo>
                  <a:lnTo>
                    <a:pt x="14735" y="18900"/>
                  </a:lnTo>
                  <a:lnTo>
                    <a:pt x="14564" y="18924"/>
                  </a:lnTo>
                  <a:lnTo>
                    <a:pt x="1023" y="18924"/>
                  </a:lnTo>
                  <a:lnTo>
                    <a:pt x="1023" y="18924"/>
                  </a:lnTo>
                  <a:lnTo>
                    <a:pt x="853" y="18900"/>
                  </a:lnTo>
                  <a:lnTo>
                    <a:pt x="682" y="18802"/>
                  </a:lnTo>
                  <a:lnTo>
                    <a:pt x="512" y="18680"/>
                  </a:lnTo>
                  <a:lnTo>
                    <a:pt x="341" y="18534"/>
                  </a:lnTo>
                  <a:lnTo>
                    <a:pt x="219" y="18364"/>
                  </a:lnTo>
                  <a:lnTo>
                    <a:pt x="98" y="18169"/>
                  </a:lnTo>
                  <a:lnTo>
                    <a:pt x="25" y="17998"/>
                  </a:lnTo>
                  <a:lnTo>
                    <a:pt x="0" y="17828"/>
                  </a:lnTo>
                  <a:lnTo>
                    <a:pt x="0" y="877"/>
                  </a:lnTo>
                  <a:lnTo>
                    <a:pt x="0" y="877"/>
                  </a:lnTo>
                  <a:lnTo>
                    <a:pt x="25" y="706"/>
                  </a:lnTo>
                  <a:lnTo>
                    <a:pt x="98" y="560"/>
                  </a:lnTo>
                  <a:lnTo>
                    <a:pt x="195" y="414"/>
                  </a:lnTo>
                  <a:lnTo>
                    <a:pt x="341" y="268"/>
                  </a:lnTo>
                  <a:lnTo>
                    <a:pt x="487" y="171"/>
                  </a:lnTo>
                  <a:lnTo>
                    <a:pt x="658" y="73"/>
                  </a:lnTo>
                  <a:lnTo>
                    <a:pt x="828" y="24"/>
                  </a:lnTo>
                  <a:lnTo>
                    <a:pt x="974" y="0"/>
                  </a:lnTo>
                </a:path>
              </a:pathLst>
            </a:custGeom>
            <a:noFill/>
            <a:ln w="12175" cap="rnd"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latin typeface="Source Sans Pro" panose="020B0503030403020204" pitchFamily="34" charset="0"/>
                <a:ea typeface="Source Sans Pro" panose="020B0503030403020204" pitchFamily="34" charset="0"/>
              </a:endParaRPr>
            </a:p>
          </p:txBody>
        </p:sp>
        <p:sp>
          <p:nvSpPr>
            <p:cNvPr id="8" name="Google Shape;894;p46"/>
            <p:cNvSpPr/>
            <p:nvPr/>
          </p:nvSpPr>
          <p:spPr>
            <a:xfrm>
              <a:off x="626775" y="929175"/>
              <a:ext cx="377525" cy="462775"/>
            </a:xfrm>
            <a:custGeom>
              <a:avLst/>
              <a:gdLst/>
              <a:ahLst/>
              <a:cxnLst/>
              <a:rect l="l" t="t" r="r" b="b"/>
              <a:pathLst>
                <a:path w="15101" h="18511" fill="none" extrusionOk="0">
                  <a:moveTo>
                    <a:pt x="15101" y="3362"/>
                  </a:moveTo>
                  <a:lnTo>
                    <a:pt x="15101" y="17731"/>
                  </a:lnTo>
                  <a:lnTo>
                    <a:pt x="15101" y="17731"/>
                  </a:lnTo>
                  <a:lnTo>
                    <a:pt x="15077" y="17877"/>
                  </a:lnTo>
                  <a:lnTo>
                    <a:pt x="15028" y="18024"/>
                  </a:lnTo>
                  <a:lnTo>
                    <a:pt x="14979" y="18145"/>
                  </a:lnTo>
                  <a:lnTo>
                    <a:pt x="14882" y="18267"/>
                  </a:lnTo>
                  <a:lnTo>
                    <a:pt x="14760" y="18365"/>
                  </a:lnTo>
                  <a:lnTo>
                    <a:pt x="14614" y="18438"/>
                  </a:lnTo>
                  <a:lnTo>
                    <a:pt x="14468" y="18486"/>
                  </a:lnTo>
                  <a:lnTo>
                    <a:pt x="14322" y="18511"/>
                  </a:lnTo>
                  <a:lnTo>
                    <a:pt x="780" y="18511"/>
                  </a:lnTo>
                  <a:lnTo>
                    <a:pt x="780" y="18511"/>
                  </a:lnTo>
                  <a:lnTo>
                    <a:pt x="634" y="18486"/>
                  </a:lnTo>
                  <a:lnTo>
                    <a:pt x="488" y="18438"/>
                  </a:lnTo>
                  <a:lnTo>
                    <a:pt x="342" y="18365"/>
                  </a:lnTo>
                  <a:lnTo>
                    <a:pt x="220" y="18267"/>
                  </a:lnTo>
                  <a:lnTo>
                    <a:pt x="123" y="18145"/>
                  </a:lnTo>
                  <a:lnTo>
                    <a:pt x="74" y="18024"/>
                  </a:lnTo>
                  <a:lnTo>
                    <a:pt x="25" y="17877"/>
                  </a:lnTo>
                  <a:lnTo>
                    <a:pt x="1" y="17731"/>
                  </a:lnTo>
                  <a:lnTo>
                    <a:pt x="1" y="780"/>
                  </a:lnTo>
                  <a:lnTo>
                    <a:pt x="1" y="780"/>
                  </a:lnTo>
                  <a:lnTo>
                    <a:pt x="25" y="610"/>
                  </a:lnTo>
                  <a:lnTo>
                    <a:pt x="74" y="464"/>
                  </a:lnTo>
                  <a:lnTo>
                    <a:pt x="123" y="342"/>
                  </a:lnTo>
                  <a:lnTo>
                    <a:pt x="220" y="220"/>
                  </a:lnTo>
                  <a:lnTo>
                    <a:pt x="342" y="123"/>
                  </a:lnTo>
                  <a:lnTo>
                    <a:pt x="488" y="50"/>
                  </a:lnTo>
                  <a:lnTo>
                    <a:pt x="634" y="1"/>
                  </a:lnTo>
                  <a:lnTo>
                    <a:pt x="780" y="1"/>
                  </a:lnTo>
                  <a:lnTo>
                    <a:pt x="11740" y="1"/>
                  </a:lnTo>
                </a:path>
              </a:pathLst>
            </a:custGeom>
            <a:noFill/>
            <a:ln w="12175" cap="rnd"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latin typeface="Source Sans Pro" panose="020B0503030403020204" pitchFamily="34" charset="0"/>
                <a:ea typeface="Source Sans Pro" panose="020B0503030403020204" pitchFamily="34" charset="0"/>
              </a:endParaRPr>
            </a:p>
          </p:txBody>
        </p:sp>
        <p:sp>
          <p:nvSpPr>
            <p:cNvPr id="9" name="Google Shape;895;p46"/>
            <p:cNvSpPr/>
            <p:nvPr/>
          </p:nvSpPr>
          <p:spPr>
            <a:xfrm>
              <a:off x="688900" y="1256150"/>
              <a:ext cx="133975" cy="25"/>
            </a:xfrm>
            <a:custGeom>
              <a:avLst/>
              <a:gdLst/>
              <a:ahLst/>
              <a:cxnLst/>
              <a:rect l="l" t="t" r="r" b="b"/>
              <a:pathLst>
                <a:path w="5359" h="1" fill="none" extrusionOk="0">
                  <a:moveTo>
                    <a:pt x="5358" y="0"/>
                  </a:moveTo>
                  <a:lnTo>
                    <a:pt x="0" y="0"/>
                  </a:lnTo>
                </a:path>
              </a:pathLst>
            </a:custGeom>
            <a:noFill/>
            <a:ln w="12175" cap="rnd"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latin typeface="Source Sans Pro" panose="020B0503030403020204" pitchFamily="34" charset="0"/>
                <a:ea typeface="Source Sans Pro" panose="020B0503030403020204" pitchFamily="34" charset="0"/>
              </a:endParaRPr>
            </a:p>
          </p:txBody>
        </p:sp>
        <p:sp>
          <p:nvSpPr>
            <p:cNvPr id="10" name="Google Shape;896;p46"/>
            <p:cNvSpPr/>
            <p:nvPr/>
          </p:nvSpPr>
          <p:spPr>
            <a:xfrm>
              <a:off x="688900" y="1201350"/>
              <a:ext cx="255750" cy="25"/>
            </a:xfrm>
            <a:custGeom>
              <a:avLst/>
              <a:gdLst/>
              <a:ahLst/>
              <a:cxnLst/>
              <a:rect l="l" t="t" r="r" b="b"/>
              <a:pathLst>
                <a:path w="10230" h="1" fill="none" extrusionOk="0">
                  <a:moveTo>
                    <a:pt x="10229" y="1"/>
                  </a:moveTo>
                  <a:lnTo>
                    <a:pt x="0" y="1"/>
                  </a:lnTo>
                </a:path>
              </a:pathLst>
            </a:custGeom>
            <a:noFill/>
            <a:ln w="12175" cap="rnd"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latin typeface="Source Sans Pro" panose="020B0503030403020204" pitchFamily="34" charset="0"/>
                <a:ea typeface="Source Sans Pro" panose="020B0503030403020204" pitchFamily="34" charset="0"/>
              </a:endParaRPr>
            </a:p>
          </p:txBody>
        </p:sp>
        <p:sp>
          <p:nvSpPr>
            <p:cNvPr id="11" name="Google Shape;897;p46"/>
            <p:cNvSpPr/>
            <p:nvPr/>
          </p:nvSpPr>
          <p:spPr>
            <a:xfrm>
              <a:off x="688900" y="1145950"/>
              <a:ext cx="255750" cy="25"/>
            </a:xfrm>
            <a:custGeom>
              <a:avLst/>
              <a:gdLst/>
              <a:ahLst/>
              <a:cxnLst/>
              <a:rect l="l" t="t" r="r" b="b"/>
              <a:pathLst>
                <a:path w="10230" h="1" fill="none" extrusionOk="0">
                  <a:moveTo>
                    <a:pt x="10229" y="0"/>
                  </a:moveTo>
                  <a:lnTo>
                    <a:pt x="0" y="0"/>
                  </a:lnTo>
                </a:path>
              </a:pathLst>
            </a:custGeom>
            <a:noFill/>
            <a:ln w="12175" cap="rnd"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latin typeface="Source Sans Pro" panose="020B0503030403020204" pitchFamily="34" charset="0"/>
                <a:ea typeface="Source Sans Pro" panose="020B0503030403020204" pitchFamily="34" charset="0"/>
              </a:endParaRPr>
            </a:p>
          </p:txBody>
        </p:sp>
        <p:sp>
          <p:nvSpPr>
            <p:cNvPr id="12" name="Google Shape;898;p46"/>
            <p:cNvSpPr/>
            <p:nvPr/>
          </p:nvSpPr>
          <p:spPr>
            <a:xfrm>
              <a:off x="688900" y="1090525"/>
              <a:ext cx="255750" cy="25"/>
            </a:xfrm>
            <a:custGeom>
              <a:avLst/>
              <a:gdLst/>
              <a:ahLst/>
              <a:cxnLst/>
              <a:rect l="l" t="t" r="r" b="b"/>
              <a:pathLst>
                <a:path w="10230" h="1" fill="none" extrusionOk="0">
                  <a:moveTo>
                    <a:pt x="10229" y="1"/>
                  </a:moveTo>
                  <a:lnTo>
                    <a:pt x="0" y="1"/>
                  </a:lnTo>
                </a:path>
              </a:pathLst>
            </a:custGeom>
            <a:noFill/>
            <a:ln w="12175" cap="rnd"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latin typeface="Source Sans Pro" panose="020B0503030403020204" pitchFamily="34" charset="0"/>
                <a:ea typeface="Source Sans Pro" panose="020B0503030403020204" pitchFamily="34" charset="0"/>
              </a:endParaRPr>
            </a:p>
          </p:txBody>
        </p:sp>
        <p:sp>
          <p:nvSpPr>
            <p:cNvPr id="13" name="Google Shape;899;p46"/>
            <p:cNvSpPr/>
            <p:nvPr/>
          </p:nvSpPr>
          <p:spPr>
            <a:xfrm>
              <a:off x="920250" y="929175"/>
              <a:ext cx="84050" cy="84050"/>
            </a:xfrm>
            <a:custGeom>
              <a:avLst/>
              <a:gdLst/>
              <a:ahLst/>
              <a:cxnLst/>
              <a:rect l="l" t="t" r="r" b="b"/>
              <a:pathLst>
                <a:path w="3362" h="3362" fill="none" extrusionOk="0">
                  <a:moveTo>
                    <a:pt x="1" y="2582"/>
                  </a:moveTo>
                  <a:lnTo>
                    <a:pt x="1" y="1"/>
                  </a:lnTo>
                  <a:lnTo>
                    <a:pt x="3362" y="3362"/>
                  </a:lnTo>
                  <a:lnTo>
                    <a:pt x="780" y="3362"/>
                  </a:lnTo>
                  <a:lnTo>
                    <a:pt x="780" y="3362"/>
                  </a:lnTo>
                  <a:lnTo>
                    <a:pt x="610" y="3337"/>
                  </a:lnTo>
                  <a:lnTo>
                    <a:pt x="464" y="3289"/>
                  </a:lnTo>
                  <a:lnTo>
                    <a:pt x="342" y="3216"/>
                  </a:lnTo>
                  <a:lnTo>
                    <a:pt x="220" y="3118"/>
                  </a:lnTo>
                  <a:lnTo>
                    <a:pt x="123" y="3021"/>
                  </a:lnTo>
                  <a:lnTo>
                    <a:pt x="50" y="2875"/>
                  </a:lnTo>
                  <a:lnTo>
                    <a:pt x="1" y="2729"/>
                  </a:lnTo>
                  <a:lnTo>
                    <a:pt x="1" y="2582"/>
                  </a:lnTo>
                  <a:lnTo>
                    <a:pt x="1" y="2582"/>
                  </a:lnTo>
                  <a:close/>
                </a:path>
              </a:pathLst>
            </a:custGeom>
            <a:noFill/>
            <a:ln w="12175" cap="rnd"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latin typeface="Source Sans Pro" panose="020B0503030403020204" pitchFamily="34" charset="0"/>
                <a:ea typeface="Source Sans Pro" panose="020B0503030403020204" pitchFamily="34" charset="0"/>
              </a:endParaRPr>
            </a:p>
          </p:txBody>
        </p:sp>
      </p:grpSp>
    </p:spTree>
    <p:extLst>
      <p:ext uri="{BB962C8B-B14F-4D97-AF65-F5344CB8AC3E}">
        <p14:creationId xmlns:p14="http://schemas.microsoft.com/office/powerpoint/2010/main" val="1991501981"/>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fld id="{00000000-1234-1234-1234-123412341234}" type="slidenum">
              <a:rPr lang="en" smtClean="0"/>
              <a:pPr/>
              <a:t>144</a:t>
            </a:fld>
            <a:endParaRPr lang="en"/>
          </a:p>
        </p:txBody>
      </p:sp>
      <p:pic>
        <p:nvPicPr>
          <p:cNvPr id="3" name="Picture 2"/>
          <p:cNvPicPr>
            <a:picLocks noChangeAspect="1"/>
          </p:cNvPicPr>
          <p:nvPr/>
        </p:nvPicPr>
        <p:blipFill rotWithShape="1">
          <a:blip r:embed="rId2"/>
          <a:srcRect t="4500"/>
          <a:stretch/>
        </p:blipFill>
        <p:spPr>
          <a:xfrm>
            <a:off x="0" y="337084"/>
            <a:ext cx="9226948" cy="5541817"/>
          </a:xfrm>
          <a:prstGeom prst="rect">
            <a:avLst/>
          </a:prstGeom>
        </p:spPr>
      </p:pic>
      <p:sp>
        <p:nvSpPr>
          <p:cNvPr id="5" name="Rectangle 4"/>
          <p:cNvSpPr/>
          <p:nvPr/>
        </p:nvSpPr>
        <p:spPr>
          <a:xfrm>
            <a:off x="5756950" y="875224"/>
            <a:ext cx="6574084" cy="2553776"/>
          </a:xfrm>
          <a:prstGeom prst="rect">
            <a:avLst/>
          </a:prstGeom>
        </p:spPr>
        <p:txBody>
          <a:bodyPr wrap="square">
            <a:spAutoFit/>
          </a:bodyPr>
          <a:lstStyle/>
          <a:p>
            <a:pPr marR="534233" algn="just">
              <a:lnSpc>
                <a:spcPct val="103000"/>
              </a:lnSpc>
            </a:pPr>
            <a:r>
              <a:rPr lang="en-US" sz="1733" b="1" dirty="0">
                <a:latin typeface="Source Sans Pro" panose="020B0503030403020204" pitchFamily="34" charset="0"/>
                <a:ea typeface="Source Sans Pro" panose="020B0503030403020204" pitchFamily="34" charset="0"/>
              </a:rPr>
              <a:t>Aim</a:t>
            </a:r>
            <a:r>
              <a:rPr lang="en-US" sz="1733" spc="207" dirty="0">
                <a:latin typeface="Source Sans Pro" panose="020B0503030403020204" pitchFamily="34" charset="0"/>
                <a:ea typeface="Source Sans Pro" panose="020B0503030403020204" pitchFamily="34" charset="0"/>
                <a:cs typeface="Arial" panose="020B0604020202020204" pitchFamily="34" charset="0"/>
              </a:rPr>
              <a:t> </a:t>
            </a:r>
            <a:r>
              <a:rPr lang="en-US" sz="1733" b="1" dirty="0">
                <a:latin typeface="Source Sans Pro" panose="020B0503030403020204" pitchFamily="34" charset="0"/>
                <a:ea typeface="Source Sans Pro" panose="020B0503030403020204" pitchFamily="34" charset="0"/>
              </a:rPr>
              <a:t>2.</a:t>
            </a:r>
            <a:r>
              <a:rPr lang="en-US" sz="1733" dirty="0">
                <a:latin typeface="Source Sans Pro" panose="020B0503030403020204" pitchFamily="34" charset="0"/>
                <a:ea typeface="Source Sans Pro" panose="020B0503030403020204" pitchFamily="34" charset="0"/>
                <a:cs typeface="Arial" panose="020B0604020202020204" pitchFamily="34" charset="0"/>
              </a:rPr>
              <a:t> </a:t>
            </a:r>
            <a:r>
              <a:rPr lang="en-US" sz="1733" dirty="0">
                <a:latin typeface="Source Sans Pro" panose="020B0503030403020204" pitchFamily="34" charset="0"/>
                <a:ea typeface="Source Sans Pro" panose="020B0503030403020204" pitchFamily="34" charset="0"/>
              </a:rPr>
              <a:t>In</a:t>
            </a:r>
            <a:r>
              <a:rPr lang="en-US" sz="1733" dirty="0">
                <a:latin typeface="Source Sans Pro" panose="020B0503030403020204" pitchFamily="34" charset="0"/>
                <a:ea typeface="Source Sans Pro" panose="020B0503030403020204" pitchFamily="34" charset="0"/>
                <a:cs typeface="Arial" panose="020B0604020202020204" pitchFamily="34" charset="0"/>
              </a:rPr>
              <a:t> </a:t>
            </a:r>
            <a:r>
              <a:rPr lang="en-US" sz="1733" dirty="0">
                <a:latin typeface="Source Sans Pro" panose="020B0503030403020204" pitchFamily="34" charset="0"/>
                <a:ea typeface="Source Sans Pro" panose="020B0503030403020204" pitchFamily="34" charset="0"/>
              </a:rPr>
              <a:t>a</a:t>
            </a:r>
            <a:r>
              <a:rPr lang="en-US" sz="1733" dirty="0">
                <a:latin typeface="Source Sans Pro" panose="020B0503030403020204" pitchFamily="34" charset="0"/>
                <a:ea typeface="Source Sans Pro" panose="020B0503030403020204" pitchFamily="34" charset="0"/>
                <a:cs typeface="Arial" panose="020B0604020202020204" pitchFamily="34" charset="0"/>
              </a:rPr>
              <a:t> </a:t>
            </a:r>
            <a:r>
              <a:rPr lang="en-US" sz="1733" dirty="0">
                <a:latin typeface="Source Sans Pro" panose="020B0503030403020204" pitchFamily="34" charset="0"/>
                <a:ea typeface="Source Sans Pro" panose="020B0503030403020204" pitchFamily="34" charset="0"/>
              </a:rPr>
              <a:t>randomized</a:t>
            </a:r>
            <a:r>
              <a:rPr lang="en-US" sz="1733" dirty="0">
                <a:latin typeface="Source Sans Pro" panose="020B0503030403020204" pitchFamily="34" charset="0"/>
                <a:ea typeface="Source Sans Pro" panose="020B0503030403020204" pitchFamily="34" charset="0"/>
                <a:cs typeface="Arial" panose="020B0604020202020204" pitchFamily="34" charset="0"/>
              </a:rPr>
              <a:t> </a:t>
            </a:r>
            <a:r>
              <a:rPr lang="en-US" sz="1733" dirty="0">
                <a:latin typeface="Source Sans Pro" panose="020B0503030403020204" pitchFamily="34" charset="0"/>
                <a:ea typeface="Source Sans Pro" panose="020B0503030403020204" pitchFamily="34" charset="0"/>
              </a:rPr>
              <a:t>controlled</a:t>
            </a:r>
            <a:r>
              <a:rPr lang="en-US" sz="1733" dirty="0">
                <a:latin typeface="Source Sans Pro" panose="020B0503030403020204" pitchFamily="34" charset="0"/>
                <a:ea typeface="Source Sans Pro" panose="020B0503030403020204" pitchFamily="34" charset="0"/>
                <a:cs typeface="Arial" panose="020B0604020202020204" pitchFamily="34" charset="0"/>
              </a:rPr>
              <a:t> </a:t>
            </a:r>
            <a:r>
              <a:rPr lang="en-US" sz="1733" dirty="0">
                <a:latin typeface="Source Sans Pro" panose="020B0503030403020204" pitchFamily="34" charset="0"/>
                <a:ea typeface="Source Sans Pro" panose="020B0503030403020204" pitchFamily="34" charset="0"/>
              </a:rPr>
              <a:t>trial</a:t>
            </a:r>
            <a:r>
              <a:rPr lang="en-US" sz="1733" dirty="0">
                <a:latin typeface="Source Sans Pro" panose="020B0503030403020204" pitchFamily="34" charset="0"/>
                <a:ea typeface="Source Sans Pro" panose="020B0503030403020204" pitchFamily="34" charset="0"/>
                <a:cs typeface="Arial" panose="020B0604020202020204" pitchFamily="34" charset="0"/>
              </a:rPr>
              <a:t> </a:t>
            </a:r>
            <a:r>
              <a:rPr lang="en-US" sz="1733" dirty="0">
                <a:latin typeface="Source Sans Pro" panose="020B0503030403020204" pitchFamily="34" charset="0"/>
                <a:ea typeface="Source Sans Pro" panose="020B0503030403020204" pitchFamily="34" charset="0"/>
              </a:rPr>
              <a:t>with</a:t>
            </a:r>
            <a:r>
              <a:rPr lang="en-US" sz="1733" dirty="0">
                <a:latin typeface="Source Sans Pro" panose="020B0503030403020204" pitchFamily="34" charset="0"/>
                <a:ea typeface="Source Sans Pro" panose="020B0503030403020204" pitchFamily="34" charset="0"/>
                <a:cs typeface="Arial" panose="020B0604020202020204" pitchFamily="34" charset="0"/>
              </a:rPr>
              <a:t> </a:t>
            </a:r>
            <a:r>
              <a:rPr lang="en-US" sz="1733" dirty="0">
                <a:latin typeface="Source Sans Pro" panose="020B0503030403020204" pitchFamily="34" charset="0"/>
                <a:ea typeface="Source Sans Pro" panose="020B0503030403020204" pitchFamily="34" charset="0"/>
              </a:rPr>
              <a:t>concealed</a:t>
            </a:r>
            <a:r>
              <a:rPr lang="en-US" sz="1733" dirty="0">
                <a:latin typeface="Source Sans Pro" panose="020B0503030403020204" pitchFamily="34" charset="0"/>
                <a:ea typeface="Source Sans Pro" panose="020B0503030403020204" pitchFamily="34" charset="0"/>
                <a:cs typeface="Arial" panose="020B0604020202020204" pitchFamily="34" charset="0"/>
              </a:rPr>
              <a:t> </a:t>
            </a:r>
            <a:r>
              <a:rPr lang="en-US" sz="1733" dirty="0">
                <a:latin typeface="Source Sans Pro" panose="020B0503030403020204" pitchFamily="34" charset="0"/>
                <a:ea typeface="Source Sans Pro" panose="020B0503030403020204" pitchFamily="34" charset="0"/>
              </a:rPr>
              <a:t>allocation,</a:t>
            </a:r>
            <a:r>
              <a:rPr lang="en-US" sz="1733" dirty="0">
                <a:latin typeface="Source Sans Pro" panose="020B0503030403020204" pitchFamily="34" charset="0"/>
                <a:ea typeface="Source Sans Pro" panose="020B0503030403020204" pitchFamily="34" charset="0"/>
                <a:cs typeface="Arial" panose="020B0604020202020204" pitchFamily="34" charset="0"/>
              </a:rPr>
              <a:t> </a:t>
            </a:r>
            <a:r>
              <a:rPr lang="en-US" sz="1733" dirty="0">
                <a:latin typeface="Source Sans Pro" panose="020B0503030403020204" pitchFamily="34" charset="0"/>
                <a:ea typeface="Source Sans Pro" panose="020B0503030403020204" pitchFamily="34" charset="0"/>
              </a:rPr>
              <a:t>240</a:t>
            </a:r>
            <a:r>
              <a:rPr lang="en-US" sz="1733" dirty="0">
                <a:latin typeface="Source Sans Pro" panose="020B0503030403020204" pitchFamily="34" charset="0"/>
                <a:ea typeface="Source Sans Pro" panose="020B0503030403020204" pitchFamily="34" charset="0"/>
                <a:cs typeface="Arial" panose="020B0604020202020204" pitchFamily="34" charset="0"/>
              </a:rPr>
              <a:t> </a:t>
            </a:r>
            <a:r>
              <a:rPr lang="en-US" sz="1733" dirty="0">
                <a:latin typeface="Source Sans Pro" panose="020B0503030403020204" pitchFamily="34" charset="0"/>
                <a:ea typeface="Source Sans Pro" panose="020B0503030403020204" pitchFamily="34" charset="0"/>
              </a:rPr>
              <a:t>eligible</a:t>
            </a:r>
            <a:r>
              <a:rPr lang="en-US" sz="1733" dirty="0">
                <a:latin typeface="Source Sans Pro" panose="020B0503030403020204" pitchFamily="34" charset="0"/>
                <a:ea typeface="Source Sans Pro" panose="020B0503030403020204" pitchFamily="34" charset="0"/>
                <a:cs typeface="Arial" panose="020B0604020202020204" pitchFamily="34" charset="0"/>
              </a:rPr>
              <a:t> </a:t>
            </a:r>
            <a:r>
              <a:rPr lang="en-US" sz="1733" dirty="0">
                <a:latin typeface="Source Sans Pro" panose="020B0503030403020204" pitchFamily="34" charset="0"/>
                <a:ea typeface="Source Sans Pro" panose="020B0503030403020204" pitchFamily="34" charset="0"/>
              </a:rPr>
              <a:t>FSW</a:t>
            </a:r>
            <a:r>
              <a:rPr lang="en-US" sz="1733" spc="207" dirty="0">
                <a:latin typeface="Source Sans Pro" panose="020B0503030403020204" pitchFamily="34" charset="0"/>
                <a:ea typeface="Source Sans Pro" panose="020B0503030403020204" pitchFamily="34" charset="0"/>
                <a:cs typeface="Arial" panose="020B0604020202020204" pitchFamily="34" charset="0"/>
              </a:rPr>
              <a:t> </a:t>
            </a:r>
            <a:r>
              <a:rPr lang="en-US" sz="1733" dirty="0">
                <a:latin typeface="Source Sans Pro" panose="020B0503030403020204" pitchFamily="34" charset="0"/>
                <a:ea typeface="Source Sans Pro" panose="020B0503030403020204" pitchFamily="34" charset="0"/>
              </a:rPr>
              <a:t>in</a:t>
            </a:r>
            <a:r>
              <a:rPr lang="en-US" sz="1733" dirty="0">
                <a:latin typeface="Source Sans Pro" panose="020B0503030403020204" pitchFamily="34" charset="0"/>
                <a:ea typeface="Source Sans Pro" panose="020B0503030403020204" pitchFamily="34" charset="0"/>
                <a:cs typeface="Arial" panose="020B0604020202020204" pitchFamily="34" charset="0"/>
              </a:rPr>
              <a:t> </a:t>
            </a:r>
            <a:r>
              <a:rPr lang="en-US" sz="1733" dirty="0">
                <a:latin typeface="Source Sans Pro" panose="020B0503030403020204" pitchFamily="34" charset="0"/>
                <a:ea typeface="Source Sans Pro" panose="020B0503030403020204" pitchFamily="34" charset="0"/>
              </a:rPr>
              <a:t>Tehran</a:t>
            </a:r>
            <a:r>
              <a:rPr lang="en-US" sz="1733" spc="267" dirty="0">
                <a:latin typeface="Source Sans Pro" panose="020B0503030403020204" pitchFamily="34" charset="0"/>
                <a:ea typeface="Source Sans Pro" panose="020B0503030403020204" pitchFamily="34" charset="0"/>
                <a:cs typeface="Arial" panose="020B0604020202020204" pitchFamily="34" charset="0"/>
              </a:rPr>
              <a:t> </a:t>
            </a:r>
            <a:r>
              <a:rPr lang="en-US" sz="1733" dirty="0">
                <a:latin typeface="Source Sans Pro" panose="020B0503030403020204" pitchFamily="34" charset="0"/>
                <a:ea typeface="Source Sans Pro" panose="020B0503030403020204" pitchFamily="34" charset="0"/>
              </a:rPr>
              <a:t>and</a:t>
            </a:r>
            <a:r>
              <a:rPr lang="en-US" sz="1733" dirty="0">
                <a:latin typeface="Source Sans Pro" panose="020B0503030403020204" pitchFamily="34" charset="0"/>
                <a:ea typeface="Source Sans Pro" panose="020B0503030403020204" pitchFamily="34" charset="0"/>
                <a:cs typeface="Arial" panose="020B0604020202020204" pitchFamily="34" charset="0"/>
              </a:rPr>
              <a:t> </a:t>
            </a:r>
            <a:r>
              <a:rPr lang="en-US" sz="1733" dirty="0">
                <a:latin typeface="Source Sans Pro" panose="020B0503030403020204" pitchFamily="34" charset="0"/>
                <a:ea typeface="Source Sans Pro" panose="020B0503030403020204" pitchFamily="34" charset="0"/>
              </a:rPr>
              <a:t>120</a:t>
            </a:r>
            <a:r>
              <a:rPr lang="en-US" sz="1733" dirty="0">
                <a:latin typeface="Source Sans Pro" panose="020B0503030403020204" pitchFamily="34" charset="0"/>
                <a:ea typeface="Source Sans Pro" panose="020B0503030403020204" pitchFamily="34" charset="0"/>
                <a:cs typeface="Arial" panose="020B0604020202020204" pitchFamily="34" charset="0"/>
              </a:rPr>
              <a:t> </a:t>
            </a:r>
            <a:r>
              <a:rPr lang="en-US" sz="1733" dirty="0">
                <a:latin typeface="Source Sans Pro" panose="020B0503030403020204" pitchFamily="34" charset="0"/>
                <a:ea typeface="Source Sans Pro" panose="020B0503030403020204" pitchFamily="34" charset="0"/>
              </a:rPr>
              <a:t>eligible</a:t>
            </a:r>
            <a:r>
              <a:rPr lang="en-US" sz="1733" dirty="0">
                <a:latin typeface="Source Sans Pro" panose="020B0503030403020204" pitchFamily="34" charset="0"/>
                <a:ea typeface="Source Sans Pro" panose="020B0503030403020204" pitchFamily="34" charset="0"/>
                <a:cs typeface="Arial" panose="020B0604020202020204" pitchFamily="34" charset="0"/>
              </a:rPr>
              <a:t> </a:t>
            </a:r>
            <a:r>
              <a:rPr lang="en-US" sz="1733" dirty="0">
                <a:latin typeface="Source Sans Pro" panose="020B0503030403020204" pitchFamily="34" charset="0"/>
                <a:ea typeface="Source Sans Pro" panose="020B0503030403020204" pitchFamily="34" charset="0"/>
              </a:rPr>
              <a:t>FSW</a:t>
            </a:r>
            <a:r>
              <a:rPr lang="en-US" sz="1733" dirty="0">
                <a:latin typeface="Source Sans Pro" panose="020B0503030403020204" pitchFamily="34" charset="0"/>
                <a:ea typeface="Source Sans Pro" panose="020B0503030403020204" pitchFamily="34" charset="0"/>
                <a:cs typeface="Arial" panose="020B0604020202020204" pitchFamily="34" charset="0"/>
              </a:rPr>
              <a:t> </a:t>
            </a:r>
            <a:r>
              <a:rPr lang="en-US" sz="1733" dirty="0">
                <a:latin typeface="Source Sans Pro" panose="020B0503030403020204" pitchFamily="34" charset="0"/>
                <a:ea typeface="Source Sans Pro" panose="020B0503030403020204" pitchFamily="34" charset="0"/>
              </a:rPr>
              <a:t>in</a:t>
            </a:r>
            <a:r>
              <a:rPr lang="en-US" sz="1733" dirty="0">
                <a:latin typeface="Source Sans Pro" panose="020B0503030403020204" pitchFamily="34" charset="0"/>
                <a:ea typeface="Source Sans Pro" panose="020B0503030403020204" pitchFamily="34" charset="0"/>
                <a:cs typeface="Arial" panose="020B0604020202020204" pitchFamily="34" charset="0"/>
              </a:rPr>
              <a:t> </a:t>
            </a:r>
            <a:r>
              <a:rPr lang="en-US" sz="1733" dirty="0">
                <a:latin typeface="Source Sans Pro" panose="020B0503030403020204" pitchFamily="34" charset="0"/>
                <a:ea typeface="Source Sans Pro" panose="020B0503030403020204" pitchFamily="34" charset="0"/>
              </a:rPr>
              <a:t>Isfahan</a:t>
            </a:r>
            <a:r>
              <a:rPr lang="en-US" sz="1733" dirty="0">
                <a:latin typeface="Source Sans Pro" panose="020B0503030403020204" pitchFamily="34" charset="0"/>
                <a:ea typeface="Source Sans Pro" panose="020B0503030403020204" pitchFamily="34" charset="0"/>
                <a:cs typeface="Arial" panose="020B0604020202020204" pitchFamily="34" charset="0"/>
              </a:rPr>
              <a:t> </a:t>
            </a:r>
            <a:r>
              <a:rPr lang="en-US" sz="1733" dirty="0">
                <a:latin typeface="Source Sans Pro" panose="020B0503030403020204" pitchFamily="34" charset="0"/>
                <a:ea typeface="Source Sans Pro" panose="020B0503030403020204" pitchFamily="34" charset="0"/>
              </a:rPr>
              <a:t>(N</a:t>
            </a:r>
            <a:r>
              <a:rPr lang="en-US" sz="1733" dirty="0">
                <a:latin typeface="Source Sans Pro" panose="020B0503030403020204" pitchFamily="34" charset="0"/>
                <a:ea typeface="Source Sans Pro" panose="020B0503030403020204" pitchFamily="34" charset="0"/>
                <a:cs typeface="Arial" panose="020B0604020202020204" pitchFamily="34" charset="0"/>
              </a:rPr>
              <a:t> </a:t>
            </a:r>
            <a:r>
              <a:rPr lang="en-US" sz="1733" dirty="0">
                <a:latin typeface="Source Sans Pro" panose="020B0503030403020204" pitchFamily="34" charset="0"/>
                <a:ea typeface="Source Sans Pro" panose="020B0503030403020204" pitchFamily="34" charset="0"/>
              </a:rPr>
              <a:t>=</a:t>
            </a:r>
            <a:r>
              <a:rPr lang="en-US" sz="1733" dirty="0">
                <a:latin typeface="Source Sans Pro" panose="020B0503030403020204" pitchFamily="34" charset="0"/>
                <a:ea typeface="Source Sans Pro" panose="020B0503030403020204" pitchFamily="34" charset="0"/>
                <a:cs typeface="Arial" panose="020B0604020202020204" pitchFamily="34" charset="0"/>
              </a:rPr>
              <a:t> </a:t>
            </a:r>
            <a:r>
              <a:rPr lang="en-US" sz="1733" dirty="0">
                <a:latin typeface="Source Sans Pro" panose="020B0503030403020204" pitchFamily="34" charset="0"/>
                <a:ea typeface="Source Sans Pro" panose="020B0503030403020204" pitchFamily="34" charset="0"/>
              </a:rPr>
              <a:t>360)</a:t>
            </a:r>
            <a:r>
              <a:rPr lang="en-US" sz="1733" dirty="0">
                <a:latin typeface="Source Sans Pro" panose="020B0503030403020204" pitchFamily="34" charset="0"/>
                <a:ea typeface="Source Sans Pro" panose="020B0503030403020204" pitchFamily="34" charset="0"/>
                <a:cs typeface="Arial" panose="020B0604020202020204" pitchFamily="34" charset="0"/>
              </a:rPr>
              <a:t> </a:t>
            </a:r>
            <a:r>
              <a:rPr lang="en-US" sz="1733" dirty="0">
                <a:latin typeface="Source Sans Pro" panose="020B0503030403020204" pitchFamily="34" charset="0"/>
                <a:ea typeface="Source Sans Pro" panose="020B0503030403020204" pitchFamily="34" charset="0"/>
              </a:rPr>
              <a:t>will</a:t>
            </a:r>
            <a:r>
              <a:rPr lang="en-US" sz="1733" dirty="0">
                <a:latin typeface="Source Sans Pro" panose="020B0503030403020204" pitchFamily="34" charset="0"/>
                <a:ea typeface="Source Sans Pro" panose="020B0503030403020204" pitchFamily="34" charset="0"/>
                <a:cs typeface="Arial" panose="020B0604020202020204" pitchFamily="34" charset="0"/>
              </a:rPr>
              <a:t> </a:t>
            </a:r>
            <a:r>
              <a:rPr lang="en-US" sz="1733" dirty="0">
                <a:latin typeface="Source Sans Pro" panose="020B0503030403020204" pitchFamily="34" charset="0"/>
                <a:ea typeface="Source Sans Pro" panose="020B0503030403020204" pitchFamily="34" charset="0"/>
              </a:rPr>
              <a:t>complete</a:t>
            </a:r>
            <a:r>
              <a:rPr lang="en-US" sz="1733" dirty="0">
                <a:latin typeface="Source Sans Pro" panose="020B0503030403020204" pitchFamily="34" charset="0"/>
                <a:ea typeface="Source Sans Pro" panose="020B0503030403020204" pitchFamily="34" charset="0"/>
                <a:cs typeface="Arial" panose="020B0604020202020204" pitchFamily="34" charset="0"/>
              </a:rPr>
              <a:t> </a:t>
            </a:r>
            <a:r>
              <a:rPr lang="en-US" sz="1733" dirty="0">
                <a:latin typeface="Source Sans Pro" panose="020B0503030403020204" pitchFamily="34" charset="0"/>
                <a:ea typeface="Source Sans Pro" panose="020B0503030403020204" pitchFamily="34" charset="0"/>
              </a:rPr>
              <a:t>an</a:t>
            </a:r>
            <a:r>
              <a:rPr lang="en-US" sz="1733" dirty="0">
                <a:latin typeface="Source Sans Pro" panose="020B0503030403020204" pitchFamily="34" charset="0"/>
                <a:ea typeface="Source Sans Pro" panose="020B0503030403020204" pitchFamily="34" charset="0"/>
                <a:cs typeface="Arial" panose="020B0604020202020204" pitchFamily="34" charset="0"/>
              </a:rPr>
              <a:t> </a:t>
            </a:r>
            <a:r>
              <a:rPr lang="en-US" sz="1733" dirty="0">
                <a:latin typeface="Source Sans Pro" panose="020B0503030403020204" pitchFamily="34" charset="0"/>
                <a:ea typeface="Source Sans Pro" panose="020B0503030403020204" pitchFamily="34" charset="0"/>
              </a:rPr>
              <a:t>online</a:t>
            </a:r>
            <a:r>
              <a:rPr lang="en-US" sz="1733" dirty="0">
                <a:latin typeface="Source Sans Pro" panose="020B0503030403020204" pitchFamily="34" charset="0"/>
                <a:ea typeface="Source Sans Pro" panose="020B0503030403020204" pitchFamily="34" charset="0"/>
                <a:cs typeface="Arial" panose="020B0604020202020204" pitchFamily="34" charset="0"/>
              </a:rPr>
              <a:t> </a:t>
            </a:r>
            <a:r>
              <a:rPr lang="en-US" sz="1733" dirty="0">
                <a:latin typeface="Source Sans Pro" panose="020B0503030403020204" pitchFamily="34" charset="0"/>
                <a:ea typeface="Source Sans Pro" panose="020B0503030403020204" pitchFamily="34" charset="0"/>
              </a:rPr>
              <a:t>baseline</a:t>
            </a:r>
            <a:r>
              <a:rPr lang="en-US" sz="1733" dirty="0">
                <a:latin typeface="Source Sans Pro" panose="020B0503030403020204" pitchFamily="34" charset="0"/>
                <a:ea typeface="Source Sans Pro" panose="020B0503030403020204" pitchFamily="34" charset="0"/>
                <a:cs typeface="Arial" panose="020B0604020202020204" pitchFamily="34" charset="0"/>
              </a:rPr>
              <a:t> </a:t>
            </a:r>
            <a:r>
              <a:rPr lang="en-US" sz="1733" dirty="0">
                <a:latin typeface="Source Sans Pro" panose="020B0503030403020204" pitchFamily="34" charset="0"/>
                <a:ea typeface="Source Sans Pro" panose="020B0503030403020204" pitchFamily="34" charset="0"/>
              </a:rPr>
              <a:t>questionnaire</a:t>
            </a:r>
            <a:r>
              <a:rPr lang="en-US" sz="1733" dirty="0">
                <a:latin typeface="Source Sans Pro" panose="020B0503030403020204" pitchFamily="34" charset="0"/>
                <a:ea typeface="Source Sans Pro" panose="020B0503030403020204" pitchFamily="34" charset="0"/>
                <a:cs typeface="Arial" panose="020B0604020202020204" pitchFamily="34" charset="0"/>
              </a:rPr>
              <a:t> </a:t>
            </a:r>
            <a:r>
              <a:rPr lang="en-US" sz="1733" dirty="0">
                <a:latin typeface="Source Sans Pro" panose="020B0503030403020204" pitchFamily="34" charset="0"/>
                <a:ea typeface="Source Sans Pro" panose="020B0503030403020204" pitchFamily="34" charset="0"/>
              </a:rPr>
              <a:t>and</a:t>
            </a:r>
            <a:r>
              <a:rPr lang="en-US" sz="1733" dirty="0">
                <a:latin typeface="Source Sans Pro" panose="020B0503030403020204" pitchFamily="34" charset="0"/>
                <a:ea typeface="Source Sans Pro" panose="020B0503030403020204" pitchFamily="34" charset="0"/>
                <a:cs typeface="Arial" panose="020B0604020202020204" pitchFamily="34" charset="0"/>
              </a:rPr>
              <a:t> </a:t>
            </a:r>
            <a:r>
              <a:rPr lang="en-US" sz="1733" dirty="0">
                <a:latin typeface="Source Sans Pro" panose="020B0503030403020204" pitchFamily="34" charset="0"/>
                <a:ea typeface="Source Sans Pro" panose="020B0503030403020204" pitchFamily="34" charset="0"/>
              </a:rPr>
              <a:t>then</a:t>
            </a:r>
            <a:r>
              <a:rPr lang="en-US" sz="1733" spc="247" dirty="0">
                <a:latin typeface="Source Sans Pro" panose="020B0503030403020204" pitchFamily="34" charset="0"/>
                <a:ea typeface="Source Sans Pro" panose="020B0503030403020204" pitchFamily="34" charset="0"/>
                <a:cs typeface="Arial" panose="020B0604020202020204" pitchFamily="34" charset="0"/>
              </a:rPr>
              <a:t> </a:t>
            </a:r>
            <a:r>
              <a:rPr lang="en-US" sz="1733" dirty="0">
                <a:latin typeface="Source Sans Pro" panose="020B0503030403020204" pitchFamily="34" charset="0"/>
                <a:ea typeface="Source Sans Pro" panose="020B0503030403020204" pitchFamily="34" charset="0"/>
              </a:rPr>
              <a:t>after</a:t>
            </a:r>
            <a:r>
              <a:rPr lang="en-US" sz="1733" spc="233" dirty="0">
                <a:latin typeface="Source Sans Pro" panose="020B0503030403020204" pitchFamily="34" charset="0"/>
                <a:ea typeface="Source Sans Pro" panose="020B0503030403020204" pitchFamily="34" charset="0"/>
                <a:cs typeface="Arial" panose="020B0604020202020204" pitchFamily="34" charset="0"/>
              </a:rPr>
              <a:t> </a:t>
            </a:r>
            <a:r>
              <a:rPr lang="en-US" sz="1733" dirty="0">
                <a:latin typeface="Source Sans Pro" panose="020B0503030403020204" pitchFamily="34" charset="0"/>
                <a:ea typeface="Source Sans Pro" panose="020B0503030403020204" pitchFamily="34" charset="0"/>
              </a:rPr>
              <a:t>a</a:t>
            </a:r>
            <a:r>
              <a:rPr lang="en-US" sz="1733" spc="247" dirty="0">
                <a:latin typeface="Source Sans Pro" panose="020B0503030403020204" pitchFamily="34" charset="0"/>
                <a:ea typeface="Source Sans Pro" panose="020B0503030403020204" pitchFamily="34" charset="0"/>
                <a:cs typeface="Arial" panose="020B0604020202020204" pitchFamily="34" charset="0"/>
              </a:rPr>
              <a:t> </a:t>
            </a:r>
            <a:r>
              <a:rPr lang="en-US" sz="1733" dirty="0">
                <a:latin typeface="Source Sans Pro" panose="020B0503030403020204" pitchFamily="34" charset="0"/>
                <a:ea typeface="Source Sans Pro" panose="020B0503030403020204" pitchFamily="34" charset="0"/>
              </a:rPr>
              <a:t>run-in</a:t>
            </a:r>
            <a:r>
              <a:rPr lang="en-US" sz="1733" spc="247" dirty="0">
                <a:latin typeface="Source Sans Pro" panose="020B0503030403020204" pitchFamily="34" charset="0"/>
                <a:ea typeface="Source Sans Pro" panose="020B0503030403020204" pitchFamily="34" charset="0"/>
                <a:cs typeface="Arial" panose="020B0604020202020204" pitchFamily="34" charset="0"/>
              </a:rPr>
              <a:t> </a:t>
            </a:r>
            <a:r>
              <a:rPr lang="en-US" sz="1733" dirty="0">
                <a:latin typeface="Source Sans Pro" panose="020B0503030403020204" pitchFamily="34" charset="0"/>
                <a:ea typeface="Source Sans Pro" panose="020B0503030403020204" pitchFamily="34" charset="0"/>
              </a:rPr>
              <a:t>period,</a:t>
            </a:r>
            <a:r>
              <a:rPr lang="en-US" sz="1733" spc="233" dirty="0">
                <a:latin typeface="Source Sans Pro" panose="020B0503030403020204" pitchFamily="34" charset="0"/>
                <a:ea typeface="Source Sans Pro" panose="020B0503030403020204" pitchFamily="34" charset="0"/>
                <a:cs typeface="Arial" panose="020B0604020202020204" pitchFamily="34" charset="0"/>
              </a:rPr>
              <a:t> </a:t>
            </a:r>
            <a:r>
              <a:rPr lang="en-US" sz="1733" dirty="0">
                <a:latin typeface="Source Sans Pro" panose="020B0503030403020204" pitchFamily="34" charset="0"/>
                <a:ea typeface="Source Sans Pro" panose="020B0503030403020204" pitchFamily="34" charset="0"/>
              </a:rPr>
              <a:t>will</a:t>
            </a:r>
            <a:r>
              <a:rPr lang="en-US" sz="1733" spc="233" dirty="0">
                <a:latin typeface="Source Sans Pro" panose="020B0503030403020204" pitchFamily="34" charset="0"/>
                <a:ea typeface="Source Sans Pro" panose="020B0503030403020204" pitchFamily="34" charset="0"/>
                <a:cs typeface="Arial" panose="020B0604020202020204" pitchFamily="34" charset="0"/>
              </a:rPr>
              <a:t> </a:t>
            </a:r>
            <a:r>
              <a:rPr lang="en-US" sz="1733" dirty="0">
                <a:latin typeface="Source Sans Pro" panose="020B0503030403020204" pitchFamily="34" charset="0"/>
                <a:ea typeface="Source Sans Pro" panose="020B0503030403020204" pitchFamily="34" charset="0"/>
              </a:rPr>
              <a:t>be</a:t>
            </a:r>
            <a:r>
              <a:rPr lang="en-US" sz="1733" spc="247" dirty="0">
                <a:latin typeface="Source Sans Pro" panose="020B0503030403020204" pitchFamily="34" charset="0"/>
                <a:ea typeface="Source Sans Pro" panose="020B0503030403020204" pitchFamily="34" charset="0"/>
                <a:cs typeface="Arial" panose="020B0604020202020204" pitchFamily="34" charset="0"/>
              </a:rPr>
              <a:t> </a:t>
            </a:r>
            <a:r>
              <a:rPr lang="en-US" sz="1733" dirty="0">
                <a:latin typeface="Source Sans Pro" panose="020B0503030403020204" pitchFamily="34" charset="0"/>
                <a:ea typeface="Source Sans Pro" panose="020B0503030403020204" pitchFamily="34" charset="0"/>
              </a:rPr>
              <a:t>randomly</a:t>
            </a:r>
            <a:r>
              <a:rPr lang="en-US" sz="1733" spc="247" dirty="0">
                <a:latin typeface="Source Sans Pro" panose="020B0503030403020204" pitchFamily="34" charset="0"/>
                <a:ea typeface="Source Sans Pro" panose="020B0503030403020204" pitchFamily="34" charset="0"/>
                <a:cs typeface="Arial" panose="020B0604020202020204" pitchFamily="34" charset="0"/>
              </a:rPr>
              <a:t> </a:t>
            </a:r>
            <a:r>
              <a:rPr lang="en-US" sz="1733" dirty="0">
                <a:latin typeface="Source Sans Pro" panose="020B0503030403020204" pitchFamily="34" charset="0"/>
                <a:ea typeface="Source Sans Pro" panose="020B0503030403020204" pitchFamily="34" charset="0"/>
              </a:rPr>
              <a:t>assigned</a:t>
            </a:r>
            <a:r>
              <a:rPr lang="en-US" sz="1733" spc="247" dirty="0">
                <a:latin typeface="Source Sans Pro" panose="020B0503030403020204" pitchFamily="34" charset="0"/>
                <a:ea typeface="Source Sans Pro" panose="020B0503030403020204" pitchFamily="34" charset="0"/>
                <a:cs typeface="Arial" panose="020B0604020202020204" pitchFamily="34" charset="0"/>
              </a:rPr>
              <a:t> </a:t>
            </a:r>
            <a:r>
              <a:rPr lang="en-US" sz="1733" dirty="0">
                <a:latin typeface="Source Sans Pro" panose="020B0503030403020204" pitchFamily="34" charset="0"/>
                <a:ea typeface="Source Sans Pro" panose="020B0503030403020204" pitchFamily="34" charset="0"/>
              </a:rPr>
              <a:t>to</a:t>
            </a:r>
            <a:r>
              <a:rPr lang="en-US" sz="1733" spc="247" dirty="0">
                <a:latin typeface="Source Sans Pro" panose="020B0503030403020204" pitchFamily="34" charset="0"/>
                <a:ea typeface="Source Sans Pro" panose="020B0503030403020204" pitchFamily="34" charset="0"/>
                <a:cs typeface="Arial" panose="020B0604020202020204" pitchFamily="34" charset="0"/>
              </a:rPr>
              <a:t> </a:t>
            </a:r>
            <a:r>
              <a:rPr lang="en-US" sz="1733" dirty="0">
                <a:latin typeface="Source Sans Pro" panose="020B0503030403020204" pitchFamily="34" charset="0"/>
                <a:ea typeface="Source Sans Pro" panose="020B0503030403020204" pitchFamily="34" charset="0"/>
              </a:rPr>
              <a:t>two</a:t>
            </a:r>
            <a:r>
              <a:rPr lang="en-US" sz="1733" spc="247" dirty="0">
                <a:latin typeface="Source Sans Pro" panose="020B0503030403020204" pitchFamily="34" charset="0"/>
                <a:ea typeface="Source Sans Pro" panose="020B0503030403020204" pitchFamily="34" charset="0"/>
                <a:cs typeface="Arial" panose="020B0604020202020204" pitchFamily="34" charset="0"/>
              </a:rPr>
              <a:t> </a:t>
            </a:r>
            <a:r>
              <a:rPr lang="en-US" sz="1733" dirty="0">
                <a:latin typeface="Source Sans Pro" panose="020B0503030403020204" pitchFamily="34" charset="0"/>
                <a:ea typeface="Source Sans Pro" panose="020B0503030403020204" pitchFamily="34" charset="0"/>
              </a:rPr>
              <a:t>“secret”</a:t>
            </a:r>
            <a:r>
              <a:rPr lang="en-US" sz="1733" spc="247" dirty="0">
                <a:latin typeface="Source Sans Pro" panose="020B0503030403020204" pitchFamily="34" charset="0"/>
                <a:ea typeface="Source Sans Pro" panose="020B0503030403020204" pitchFamily="34" charset="0"/>
                <a:cs typeface="Arial" panose="020B0604020202020204" pitchFamily="34" charset="0"/>
              </a:rPr>
              <a:t> </a:t>
            </a:r>
            <a:r>
              <a:rPr lang="en-US" sz="1733" dirty="0">
                <a:latin typeface="Source Sans Pro" panose="020B0503030403020204" pitchFamily="34" charset="0"/>
                <a:ea typeface="Source Sans Pro" panose="020B0503030403020204" pitchFamily="34" charset="0"/>
              </a:rPr>
              <a:t>groups</a:t>
            </a:r>
            <a:r>
              <a:rPr lang="en-US" sz="1733" spc="247" dirty="0">
                <a:latin typeface="Source Sans Pro" panose="020B0503030403020204" pitchFamily="34" charset="0"/>
                <a:ea typeface="Source Sans Pro" panose="020B0503030403020204" pitchFamily="34" charset="0"/>
                <a:cs typeface="Arial" panose="020B0604020202020204" pitchFamily="34" charset="0"/>
              </a:rPr>
              <a:t> </a:t>
            </a:r>
            <a:r>
              <a:rPr lang="en-US" sz="1733" dirty="0">
                <a:latin typeface="Source Sans Pro" panose="020B0503030403020204" pitchFamily="34" charset="0"/>
                <a:ea typeface="Source Sans Pro" panose="020B0503030403020204" pitchFamily="34" charset="0"/>
              </a:rPr>
              <a:t>on</a:t>
            </a:r>
            <a:r>
              <a:rPr lang="en-US" sz="1733" spc="247" dirty="0">
                <a:latin typeface="Source Sans Pro" panose="020B0503030403020204" pitchFamily="34" charset="0"/>
                <a:ea typeface="Source Sans Pro" panose="020B0503030403020204" pitchFamily="34" charset="0"/>
                <a:cs typeface="Arial" panose="020B0604020202020204" pitchFamily="34" charset="0"/>
              </a:rPr>
              <a:t> </a:t>
            </a:r>
            <a:r>
              <a:rPr lang="en-US" sz="1733" dirty="0">
                <a:latin typeface="Source Sans Pro" panose="020B0503030403020204" pitchFamily="34" charset="0"/>
                <a:ea typeface="Source Sans Pro" panose="020B0503030403020204" pitchFamily="34" charset="0"/>
              </a:rPr>
              <a:t>Telegram. Trained peer leaders will join each group and communicate with their assigned participants on Telegram by sending 2-3 messages, chats, posts, and educational videos on HIV risk and prevention for every week for 12 weeks (3 months)….. </a:t>
            </a:r>
          </a:p>
        </p:txBody>
      </p:sp>
    </p:spTree>
    <p:extLst>
      <p:ext uri="{BB962C8B-B14F-4D97-AF65-F5344CB8AC3E}">
        <p14:creationId xmlns:p14="http://schemas.microsoft.com/office/powerpoint/2010/main" val="2662346670"/>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E255C1C-8904-FE31-512A-A620946BAD81}"/>
              </a:ext>
            </a:extLst>
          </p:cNvPr>
          <p:cNvSpPr txBox="1"/>
          <p:nvPr/>
        </p:nvSpPr>
        <p:spPr>
          <a:xfrm>
            <a:off x="1290434" y="1394771"/>
            <a:ext cx="8378075" cy="3940181"/>
          </a:xfrm>
          <a:prstGeom prst="rect">
            <a:avLst/>
          </a:prstGeom>
          <a:noFill/>
        </p:spPr>
        <p:txBody>
          <a:bodyPr wrap="square">
            <a:spAutoFit/>
          </a:bodyPr>
          <a:lstStyle/>
          <a:p>
            <a:pPr marL="457200" indent="-457200" algn="r" rtl="1">
              <a:lnSpc>
                <a:spcPct val="150000"/>
              </a:lnSpc>
              <a:spcAft>
                <a:spcPts val="1600"/>
              </a:spcAft>
              <a:buClr>
                <a:srgbClr val="F89421"/>
              </a:buClr>
              <a:buFont typeface="Wingdings" pitchFamily="2" charset="2"/>
              <a:buChar char="§"/>
            </a:pPr>
            <a:r>
              <a:rPr lang="fa-IR" sz="2667" b="1" dirty="0" err="1">
                <a:latin typeface="B Roya" pitchFamily="2" charset="-78"/>
                <a:cs typeface="B Roya" pitchFamily="2" charset="-78"/>
              </a:rPr>
              <a:t>محدودیت‌ها</a:t>
            </a:r>
            <a:endParaRPr lang="fa-IR" sz="2667" b="1" dirty="0">
              <a:latin typeface="B Roya" pitchFamily="2" charset="-78"/>
              <a:cs typeface="B Roya" pitchFamily="2" charset="-78"/>
            </a:endParaRPr>
          </a:p>
          <a:p>
            <a:pPr marL="457200" indent="-457200" algn="r" rtl="1">
              <a:lnSpc>
                <a:spcPct val="150000"/>
              </a:lnSpc>
              <a:spcAft>
                <a:spcPts val="1600"/>
              </a:spcAft>
              <a:buClr>
                <a:srgbClr val="F89421"/>
              </a:buClr>
              <a:buFont typeface="Wingdings" pitchFamily="2" charset="2"/>
              <a:buChar char="§"/>
            </a:pPr>
            <a:r>
              <a:rPr lang="fa-IR" sz="2667" b="1" dirty="0">
                <a:latin typeface="B Roya" pitchFamily="2" charset="-78"/>
                <a:cs typeface="B Roya" pitchFamily="2" charset="-78"/>
              </a:rPr>
              <a:t>کارهایی که در آینده قرار است انجام دهید</a:t>
            </a:r>
          </a:p>
          <a:p>
            <a:pPr marL="457200" indent="-457200" algn="r" rtl="1">
              <a:lnSpc>
                <a:spcPct val="150000"/>
              </a:lnSpc>
              <a:spcAft>
                <a:spcPts val="1600"/>
              </a:spcAft>
              <a:buClr>
                <a:srgbClr val="F89421"/>
              </a:buClr>
              <a:buFont typeface="Wingdings" pitchFamily="2" charset="2"/>
              <a:buChar char="§"/>
            </a:pPr>
            <a:r>
              <a:rPr lang="fa-IR" sz="2667" b="1" dirty="0">
                <a:latin typeface="B Roya" pitchFamily="2" charset="-78"/>
                <a:cs typeface="B Roya" pitchFamily="2" charset="-78"/>
              </a:rPr>
              <a:t>ترجمان و انتقال دانش</a:t>
            </a:r>
          </a:p>
          <a:p>
            <a:pPr marL="457200" indent="-457200" algn="r" rtl="1">
              <a:lnSpc>
                <a:spcPct val="150000"/>
              </a:lnSpc>
              <a:spcAft>
                <a:spcPts val="1600"/>
              </a:spcAft>
              <a:buClr>
                <a:srgbClr val="F89421"/>
              </a:buClr>
              <a:buFont typeface="Wingdings" pitchFamily="2" charset="2"/>
              <a:buChar char="§"/>
            </a:pPr>
            <a:r>
              <a:rPr lang="fa-IR" sz="2667" b="1" dirty="0" err="1">
                <a:latin typeface="B Roya" pitchFamily="2" charset="-78"/>
                <a:cs typeface="B Roya" pitchFamily="2" charset="-78"/>
              </a:rPr>
              <a:t>زمان‌بندی</a:t>
            </a:r>
            <a:r>
              <a:rPr lang="fa-IR" sz="2667" b="1" dirty="0">
                <a:latin typeface="B Roya" pitchFamily="2" charset="-78"/>
                <a:cs typeface="B Roya" pitchFamily="2" charset="-78"/>
              </a:rPr>
              <a:t> پروژه</a:t>
            </a:r>
          </a:p>
          <a:p>
            <a:pPr marL="457200" indent="-457200" algn="r" rtl="1">
              <a:lnSpc>
                <a:spcPct val="150000"/>
              </a:lnSpc>
              <a:spcAft>
                <a:spcPts val="1600"/>
              </a:spcAft>
              <a:buClr>
                <a:srgbClr val="F89421"/>
              </a:buClr>
              <a:buFont typeface="Wingdings" pitchFamily="2" charset="2"/>
              <a:buChar char="§"/>
            </a:pPr>
            <a:r>
              <a:rPr lang="fa-IR" sz="2667" b="1" dirty="0">
                <a:latin typeface="B Roya" pitchFamily="2" charset="-78"/>
                <a:cs typeface="B Roya" pitchFamily="2" charset="-78"/>
              </a:rPr>
              <a:t>بیانیه شخصی (</a:t>
            </a:r>
            <a:r>
              <a:rPr lang="en-US" sz="2667" b="1" dirty="0">
                <a:cs typeface="B Roya" pitchFamily="2" charset="-78"/>
              </a:rPr>
              <a:t>Personal Statement</a:t>
            </a:r>
            <a:r>
              <a:rPr lang="fa-IR" sz="2667" b="1" dirty="0">
                <a:latin typeface="B Roya" pitchFamily="2" charset="-78"/>
                <a:cs typeface="B Roya" pitchFamily="2" charset="-78"/>
              </a:rPr>
              <a:t>)</a:t>
            </a:r>
            <a:endParaRPr lang="en-AT" sz="2667" b="1" dirty="0">
              <a:latin typeface="B Roya" pitchFamily="2" charset="-78"/>
              <a:cs typeface="B Roya" pitchFamily="2" charset="-78"/>
            </a:endParaRPr>
          </a:p>
        </p:txBody>
      </p:sp>
      <p:sp>
        <p:nvSpPr>
          <p:cNvPr id="3" name="Title 4">
            <a:extLst>
              <a:ext uri="{FF2B5EF4-FFF2-40B4-BE49-F238E27FC236}">
                <a16:creationId xmlns:a16="http://schemas.microsoft.com/office/drawing/2014/main" id="{A84DA9AB-7AEE-FF88-4BD7-B1EF00656675}"/>
              </a:ext>
            </a:extLst>
          </p:cNvPr>
          <p:cNvSpPr txBox="1">
            <a:spLocks/>
          </p:cNvSpPr>
          <p:nvPr/>
        </p:nvSpPr>
        <p:spPr>
          <a:xfrm>
            <a:off x="-374067" y="78159"/>
            <a:ext cx="10058400" cy="1209675"/>
          </a:xfrm>
          <a:prstGeom prst="rect">
            <a:avLst/>
          </a:prstGeom>
        </p:spPr>
        <p:txBody>
          <a:bodyPr vert="horz" lIns="91440" tIns="45720" rIns="91440" bIns="45720" rtlCol="0" anchor="ctr">
            <a:normAutofit/>
          </a:bodyPr>
          <a:lstStyle>
            <a:lvl1pPr algn="r" defTabSz="914400" rtl="1" eaLnBrk="1" latinLnBrk="0" hangingPunct="1">
              <a:lnSpc>
                <a:spcPct val="90000"/>
              </a:lnSpc>
              <a:spcBef>
                <a:spcPct val="0"/>
              </a:spcBef>
              <a:buNone/>
              <a:defRPr sz="4400" kern="1200" baseline="0">
                <a:solidFill>
                  <a:schemeClr val="tx1"/>
                </a:solidFill>
                <a:latin typeface="Calibri" panose="020F0502020204030204" pitchFamily="34" charset="0"/>
                <a:ea typeface="+mj-ea"/>
                <a:cs typeface="B Roya" pitchFamily="2" charset="-78"/>
              </a:defRPr>
            </a:lvl1pPr>
          </a:lstStyle>
          <a:p>
            <a:r>
              <a:rPr lang="fa-IR" sz="3600" b="1" dirty="0">
                <a:solidFill>
                  <a:schemeClr val="bg1"/>
                </a:solidFill>
              </a:rPr>
              <a:t>سایر اجزای فرم </a:t>
            </a:r>
            <a:r>
              <a:rPr lang="fa-IR" sz="3600" b="1" dirty="0" err="1">
                <a:solidFill>
                  <a:schemeClr val="bg1"/>
                </a:solidFill>
              </a:rPr>
              <a:t>پروپوزال‌ها</a:t>
            </a:r>
            <a:endParaRPr lang="en-US" sz="3600" b="1" dirty="0">
              <a:solidFill>
                <a:schemeClr val="bg1"/>
              </a:solidFill>
            </a:endParaRPr>
          </a:p>
        </p:txBody>
      </p:sp>
    </p:spTree>
    <p:extLst>
      <p:ext uri="{BB962C8B-B14F-4D97-AF65-F5344CB8AC3E}">
        <p14:creationId xmlns:p14="http://schemas.microsoft.com/office/powerpoint/2010/main" val="943259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allAtOnce"/>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203B20A-98E6-D7B4-34F4-1A559B2B15B2}"/>
              </a:ext>
            </a:extLst>
          </p:cNvPr>
          <p:cNvPicPr>
            <a:picLocks noChangeAspect="1"/>
          </p:cNvPicPr>
          <p:nvPr/>
        </p:nvPicPr>
        <p:blipFill>
          <a:blip r:embed="rId2"/>
          <a:stretch>
            <a:fillRect/>
          </a:stretch>
        </p:blipFill>
        <p:spPr>
          <a:xfrm>
            <a:off x="459509" y="1066621"/>
            <a:ext cx="5830455" cy="2543373"/>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5B5DE590-2C8E-201C-626E-028222D474DF}"/>
              </a:ext>
            </a:extLst>
          </p:cNvPr>
          <p:cNvSpPr txBox="1"/>
          <p:nvPr/>
        </p:nvSpPr>
        <p:spPr>
          <a:xfrm>
            <a:off x="445654" y="6354910"/>
            <a:ext cx="11226800" cy="369332"/>
          </a:xfrm>
          <a:prstGeom prst="rect">
            <a:avLst/>
          </a:prstGeom>
          <a:noFill/>
        </p:spPr>
        <p:txBody>
          <a:bodyPr wrap="square">
            <a:spAutoFit/>
          </a:bodyPr>
          <a:lstStyle/>
          <a:p>
            <a:r>
              <a:rPr lang="en-GB" b="0" i="1" dirty="0">
                <a:solidFill>
                  <a:schemeClr val="bg1">
                    <a:lumMod val="50000"/>
                  </a:schemeClr>
                </a:solidFill>
                <a:effectLst/>
                <a:latin typeface="interfaceregular"/>
              </a:rPr>
              <a:t>BMJ Evidence-Based Medicine </a:t>
            </a:r>
            <a:r>
              <a:rPr lang="en-GB" b="0" i="0" dirty="0">
                <a:solidFill>
                  <a:schemeClr val="bg1">
                    <a:lumMod val="50000"/>
                  </a:schemeClr>
                </a:solidFill>
                <a:effectLst/>
                <a:latin typeface="interfaceregular"/>
              </a:rPr>
              <a:t>Published Online First: 13 May 2025. </a:t>
            </a:r>
            <a:r>
              <a:rPr lang="en-GB" b="0" i="0" dirty="0" err="1">
                <a:solidFill>
                  <a:schemeClr val="bg1">
                    <a:lumMod val="50000"/>
                  </a:schemeClr>
                </a:solidFill>
                <a:effectLst/>
                <a:latin typeface="interfaceregular"/>
              </a:rPr>
              <a:t>doi</a:t>
            </a:r>
            <a:r>
              <a:rPr lang="en-GB" b="0" i="0" dirty="0">
                <a:solidFill>
                  <a:schemeClr val="bg1">
                    <a:lumMod val="50000"/>
                  </a:schemeClr>
                </a:solidFill>
                <a:effectLst/>
                <a:latin typeface="interfaceregular"/>
              </a:rPr>
              <a:t>: 10.1136/bmjebm-2025-113825</a:t>
            </a:r>
            <a:endParaRPr lang="en-AT" dirty="0">
              <a:solidFill>
                <a:schemeClr val="bg1">
                  <a:lumMod val="50000"/>
                </a:schemeClr>
              </a:solidFill>
            </a:endParaRPr>
          </a:p>
        </p:txBody>
      </p:sp>
      <p:sp>
        <p:nvSpPr>
          <p:cNvPr id="9" name="TextBox 8">
            <a:extLst>
              <a:ext uri="{FF2B5EF4-FFF2-40B4-BE49-F238E27FC236}">
                <a16:creationId xmlns:a16="http://schemas.microsoft.com/office/drawing/2014/main" id="{B94896DA-195E-4514-9884-EF7E2B98857B}"/>
              </a:ext>
            </a:extLst>
          </p:cNvPr>
          <p:cNvSpPr txBox="1"/>
          <p:nvPr/>
        </p:nvSpPr>
        <p:spPr>
          <a:xfrm>
            <a:off x="459509" y="3828290"/>
            <a:ext cx="9299864" cy="2308324"/>
          </a:xfrm>
          <a:prstGeom prst="rect">
            <a:avLst/>
          </a:prstGeom>
          <a:noFill/>
        </p:spPr>
        <p:txBody>
          <a:bodyPr wrap="square">
            <a:spAutoFit/>
          </a:bodyPr>
          <a:lstStyle/>
          <a:p>
            <a:r>
              <a:rPr lang="en-GB" sz="2400" b="1" i="1" dirty="0">
                <a:solidFill>
                  <a:srgbClr val="222222"/>
                </a:solidFill>
                <a:effectLst/>
              </a:rPr>
              <a:t>Did you use any GAI tools (such as LLMs or large visual models) in any section or step of this proposal? </a:t>
            </a:r>
            <a:r>
              <a:rPr lang="en-GB" sz="2400" b="0" i="0" dirty="0">
                <a:solidFill>
                  <a:schemeClr val="bg1">
                    <a:lumMod val="50000"/>
                  </a:schemeClr>
                </a:solidFill>
                <a:effectLst/>
              </a:rPr>
              <a:t>(</a:t>
            </a:r>
            <a:r>
              <a:rPr lang="en-GB" sz="2400" b="0" i="0" dirty="0" err="1">
                <a:solidFill>
                  <a:schemeClr val="bg1">
                    <a:lumMod val="50000"/>
                  </a:schemeClr>
                </a:solidFill>
                <a:effectLst/>
              </a:rPr>
              <a:t>ie</a:t>
            </a:r>
            <a:r>
              <a:rPr lang="en-GB" sz="2400" b="0" i="0" dirty="0">
                <a:solidFill>
                  <a:schemeClr val="bg1">
                    <a:lumMod val="50000"/>
                  </a:schemeClr>
                </a:solidFill>
                <a:effectLst/>
              </a:rPr>
              <a:t>, generating content ideas, structuring the manuscript, checking grammatical errors or improving clarity)</a:t>
            </a:r>
            <a:endParaRPr lang="en-GB" sz="2400" b="1" i="1" dirty="0">
              <a:solidFill>
                <a:schemeClr val="bg1">
                  <a:lumMod val="50000"/>
                </a:schemeClr>
              </a:solidFill>
              <a:effectLst/>
            </a:endParaRPr>
          </a:p>
          <a:p>
            <a:endParaRPr lang="en-GB" sz="2400" b="1" i="1" dirty="0">
              <a:solidFill>
                <a:srgbClr val="222222"/>
              </a:solidFill>
              <a:effectLst/>
            </a:endParaRPr>
          </a:p>
          <a:p>
            <a:r>
              <a:rPr lang="en-GB" sz="2400" b="1" i="1" dirty="0">
                <a:solidFill>
                  <a:srgbClr val="222222"/>
                </a:solidFill>
              </a:rPr>
              <a:t>If yes, s</a:t>
            </a:r>
            <a:r>
              <a:rPr lang="en-GB" sz="2400" b="1" i="1" dirty="0">
                <a:solidFill>
                  <a:srgbClr val="222222"/>
                </a:solidFill>
                <a:effectLst/>
              </a:rPr>
              <a:t>pecify the GAI tool(s) used, their versions and/or release dates and the date(s)/period the tools were used.</a:t>
            </a:r>
            <a:endParaRPr lang="en-AT" sz="2400" dirty="0"/>
          </a:p>
        </p:txBody>
      </p:sp>
      <p:sp>
        <p:nvSpPr>
          <p:cNvPr id="2" name="Title 4">
            <a:extLst>
              <a:ext uri="{FF2B5EF4-FFF2-40B4-BE49-F238E27FC236}">
                <a16:creationId xmlns:a16="http://schemas.microsoft.com/office/drawing/2014/main" id="{61460EB6-6DD0-2688-E78A-E3B87C5C3A27}"/>
              </a:ext>
            </a:extLst>
          </p:cNvPr>
          <p:cNvSpPr txBox="1">
            <a:spLocks/>
          </p:cNvSpPr>
          <p:nvPr/>
        </p:nvSpPr>
        <p:spPr>
          <a:xfrm>
            <a:off x="-374067" y="78159"/>
            <a:ext cx="10058400" cy="1209675"/>
          </a:xfrm>
          <a:prstGeom prst="rect">
            <a:avLst/>
          </a:prstGeom>
        </p:spPr>
        <p:txBody>
          <a:bodyPr vert="horz" lIns="91440" tIns="45720" rIns="91440" bIns="45720" rtlCol="0" anchor="ctr">
            <a:normAutofit/>
          </a:bodyPr>
          <a:lstStyle>
            <a:lvl1pPr algn="r" defTabSz="914400" rtl="1" eaLnBrk="1" latinLnBrk="0" hangingPunct="1">
              <a:lnSpc>
                <a:spcPct val="90000"/>
              </a:lnSpc>
              <a:spcBef>
                <a:spcPct val="0"/>
              </a:spcBef>
              <a:buNone/>
              <a:defRPr sz="4400" kern="1200" baseline="0">
                <a:solidFill>
                  <a:schemeClr val="tx1"/>
                </a:solidFill>
                <a:latin typeface="Calibri" panose="020F0502020204030204" pitchFamily="34" charset="0"/>
                <a:ea typeface="+mj-ea"/>
                <a:cs typeface="B Roya" pitchFamily="2" charset="-78"/>
              </a:defRPr>
            </a:lvl1pPr>
          </a:lstStyle>
          <a:p>
            <a:r>
              <a:rPr lang="fa-IR" sz="3600" b="1" dirty="0">
                <a:solidFill>
                  <a:schemeClr val="bg1"/>
                </a:solidFill>
              </a:rPr>
              <a:t>به روزرسانی فرم </a:t>
            </a:r>
            <a:r>
              <a:rPr lang="fa-IR" sz="3600" b="1" dirty="0" err="1">
                <a:solidFill>
                  <a:schemeClr val="bg1"/>
                </a:solidFill>
              </a:rPr>
              <a:t>پروپوزال‌ها</a:t>
            </a:r>
            <a:r>
              <a:rPr lang="fa-IR" sz="3600" b="1" dirty="0">
                <a:solidFill>
                  <a:schemeClr val="bg1"/>
                </a:solidFill>
              </a:rPr>
              <a:t> در خصوص </a:t>
            </a:r>
            <a:r>
              <a:rPr lang="en-US" sz="3600" b="1" dirty="0">
                <a:solidFill>
                  <a:schemeClr val="bg1"/>
                </a:solidFill>
              </a:rPr>
              <a:t>AI</a:t>
            </a:r>
          </a:p>
        </p:txBody>
      </p:sp>
    </p:spTree>
    <p:extLst>
      <p:ext uri="{BB962C8B-B14F-4D97-AF65-F5344CB8AC3E}">
        <p14:creationId xmlns:p14="http://schemas.microsoft.com/office/powerpoint/2010/main" val="3364408372"/>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036239" y="215739"/>
            <a:ext cx="7010400" cy="1022350"/>
          </a:xfrm>
          <a:noFill/>
        </p:spPr>
        <p:txBody>
          <a:bodyPr/>
          <a:lstStyle/>
          <a:p>
            <a:pPr algn="r" rtl="1"/>
            <a:r>
              <a:rPr lang="fa-IR" sz="3200" b="1" dirty="0">
                <a:solidFill>
                  <a:schemeClr val="bg1"/>
                </a:solidFill>
              </a:rPr>
              <a:t>خلاصه </a:t>
            </a:r>
            <a:r>
              <a:rPr lang="fa-IR" sz="3200" b="1" dirty="0" err="1">
                <a:solidFill>
                  <a:schemeClr val="bg1"/>
                </a:solidFill>
              </a:rPr>
              <a:t>پروپوزال</a:t>
            </a:r>
            <a:endParaRPr lang="en-US" sz="3200" b="1" dirty="0">
              <a:solidFill>
                <a:schemeClr val="bg1"/>
              </a:solidFill>
            </a:endParaRPr>
          </a:p>
        </p:txBody>
      </p:sp>
      <p:sp>
        <p:nvSpPr>
          <p:cNvPr id="3" name="Slide Number Placeholder 2"/>
          <p:cNvSpPr>
            <a:spLocks noGrp="1"/>
          </p:cNvSpPr>
          <p:nvPr>
            <p:ph type="sldNum" idx="4294967295"/>
          </p:nvPr>
        </p:nvSpPr>
        <p:spPr>
          <a:xfrm>
            <a:off x="10207625" y="6181725"/>
            <a:ext cx="1984375" cy="420688"/>
          </a:xfrm>
        </p:spPr>
        <p:txBody>
          <a:bodyPr/>
          <a:lstStyle/>
          <a:p>
            <a:fld id="{00000000-1234-1234-1234-123412341234}" type="slidenum">
              <a:rPr lang="en" smtClean="0"/>
              <a:pPr/>
              <a:t>147</a:t>
            </a:fld>
            <a:endParaRPr lang="en"/>
          </a:p>
        </p:txBody>
      </p:sp>
      <p:sp>
        <p:nvSpPr>
          <p:cNvPr id="5" name="Rectangle 4"/>
          <p:cNvSpPr/>
          <p:nvPr/>
        </p:nvSpPr>
        <p:spPr>
          <a:xfrm>
            <a:off x="1300113" y="1510349"/>
            <a:ext cx="8058300" cy="3990836"/>
          </a:xfrm>
          <a:prstGeom prst="rect">
            <a:avLst/>
          </a:prstGeom>
        </p:spPr>
        <p:txBody>
          <a:bodyPr wrap="square">
            <a:spAutoFit/>
          </a:bodyPr>
          <a:lstStyle/>
          <a:p>
            <a:pPr algn="r" rtl="1">
              <a:lnSpc>
                <a:spcPct val="125000"/>
              </a:lnSpc>
              <a:spcAft>
                <a:spcPts val="800"/>
              </a:spcAft>
            </a:pPr>
            <a:r>
              <a:rPr lang="fa-IR" sz="2400" dirty="0">
                <a:cs typeface="B Roya" panose="00000400000000000000" pitchFamily="2" charset="-78"/>
              </a:rPr>
              <a:t>خلاصه طرح در بخش </a:t>
            </a:r>
            <a:r>
              <a:rPr lang="fa-IR" sz="2400" dirty="0" err="1">
                <a:cs typeface="B Roya" panose="00000400000000000000" pitchFamily="2" charset="-78"/>
              </a:rPr>
              <a:t>آن‌لاین</a:t>
            </a:r>
            <a:r>
              <a:rPr lang="fa-IR" sz="2400" dirty="0">
                <a:cs typeface="B Roya" panose="00000400000000000000" pitchFamily="2" charset="-78"/>
              </a:rPr>
              <a:t> سامانه مؤسسه تکمیل </a:t>
            </a:r>
            <a:r>
              <a:rPr lang="fa-IR" sz="2400" dirty="0" err="1">
                <a:cs typeface="B Roya" panose="00000400000000000000" pitchFamily="2" charset="-78"/>
              </a:rPr>
              <a:t>می‌شود</a:t>
            </a:r>
            <a:r>
              <a:rPr lang="fa-IR" sz="2400" dirty="0">
                <a:cs typeface="B Roya" panose="00000400000000000000" pitchFamily="2" charset="-78"/>
              </a:rPr>
              <a:t> که شامل تاریخچه (</a:t>
            </a:r>
            <a:r>
              <a:rPr lang="en-US" sz="2400" dirty="0">
                <a:latin typeface="Source Sans Pro" panose="020B0503030403020204" pitchFamily="34" charset="0"/>
                <a:ea typeface="Source Sans Pro" panose="020B0503030403020204" pitchFamily="34" charset="0"/>
              </a:rPr>
              <a:t>background</a:t>
            </a:r>
            <a:r>
              <a:rPr lang="fa-IR" sz="2400" dirty="0">
                <a:cs typeface="B Roya" panose="00000400000000000000" pitchFamily="2" charset="-78"/>
              </a:rPr>
              <a:t>)،</a:t>
            </a:r>
            <a:r>
              <a:rPr lang="en-US" sz="2400" dirty="0">
                <a:cs typeface="B Roya" panose="00000400000000000000" pitchFamily="2" charset="-78"/>
              </a:rPr>
              <a:t> </a:t>
            </a:r>
            <a:r>
              <a:rPr lang="fa-IR" sz="2400" dirty="0">
                <a:cs typeface="B Roya" panose="00000400000000000000" pitchFamily="2" charset="-78"/>
              </a:rPr>
              <a:t>اهداف اختصاصی (</a:t>
            </a:r>
            <a:r>
              <a:rPr lang="en-US" sz="2400" dirty="0">
                <a:latin typeface="Source Sans Pro" panose="020B0503030403020204" pitchFamily="34" charset="0"/>
                <a:ea typeface="Source Sans Pro" panose="020B0503030403020204" pitchFamily="34" charset="0"/>
              </a:rPr>
              <a:t>specific aims</a:t>
            </a:r>
            <a:r>
              <a:rPr lang="fa-IR" sz="2400" dirty="0">
                <a:cs typeface="B Roya" panose="00000400000000000000" pitchFamily="2" charset="-78"/>
              </a:rPr>
              <a:t>)</a:t>
            </a:r>
            <a:r>
              <a:rPr lang="en-US" sz="2400" dirty="0">
                <a:cs typeface="B Roya" panose="00000400000000000000" pitchFamily="2" charset="-78"/>
              </a:rPr>
              <a:t>،</a:t>
            </a:r>
            <a:r>
              <a:rPr lang="fa-IR" sz="2400" dirty="0">
                <a:cs typeface="B Roya" panose="00000400000000000000" pitchFamily="2" charset="-78"/>
              </a:rPr>
              <a:t> </a:t>
            </a:r>
            <a:r>
              <a:rPr lang="fa-IR" sz="2400" dirty="0" err="1">
                <a:cs typeface="B Roya" panose="00000400000000000000" pitchFamily="2" charset="-78"/>
              </a:rPr>
              <a:t>روش‌ها</a:t>
            </a:r>
            <a:r>
              <a:rPr lang="fa-IR" sz="2400" dirty="0">
                <a:cs typeface="B Roya" panose="00000400000000000000" pitchFamily="2" charset="-78"/>
              </a:rPr>
              <a:t> (</a:t>
            </a:r>
            <a:r>
              <a:rPr lang="en-US" sz="2400" dirty="0">
                <a:latin typeface="Source Sans Pro" panose="020B0503030403020204" pitchFamily="34" charset="0"/>
                <a:ea typeface="Source Sans Pro" panose="020B0503030403020204" pitchFamily="34" charset="0"/>
              </a:rPr>
              <a:t>methods</a:t>
            </a:r>
            <a:r>
              <a:rPr lang="fa-IR" sz="2400" dirty="0">
                <a:cs typeface="B Roya" panose="00000400000000000000" pitchFamily="2" charset="-78"/>
              </a:rPr>
              <a:t>) و چگونه از نتایج طرح استفاده خواهد شد (</a:t>
            </a:r>
            <a:r>
              <a:rPr lang="en-US" sz="2400" dirty="0">
                <a:latin typeface="Source Sans Pro" panose="020B0503030403020204" pitchFamily="34" charset="0"/>
                <a:ea typeface="Source Sans Pro" panose="020B0503030403020204" pitchFamily="34" charset="0"/>
              </a:rPr>
              <a:t>how the results will be used</a:t>
            </a:r>
            <a:r>
              <a:rPr lang="fa-IR" sz="2400" dirty="0">
                <a:cs typeface="B Roya" panose="00000400000000000000" pitchFamily="2" charset="-78"/>
              </a:rPr>
              <a:t>)</a:t>
            </a:r>
            <a:r>
              <a:rPr lang="en-US" sz="2400" dirty="0">
                <a:latin typeface="Source Sans Pro" panose="020B0503030403020204" pitchFamily="34" charset="0"/>
                <a:ea typeface="Source Sans Pro" panose="020B0503030403020204" pitchFamily="34" charset="0"/>
              </a:rPr>
              <a:t> </a:t>
            </a:r>
            <a:r>
              <a:rPr lang="fa-IR" sz="2400" dirty="0">
                <a:cs typeface="B Roya" panose="00000400000000000000" pitchFamily="2" charset="-78"/>
              </a:rPr>
              <a:t>به دو زبان فارسی و انگلیسی است.</a:t>
            </a:r>
          </a:p>
          <a:p>
            <a:pPr marL="380990" indent="-380990" algn="r" rtl="1">
              <a:lnSpc>
                <a:spcPct val="125000"/>
              </a:lnSpc>
              <a:spcAft>
                <a:spcPts val="800"/>
              </a:spcAft>
              <a:buClr>
                <a:srgbClr val="FF9300"/>
              </a:buClr>
              <a:buFont typeface="Wingdings" panose="05000000000000000000" pitchFamily="2" charset="2"/>
              <a:buChar char="§"/>
            </a:pPr>
            <a:r>
              <a:rPr lang="fa-IR" sz="2400" dirty="0">
                <a:latin typeface="yekanYW"/>
                <a:cs typeface="B Roya" panose="00000400000000000000" pitchFamily="2" charset="-78"/>
              </a:rPr>
              <a:t>حداقل/ حداکثر تعداد کلمات در </a:t>
            </a:r>
            <a:r>
              <a:rPr lang="fa-IR" sz="2400" b="1" dirty="0">
                <a:latin typeface="yekanYW"/>
                <a:cs typeface="B Roya" panose="00000400000000000000" pitchFamily="2" charset="-78"/>
              </a:rPr>
              <a:t>چکیده</a:t>
            </a:r>
            <a:r>
              <a:rPr lang="fa-IR" sz="2400" dirty="0">
                <a:latin typeface="yekanYW"/>
                <a:cs typeface="B Roya" panose="00000400000000000000" pitchFamily="2" charset="-78"/>
              </a:rPr>
              <a:t> فارسی ۵۰۰ و ۷۰۰ کلمه و در چکیده انگلیسی ۴۰۰ و ۵۰۰ کلمه است. </a:t>
            </a:r>
          </a:p>
          <a:p>
            <a:pPr marL="380990" indent="-380990" algn="r" rtl="1">
              <a:lnSpc>
                <a:spcPct val="125000"/>
              </a:lnSpc>
              <a:spcAft>
                <a:spcPts val="800"/>
              </a:spcAft>
              <a:buClr>
                <a:srgbClr val="FF9300"/>
              </a:buClr>
              <a:buFont typeface="Wingdings" panose="05000000000000000000" pitchFamily="2" charset="2"/>
              <a:buChar char="§"/>
            </a:pPr>
            <a:r>
              <a:rPr lang="fa-IR" sz="2400" dirty="0">
                <a:latin typeface="yekanYW"/>
                <a:cs typeface="B Roya" panose="00000400000000000000" pitchFamily="2" charset="-78"/>
              </a:rPr>
              <a:t>حداقل/ حداکثر تعداد کلمات در </a:t>
            </a:r>
            <a:r>
              <a:rPr lang="fa-IR" sz="2400" b="1" dirty="0">
                <a:latin typeface="yekanYW"/>
                <a:cs typeface="B Roya" panose="00000400000000000000" pitchFamily="2" charset="-78"/>
              </a:rPr>
              <a:t>روش کار </a:t>
            </a:r>
            <a:r>
              <a:rPr lang="fa-IR" sz="2400" dirty="0">
                <a:latin typeface="yekanYW"/>
                <a:cs typeface="B Roya" panose="00000400000000000000" pitchFamily="2" charset="-78"/>
              </a:rPr>
              <a:t>فارسی ۳۰۰ و ۴۵۰ و در چکیده انگلیسی ۲۰۰ و ۳۵۰ کلمه است.</a:t>
            </a:r>
            <a:endParaRPr lang="en-US" sz="2400" dirty="0">
              <a:cs typeface="B Roya" panose="00000400000000000000" pitchFamily="2" charset="-78"/>
            </a:endParaRPr>
          </a:p>
        </p:txBody>
      </p:sp>
      <p:grpSp>
        <p:nvGrpSpPr>
          <p:cNvPr id="6" name="Google Shape;892;p46"/>
          <p:cNvGrpSpPr/>
          <p:nvPr/>
        </p:nvGrpSpPr>
        <p:grpSpPr>
          <a:xfrm>
            <a:off x="9031274" y="463380"/>
            <a:ext cx="412029" cy="502449"/>
            <a:chOff x="596350" y="929175"/>
            <a:chExt cx="407950" cy="497475"/>
          </a:xfrm>
        </p:grpSpPr>
        <p:sp>
          <p:nvSpPr>
            <p:cNvPr id="7" name="Google Shape;893;p46"/>
            <p:cNvSpPr/>
            <p:nvPr/>
          </p:nvSpPr>
          <p:spPr>
            <a:xfrm>
              <a:off x="596350" y="953550"/>
              <a:ext cx="387250" cy="473100"/>
            </a:xfrm>
            <a:custGeom>
              <a:avLst/>
              <a:gdLst/>
              <a:ahLst/>
              <a:cxnLst/>
              <a:rect l="l" t="t" r="r" b="b"/>
              <a:pathLst>
                <a:path w="15490" h="18924" fill="none" extrusionOk="0">
                  <a:moveTo>
                    <a:pt x="15490" y="17828"/>
                  </a:moveTo>
                  <a:lnTo>
                    <a:pt x="15490" y="17828"/>
                  </a:lnTo>
                  <a:lnTo>
                    <a:pt x="15466" y="17998"/>
                  </a:lnTo>
                  <a:lnTo>
                    <a:pt x="15417" y="18169"/>
                  </a:lnTo>
                  <a:lnTo>
                    <a:pt x="15319" y="18364"/>
                  </a:lnTo>
                  <a:lnTo>
                    <a:pt x="15198" y="18534"/>
                  </a:lnTo>
                  <a:lnTo>
                    <a:pt x="15052" y="18680"/>
                  </a:lnTo>
                  <a:lnTo>
                    <a:pt x="14881" y="18802"/>
                  </a:lnTo>
                  <a:lnTo>
                    <a:pt x="14735" y="18900"/>
                  </a:lnTo>
                  <a:lnTo>
                    <a:pt x="14564" y="18924"/>
                  </a:lnTo>
                  <a:lnTo>
                    <a:pt x="1023" y="18924"/>
                  </a:lnTo>
                  <a:lnTo>
                    <a:pt x="1023" y="18924"/>
                  </a:lnTo>
                  <a:lnTo>
                    <a:pt x="853" y="18900"/>
                  </a:lnTo>
                  <a:lnTo>
                    <a:pt x="682" y="18802"/>
                  </a:lnTo>
                  <a:lnTo>
                    <a:pt x="512" y="18680"/>
                  </a:lnTo>
                  <a:lnTo>
                    <a:pt x="341" y="18534"/>
                  </a:lnTo>
                  <a:lnTo>
                    <a:pt x="219" y="18364"/>
                  </a:lnTo>
                  <a:lnTo>
                    <a:pt x="98" y="18169"/>
                  </a:lnTo>
                  <a:lnTo>
                    <a:pt x="25" y="17998"/>
                  </a:lnTo>
                  <a:lnTo>
                    <a:pt x="0" y="17828"/>
                  </a:lnTo>
                  <a:lnTo>
                    <a:pt x="0" y="877"/>
                  </a:lnTo>
                  <a:lnTo>
                    <a:pt x="0" y="877"/>
                  </a:lnTo>
                  <a:lnTo>
                    <a:pt x="25" y="706"/>
                  </a:lnTo>
                  <a:lnTo>
                    <a:pt x="98" y="560"/>
                  </a:lnTo>
                  <a:lnTo>
                    <a:pt x="195" y="414"/>
                  </a:lnTo>
                  <a:lnTo>
                    <a:pt x="341" y="268"/>
                  </a:lnTo>
                  <a:lnTo>
                    <a:pt x="487" y="171"/>
                  </a:lnTo>
                  <a:lnTo>
                    <a:pt x="658" y="73"/>
                  </a:lnTo>
                  <a:lnTo>
                    <a:pt x="828" y="24"/>
                  </a:lnTo>
                  <a:lnTo>
                    <a:pt x="974" y="0"/>
                  </a:lnTo>
                </a:path>
              </a:pathLst>
            </a:custGeom>
            <a:noFill/>
            <a:ln w="12175" cap="rnd" cmpd="sng">
              <a:solidFill>
                <a:schemeClr val="bg1"/>
              </a:solidFill>
              <a:prstDash val="solid"/>
              <a:round/>
              <a:headEnd type="none" w="sm" len="sm"/>
              <a:tailEnd type="none" w="sm" len="sm"/>
            </a:ln>
          </p:spPr>
          <p:txBody>
            <a:bodyPr spcFirstLastPara="1" wrap="square" lIns="121900" tIns="121900" rIns="121900" bIns="121900" anchor="ctr" anchorCtr="0">
              <a:noAutofit/>
            </a:bodyPr>
            <a:lstStyle/>
            <a:p>
              <a:endParaRPr sz="2400">
                <a:solidFill>
                  <a:schemeClr val="bg1"/>
                </a:solidFill>
                <a:latin typeface="Source Sans Pro" panose="020B0503030403020204" pitchFamily="34" charset="0"/>
                <a:ea typeface="Source Sans Pro" panose="020B0503030403020204" pitchFamily="34" charset="0"/>
              </a:endParaRPr>
            </a:p>
          </p:txBody>
        </p:sp>
        <p:sp>
          <p:nvSpPr>
            <p:cNvPr id="8" name="Google Shape;894;p46"/>
            <p:cNvSpPr/>
            <p:nvPr/>
          </p:nvSpPr>
          <p:spPr>
            <a:xfrm>
              <a:off x="626775" y="929175"/>
              <a:ext cx="377525" cy="462775"/>
            </a:xfrm>
            <a:custGeom>
              <a:avLst/>
              <a:gdLst/>
              <a:ahLst/>
              <a:cxnLst/>
              <a:rect l="l" t="t" r="r" b="b"/>
              <a:pathLst>
                <a:path w="15101" h="18511" fill="none" extrusionOk="0">
                  <a:moveTo>
                    <a:pt x="15101" y="3362"/>
                  </a:moveTo>
                  <a:lnTo>
                    <a:pt x="15101" y="17731"/>
                  </a:lnTo>
                  <a:lnTo>
                    <a:pt x="15101" y="17731"/>
                  </a:lnTo>
                  <a:lnTo>
                    <a:pt x="15077" y="17877"/>
                  </a:lnTo>
                  <a:lnTo>
                    <a:pt x="15028" y="18024"/>
                  </a:lnTo>
                  <a:lnTo>
                    <a:pt x="14979" y="18145"/>
                  </a:lnTo>
                  <a:lnTo>
                    <a:pt x="14882" y="18267"/>
                  </a:lnTo>
                  <a:lnTo>
                    <a:pt x="14760" y="18365"/>
                  </a:lnTo>
                  <a:lnTo>
                    <a:pt x="14614" y="18438"/>
                  </a:lnTo>
                  <a:lnTo>
                    <a:pt x="14468" y="18486"/>
                  </a:lnTo>
                  <a:lnTo>
                    <a:pt x="14322" y="18511"/>
                  </a:lnTo>
                  <a:lnTo>
                    <a:pt x="780" y="18511"/>
                  </a:lnTo>
                  <a:lnTo>
                    <a:pt x="780" y="18511"/>
                  </a:lnTo>
                  <a:lnTo>
                    <a:pt x="634" y="18486"/>
                  </a:lnTo>
                  <a:lnTo>
                    <a:pt x="488" y="18438"/>
                  </a:lnTo>
                  <a:lnTo>
                    <a:pt x="342" y="18365"/>
                  </a:lnTo>
                  <a:lnTo>
                    <a:pt x="220" y="18267"/>
                  </a:lnTo>
                  <a:lnTo>
                    <a:pt x="123" y="18145"/>
                  </a:lnTo>
                  <a:lnTo>
                    <a:pt x="74" y="18024"/>
                  </a:lnTo>
                  <a:lnTo>
                    <a:pt x="25" y="17877"/>
                  </a:lnTo>
                  <a:lnTo>
                    <a:pt x="1" y="17731"/>
                  </a:lnTo>
                  <a:lnTo>
                    <a:pt x="1" y="780"/>
                  </a:lnTo>
                  <a:lnTo>
                    <a:pt x="1" y="780"/>
                  </a:lnTo>
                  <a:lnTo>
                    <a:pt x="25" y="610"/>
                  </a:lnTo>
                  <a:lnTo>
                    <a:pt x="74" y="464"/>
                  </a:lnTo>
                  <a:lnTo>
                    <a:pt x="123" y="342"/>
                  </a:lnTo>
                  <a:lnTo>
                    <a:pt x="220" y="220"/>
                  </a:lnTo>
                  <a:lnTo>
                    <a:pt x="342" y="123"/>
                  </a:lnTo>
                  <a:lnTo>
                    <a:pt x="488" y="50"/>
                  </a:lnTo>
                  <a:lnTo>
                    <a:pt x="634" y="1"/>
                  </a:lnTo>
                  <a:lnTo>
                    <a:pt x="780" y="1"/>
                  </a:lnTo>
                  <a:lnTo>
                    <a:pt x="11740" y="1"/>
                  </a:lnTo>
                </a:path>
              </a:pathLst>
            </a:custGeom>
            <a:noFill/>
            <a:ln w="12175" cap="rnd" cmpd="sng">
              <a:solidFill>
                <a:schemeClr val="bg1"/>
              </a:solidFill>
              <a:prstDash val="solid"/>
              <a:round/>
              <a:headEnd type="none" w="sm" len="sm"/>
              <a:tailEnd type="none" w="sm" len="sm"/>
            </a:ln>
          </p:spPr>
          <p:txBody>
            <a:bodyPr spcFirstLastPara="1" wrap="square" lIns="121900" tIns="121900" rIns="121900" bIns="121900" anchor="ctr" anchorCtr="0">
              <a:noAutofit/>
            </a:bodyPr>
            <a:lstStyle/>
            <a:p>
              <a:endParaRPr sz="2400">
                <a:solidFill>
                  <a:schemeClr val="bg1"/>
                </a:solidFill>
                <a:latin typeface="Source Sans Pro" panose="020B0503030403020204" pitchFamily="34" charset="0"/>
                <a:ea typeface="Source Sans Pro" panose="020B0503030403020204" pitchFamily="34" charset="0"/>
              </a:endParaRPr>
            </a:p>
          </p:txBody>
        </p:sp>
        <p:sp>
          <p:nvSpPr>
            <p:cNvPr id="9" name="Google Shape;895;p46"/>
            <p:cNvSpPr/>
            <p:nvPr/>
          </p:nvSpPr>
          <p:spPr>
            <a:xfrm>
              <a:off x="688900" y="1256150"/>
              <a:ext cx="133975" cy="25"/>
            </a:xfrm>
            <a:custGeom>
              <a:avLst/>
              <a:gdLst/>
              <a:ahLst/>
              <a:cxnLst/>
              <a:rect l="l" t="t" r="r" b="b"/>
              <a:pathLst>
                <a:path w="5359" h="1" fill="none" extrusionOk="0">
                  <a:moveTo>
                    <a:pt x="5358" y="0"/>
                  </a:moveTo>
                  <a:lnTo>
                    <a:pt x="0" y="0"/>
                  </a:lnTo>
                </a:path>
              </a:pathLst>
            </a:custGeom>
            <a:noFill/>
            <a:ln w="12175" cap="rnd" cmpd="sng">
              <a:solidFill>
                <a:schemeClr val="bg1"/>
              </a:solidFill>
              <a:prstDash val="solid"/>
              <a:round/>
              <a:headEnd type="none" w="sm" len="sm"/>
              <a:tailEnd type="none" w="sm" len="sm"/>
            </a:ln>
          </p:spPr>
          <p:txBody>
            <a:bodyPr spcFirstLastPara="1" wrap="square" lIns="121900" tIns="121900" rIns="121900" bIns="121900" anchor="ctr" anchorCtr="0">
              <a:noAutofit/>
            </a:bodyPr>
            <a:lstStyle/>
            <a:p>
              <a:endParaRPr sz="2400">
                <a:solidFill>
                  <a:schemeClr val="bg1"/>
                </a:solidFill>
                <a:latin typeface="Source Sans Pro" panose="020B0503030403020204" pitchFamily="34" charset="0"/>
                <a:ea typeface="Source Sans Pro" panose="020B0503030403020204" pitchFamily="34" charset="0"/>
              </a:endParaRPr>
            </a:p>
          </p:txBody>
        </p:sp>
        <p:sp>
          <p:nvSpPr>
            <p:cNvPr id="10" name="Google Shape;896;p46"/>
            <p:cNvSpPr/>
            <p:nvPr/>
          </p:nvSpPr>
          <p:spPr>
            <a:xfrm>
              <a:off x="688900" y="1201350"/>
              <a:ext cx="255750" cy="25"/>
            </a:xfrm>
            <a:custGeom>
              <a:avLst/>
              <a:gdLst/>
              <a:ahLst/>
              <a:cxnLst/>
              <a:rect l="l" t="t" r="r" b="b"/>
              <a:pathLst>
                <a:path w="10230" h="1" fill="none" extrusionOk="0">
                  <a:moveTo>
                    <a:pt x="10229" y="1"/>
                  </a:moveTo>
                  <a:lnTo>
                    <a:pt x="0" y="1"/>
                  </a:lnTo>
                </a:path>
              </a:pathLst>
            </a:custGeom>
            <a:noFill/>
            <a:ln w="12175" cap="rnd" cmpd="sng">
              <a:solidFill>
                <a:schemeClr val="bg1"/>
              </a:solidFill>
              <a:prstDash val="solid"/>
              <a:round/>
              <a:headEnd type="none" w="sm" len="sm"/>
              <a:tailEnd type="none" w="sm" len="sm"/>
            </a:ln>
          </p:spPr>
          <p:txBody>
            <a:bodyPr spcFirstLastPara="1" wrap="square" lIns="121900" tIns="121900" rIns="121900" bIns="121900" anchor="ctr" anchorCtr="0">
              <a:noAutofit/>
            </a:bodyPr>
            <a:lstStyle/>
            <a:p>
              <a:endParaRPr sz="2400">
                <a:solidFill>
                  <a:schemeClr val="bg1"/>
                </a:solidFill>
                <a:latin typeface="Source Sans Pro" panose="020B0503030403020204" pitchFamily="34" charset="0"/>
                <a:ea typeface="Source Sans Pro" panose="020B0503030403020204" pitchFamily="34" charset="0"/>
              </a:endParaRPr>
            </a:p>
          </p:txBody>
        </p:sp>
        <p:sp>
          <p:nvSpPr>
            <p:cNvPr id="11" name="Google Shape;897;p46"/>
            <p:cNvSpPr/>
            <p:nvPr/>
          </p:nvSpPr>
          <p:spPr>
            <a:xfrm>
              <a:off x="688900" y="1145950"/>
              <a:ext cx="255750" cy="25"/>
            </a:xfrm>
            <a:custGeom>
              <a:avLst/>
              <a:gdLst/>
              <a:ahLst/>
              <a:cxnLst/>
              <a:rect l="l" t="t" r="r" b="b"/>
              <a:pathLst>
                <a:path w="10230" h="1" fill="none" extrusionOk="0">
                  <a:moveTo>
                    <a:pt x="10229" y="0"/>
                  </a:moveTo>
                  <a:lnTo>
                    <a:pt x="0" y="0"/>
                  </a:lnTo>
                </a:path>
              </a:pathLst>
            </a:custGeom>
            <a:noFill/>
            <a:ln w="12175" cap="rnd" cmpd="sng">
              <a:solidFill>
                <a:schemeClr val="bg1"/>
              </a:solidFill>
              <a:prstDash val="solid"/>
              <a:round/>
              <a:headEnd type="none" w="sm" len="sm"/>
              <a:tailEnd type="none" w="sm" len="sm"/>
            </a:ln>
          </p:spPr>
          <p:txBody>
            <a:bodyPr spcFirstLastPara="1" wrap="square" lIns="121900" tIns="121900" rIns="121900" bIns="121900" anchor="ctr" anchorCtr="0">
              <a:noAutofit/>
            </a:bodyPr>
            <a:lstStyle/>
            <a:p>
              <a:endParaRPr sz="2400">
                <a:solidFill>
                  <a:schemeClr val="bg1"/>
                </a:solidFill>
                <a:latin typeface="Source Sans Pro" panose="020B0503030403020204" pitchFamily="34" charset="0"/>
                <a:ea typeface="Source Sans Pro" panose="020B0503030403020204" pitchFamily="34" charset="0"/>
              </a:endParaRPr>
            </a:p>
          </p:txBody>
        </p:sp>
        <p:sp>
          <p:nvSpPr>
            <p:cNvPr id="12" name="Google Shape;898;p46"/>
            <p:cNvSpPr/>
            <p:nvPr/>
          </p:nvSpPr>
          <p:spPr>
            <a:xfrm>
              <a:off x="688900" y="1090525"/>
              <a:ext cx="255750" cy="25"/>
            </a:xfrm>
            <a:custGeom>
              <a:avLst/>
              <a:gdLst/>
              <a:ahLst/>
              <a:cxnLst/>
              <a:rect l="l" t="t" r="r" b="b"/>
              <a:pathLst>
                <a:path w="10230" h="1" fill="none" extrusionOk="0">
                  <a:moveTo>
                    <a:pt x="10229" y="1"/>
                  </a:moveTo>
                  <a:lnTo>
                    <a:pt x="0" y="1"/>
                  </a:lnTo>
                </a:path>
              </a:pathLst>
            </a:custGeom>
            <a:noFill/>
            <a:ln w="12175" cap="rnd" cmpd="sng">
              <a:solidFill>
                <a:schemeClr val="bg1"/>
              </a:solidFill>
              <a:prstDash val="solid"/>
              <a:round/>
              <a:headEnd type="none" w="sm" len="sm"/>
              <a:tailEnd type="none" w="sm" len="sm"/>
            </a:ln>
          </p:spPr>
          <p:txBody>
            <a:bodyPr spcFirstLastPara="1" wrap="square" lIns="121900" tIns="121900" rIns="121900" bIns="121900" anchor="ctr" anchorCtr="0">
              <a:noAutofit/>
            </a:bodyPr>
            <a:lstStyle/>
            <a:p>
              <a:endParaRPr sz="2400">
                <a:solidFill>
                  <a:schemeClr val="bg1"/>
                </a:solidFill>
                <a:latin typeface="Source Sans Pro" panose="020B0503030403020204" pitchFamily="34" charset="0"/>
                <a:ea typeface="Source Sans Pro" panose="020B0503030403020204" pitchFamily="34" charset="0"/>
              </a:endParaRPr>
            </a:p>
          </p:txBody>
        </p:sp>
        <p:sp>
          <p:nvSpPr>
            <p:cNvPr id="13" name="Google Shape;899;p46"/>
            <p:cNvSpPr/>
            <p:nvPr/>
          </p:nvSpPr>
          <p:spPr>
            <a:xfrm>
              <a:off x="920250" y="929175"/>
              <a:ext cx="84050" cy="84050"/>
            </a:xfrm>
            <a:custGeom>
              <a:avLst/>
              <a:gdLst/>
              <a:ahLst/>
              <a:cxnLst/>
              <a:rect l="l" t="t" r="r" b="b"/>
              <a:pathLst>
                <a:path w="3362" h="3362" fill="none" extrusionOk="0">
                  <a:moveTo>
                    <a:pt x="1" y="2582"/>
                  </a:moveTo>
                  <a:lnTo>
                    <a:pt x="1" y="1"/>
                  </a:lnTo>
                  <a:lnTo>
                    <a:pt x="3362" y="3362"/>
                  </a:lnTo>
                  <a:lnTo>
                    <a:pt x="780" y="3362"/>
                  </a:lnTo>
                  <a:lnTo>
                    <a:pt x="780" y="3362"/>
                  </a:lnTo>
                  <a:lnTo>
                    <a:pt x="610" y="3337"/>
                  </a:lnTo>
                  <a:lnTo>
                    <a:pt x="464" y="3289"/>
                  </a:lnTo>
                  <a:lnTo>
                    <a:pt x="342" y="3216"/>
                  </a:lnTo>
                  <a:lnTo>
                    <a:pt x="220" y="3118"/>
                  </a:lnTo>
                  <a:lnTo>
                    <a:pt x="123" y="3021"/>
                  </a:lnTo>
                  <a:lnTo>
                    <a:pt x="50" y="2875"/>
                  </a:lnTo>
                  <a:lnTo>
                    <a:pt x="1" y="2729"/>
                  </a:lnTo>
                  <a:lnTo>
                    <a:pt x="1" y="2582"/>
                  </a:lnTo>
                  <a:lnTo>
                    <a:pt x="1" y="2582"/>
                  </a:lnTo>
                  <a:close/>
                </a:path>
              </a:pathLst>
            </a:custGeom>
            <a:noFill/>
            <a:ln w="12175" cap="rnd" cmpd="sng">
              <a:solidFill>
                <a:schemeClr val="bg1"/>
              </a:solidFill>
              <a:prstDash val="solid"/>
              <a:round/>
              <a:headEnd type="none" w="sm" len="sm"/>
              <a:tailEnd type="none" w="sm" len="sm"/>
            </a:ln>
          </p:spPr>
          <p:txBody>
            <a:bodyPr spcFirstLastPara="1" wrap="square" lIns="121900" tIns="121900" rIns="121900" bIns="121900" anchor="ctr" anchorCtr="0">
              <a:noAutofit/>
            </a:bodyPr>
            <a:lstStyle/>
            <a:p>
              <a:endParaRPr sz="2400">
                <a:solidFill>
                  <a:schemeClr val="bg1"/>
                </a:solidFill>
                <a:latin typeface="Source Sans Pro" panose="020B0503030403020204" pitchFamily="34" charset="0"/>
                <a:ea typeface="Source Sans Pro" panose="020B0503030403020204" pitchFamily="34" charset="0"/>
              </a:endParaRPr>
            </a:p>
          </p:txBody>
        </p:sp>
      </p:grpSp>
    </p:spTree>
    <p:extLst>
      <p:ext uri="{BB962C8B-B14F-4D97-AF65-F5344CB8AC3E}">
        <p14:creationId xmlns:p14="http://schemas.microsoft.com/office/powerpoint/2010/main" val="3343292858"/>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139971" y="0"/>
            <a:ext cx="2044700" cy="6858000"/>
          </a:xfrm>
          <a:prstGeom prst="rect">
            <a:avLst/>
          </a:prstGeom>
          <a:solidFill>
            <a:srgbClr val="660066"/>
          </a:solidFill>
          <a:ln>
            <a:solidFill>
              <a:srgbClr val="00A2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p:cNvSpPr/>
          <p:nvPr/>
        </p:nvSpPr>
        <p:spPr>
          <a:xfrm>
            <a:off x="9856807" y="2901950"/>
            <a:ext cx="1054100" cy="10541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9707181" y="2724150"/>
            <a:ext cx="1409701" cy="1409701"/>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0271037" y="166891"/>
            <a:ext cx="1423985" cy="1423985"/>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10806510" y="5093099"/>
            <a:ext cx="2396327" cy="2396327"/>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11622088" y="6291263"/>
            <a:ext cx="765173" cy="765173"/>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11826088" y="857766"/>
            <a:ext cx="333373" cy="333373"/>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098E8172-1B33-03D0-7B58-717D2D739B70}"/>
              </a:ext>
            </a:extLst>
          </p:cNvPr>
          <p:cNvGrpSpPr/>
          <p:nvPr/>
        </p:nvGrpSpPr>
        <p:grpSpPr>
          <a:xfrm flipH="1">
            <a:off x="5982684" y="1659210"/>
            <a:ext cx="2961228" cy="4295484"/>
            <a:chOff x="354993" y="1642515"/>
            <a:chExt cx="2184205" cy="4295484"/>
          </a:xfrm>
        </p:grpSpPr>
        <p:grpSp>
          <p:nvGrpSpPr>
            <p:cNvPr id="21" name="Group 20">
              <a:extLst>
                <a:ext uri="{FF2B5EF4-FFF2-40B4-BE49-F238E27FC236}">
                  <a16:creationId xmlns:a16="http://schemas.microsoft.com/office/drawing/2014/main" id="{1A767533-3DE1-4F10-F5EF-2689A570D85A}"/>
                </a:ext>
              </a:extLst>
            </p:cNvPr>
            <p:cNvGrpSpPr/>
            <p:nvPr/>
          </p:nvGrpSpPr>
          <p:grpSpPr>
            <a:xfrm>
              <a:off x="354993" y="1642515"/>
              <a:ext cx="1657160" cy="2826120"/>
              <a:chOff x="1066363" y="1837651"/>
              <a:chExt cx="1793385" cy="3058437"/>
            </a:xfrm>
          </p:grpSpPr>
          <p:sp>
            <p:nvSpPr>
              <p:cNvPr id="23" name="TextBox 22">
                <a:extLst>
                  <a:ext uri="{FF2B5EF4-FFF2-40B4-BE49-F238E27FC236}">
                    <a16:creationId xmlns:a16="http://schemas.microsoft.com/office/drawing/2014/main" id="{A61C35E2-2311-D0CB-9D86-40147BFA7454}"/>
                  </a:ext>
                </a:extLst>
              </p:cNvPr>
              <p:cNvSpPr txBox="1"/>
              <p:nvPr/>
            </p:nvSpPr>
            <p:spPr>
              <a:xfrm>
                <a:off x="1066363" y="2060794"/>
                <a:ext cx="1143312" cy="1152128"/>
              </a:xfrm>
              <a:prstGeom prst="rect">
                <a:avLst/>
              </a:prstGeom>
              <a:noFill/>
            </p:spPr>
            <p:txBody>
              <a:bodyPr wrap="square" lIns="0" tIns="0" rIns="0" bIns="0" rtlCol="0" anchor="ctr">
                <a:noAutofit/>
              </a:bodyPr>
              <a:lstStyle/>
              <a:p>
                <a:pPr algn="ctr"/>
                <a:r>
                  <a:rPr lang="fa-IR" sz="8000" b="1" dirty="0">
                    <a:solidFill>
                      <a:srgbClr val="660066"/>
                    </a:solidFill>
                    <a:ea typeface="Segoe UI Black" panose="020B0A02040204020203" pitchFamily="34" charset="0"/>
                    <a:cs typeface="B Titr" panose="00000700000000000000" pitchFamily="2" charset="-78"/>
                  </a:rPr>
                  <a:t>۱</a:t>
                </a:r>
                <a:endParaRPr lang="en-US" sz="13800" b="1" dirty="0">
                  <a:solidFill>
                    <a:srgbClr val="660066"/>
                  </a:solidFill>
                  <a:ea typeface="Segoe UI Black" panose="020B0A02040204020203" pitchFamily="34" charset="0"/>
                  <a:cs typeface="B Titr" panose="00000700000000000000" pitchFamily="2" charset="-78"/>
                </a:endParaRPr>
              </a:p>
            </p:txBody>
          </p:sp>
          <p:sp>
            <p:nvSpPr>
              <p:cNvPr id="24" name="Oval 23">
                <a:extLst>
                  <a:ext uri="{FF2B5EF4-FFF2-40B4-BE49-F238E27FC236}">
                    <a16:creationId xmlns:a16="http://schemas.microsoft.com/office/drawing/2014/main" id="{AE127B06-C4A4-D66C-46DD-935E51FAC9B1}"/>
                  </a:ext>
                </a:extLst>
              </p:cNvPr>
              <p:cNvSpPr/>
              <p:nvPr/>
            </p:nvSpPr>
            <p:spPr>
              <a:xfrm rot="18528917">
                <a:off x="968365" y="2680576"/>
                <a:ext cx="2451187" cy="765337"/>
              </a:xfrm>
              <a:prstGeom prst="ellipse">
                <a:avLst/>
              </a:prstGeom>
              <a:gradFill flip="none" rotWithShape="1">
                <a:gsLst>
                  <a:gs pos="8000">
                    <a:schemeClr val="tx1">
                      <a:alpha val="27000"/>
                    </a:schemeClr>
                  </a:gs>
                  <a:gs pos="99000">
                    <a:schemeClr val="tx1">
                      <a:alpha val="0"/>
                    </a:schemeClr>
                  </a:gs>
                </a:gsLst>
                <a:path path="shape">
                  <a:fillToRect l="50000" t="50000" r="50000" b="50000"/>
                </a:path>
                <a:tileRect/>
              </a:gradFill>
              <a:ln w="25400" cap="flat" cmpd="sng" algn="ctr">
                <a:noFill/>
                <a:prstDash val="solid"/>
              </a:ln>
              <a:effectLst/>
            </p:spPr>
            <p:txBody>
              <a:bodyPr rtlCol="0" anchor="ctr"/>
              <a:lstStyle/>
              <a:p>
                <a:pPr algn="ctr">
                  <a:defRPr/>
                </a:pPr>
                <a:endParaRPr lang="en-US" kern="0">
                  <a:solidFill>
                    <a:sysClr val="window" lastClr="FFFFFF"/>
                  </a:solidFill>
                  <a:latin typeface="Calibri"/>
                </a:endParaRPr>
              </a:p>
            </p:txBody>
          </p:sp>
          <p:sp>
            <p:nvSpPr>
              <p:cNvPr id="25" name="Rectangle 24">
                <a:extLst>
                  <a:ext uri="{FF2B5EF4-FFF2-40B4-BE49-F238E27FC236}">
                    <a16:creationId xmlns:a16="http://schemas.microsoft.com/office/drawing/2014/main" id="{7101A408-131B-BF4F-92BA-9A7D104F978E}"/>
                  </a:ext>
                </a:extLst>
              </p:cNvPr>
              <p:cNvSpPr/>
              <p:nvPr/>
            </p:nvSpPr>
            <p:spPr>
              <a:xfrm rot="2350203">
                <a:off x="1707619" y="1962750"/>
                <a:ext cx="1152129" cy="293333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a:solidFill>
                    <a:srgbClr val="660066"/>
                  </a:solidFill>
                </a:endParaRPr>
              </a:p>
            </p:txBody>
          </p:sp>
        </p:grpSp>
        <p:sp>
          <p:nvSpPr>
            <p:cNvPr id="22" name="Freeform: Shape 51">
              <a:extLst>
                <a:ext uri="{FF2B5EF4-FFF2-40B4-BE49-F238E27FC236}">
                  <a16:creationId xmlns:a16="http://schemas.microsoft.com/office/drawing/2014/main" id="{61AE25B5-9CC1-1EC9-9E5E-05828791DA8C}"/>
                </a:ext>
              </a:extLst>
            </p:cNvPr>
            <p:cNvSpPr/>
            <p:nvPr/>
          </p:nvSpPr>
          <p:spPr>
            <a:xfrm>
              <a:off x="609586" y="2404175"/>
              <a:ext cx="1929612" cy="3533824"/>
            </a:xfrm>
            <a:custGeom>
              <a:avLst/>
              <a:gdLst>
                <a:gd name="connsiteX0" fmla="*/ 956656 w 1929612"/>
                <a:gd name="connsiteY0" fmla="*/ 0 h 3533824"/>
                <a:gd name="connsiteX1" fmla="*/ 1929612 w 1929612"/>
                <a:gd name="connsiteY1" fmla="*/ 0 h 3533824"/>
                <a:gd name="connsiteX2" fmla="*/ 1929612 w 1929612"/>
                <a:gd name="connsiteY2" fmla="*/ 562708 h 3533824"/>
                <a:gd name="connsiteX3" fmla="*/ 1929612 w 1929612"/>
                <a:gd name="connsiteY3" fmla="*/ 562708 h 3533824"/>
                <a:gd name="connsiteX4" fmla="*/ 1929611 w 1929612"/>
                <a:gd name="connsiteY4" fmla="*/ 3533824 h 3533824"/>
                <a:gd name="connsiteX5" fmla="*/ 0 w 1929612"/>
                <a:gd name="connsiteY5" fmla="*/ 3533824 h 3533824"/>
                <a:gd name="connsiteX6" fmla="*/ 0 w 1929612"/>
                <a:gd name="connsiteY6" fmla="*/ 2971116 h 3533824"/>
                <a:gd name="connsiteX7" fmla="*/ 0 w 1929612"/>
                <a:gd name="connsiteY7" fmla="*/ 1736937 h 3533824"/>
                <a:gd name="connsiteX8" fmla="*/ 0 w 1929612"/>
                <a:gd name="connsiteY8" fmla="*/ 1174229 h 3533824"/>
                <a:gd name="connsiteX0" fmla="*/ 956656 w 1929612"/>
                <a:gd name="connsiteY0" fmla="*/ 0 h 3533824"/>
                <a:gd name="connsiteX1" fmla="*/ 1929612 w 1929612"/>
                <a:gd name="connsiteY1" fmla="*/ 0 h 3533824"/>
                <a:gd name="connsiteX2" fmla="*/ 1929612 w 1929612"/>
                <a:gd name="connsiteY2" fmla="*/ 562708 h 3533824"/>
                <a:gd name="connsiteX3" fmla="*/ 1929612 w 1929612"/>
                <a:gd name="connsiteY3" fmla="*/ 562708 h 3533824"/>
                <a:gd name="connsiteX4" fmla="*/ 1929611 w 1929612"/>
                <a:gd name="connsiteY4" fmla="*/ 3533824 h 3533824"/>
                <a:gd name="connsiteX5" fmla="*/ 0 w 1929612"/>
                <a:gd name="connsiteY5" fmla="*/ 3533824 h 3533824"/>
                <a:gd name="connsiteX6" fmla="*/ 0 w 1929612"/>
                <a:gd name="connsiteY6" fmla="*/ 2971116 h 3533824"/>
                <a:gd name="connsiteX7" fmla="*/ 0 w 1929612"/>
                <a:gd name="connsiteY7" fmla="*/ 1736937 h 3533824"/>
                <a:gd name="connsiteX8" fmla="*/ 0 w 1929612"/>
                <a:gd name="connsiteY8" fmla="*/ 1174229 h 3533824"/>
                <a:gd name="connsiteX9" fmla="*/ 550999 w 1929612"/>
                <a:gd name="connsiteY9" fmla="*/ 479702 h 3533824"/>
                <a:gd name="connsiteX10" fmla="*/ 956656 w 1929612"/>
                <a:gd name="connsiteY10" fmla="*/ 0 h 3533824"/>
                <a:gd name="connsiteX0" fmla="*/ 550999 w 1929612"/>
                <a:gd name="connsiteY0" fmla="*/ 479702 h 3533824"/>
                <a:gd name="connsiteX1" fmla="*/ 956656 w 1929612"/>
                <a:gd name="connsiteY1" fmla="*/ 0 h 3533824"/>
                <a:gd name="connsiteX2" fmla="*/ 1929612 w 1929612"/>
                <a:gd name="connsiteY2" fmla="*/ 0 h 3533824"/>
                <a:gd name="connsiteX3" fmla="*/ 1929612 w 1929612"/>
                <a:gd name="connsiteY3" fmla="*/ 562708 h 3533824"/>
                <a:gd name="connsiteX4" fmla="*/ 1929612 w 1929612"/>
                <a:gd name="connsiteY4" fmla="*/ 562708 h 3533824"/>
                <a:gd name="connsiteX5" fmla="*/ 1929611 w 1929612"/>
                <a:gd name="connsiteY5" fmla="*/ 3533824 h 3533824"/>
                <a:gd name="connsiteX6" fmla="*/ 0 w 1929612"/>
                <a:gd name="connsiteY6" fmla="*/ 3533824 h 3533824"/>
                <a:gd name="connsiteX7" fmla="*/ 0 w 1929612"/>
                <a:gd name="connsiteY7" fmla="*/ 2971116 h 3533824"/>
                <a:gd name="connsiteX8" fmla="*/ 0 w 1929612"/>
                <a:gd name="connsiteY8" fmla="*/ 1736937 h 3533824"/>
                <a:gd name="connsiteX9" fmla="*/ 0 w 1929612"/>
                <a:gd name="connsiteY9" fmla="*/ 1174229 h 3533824"/>
                <a:gd name="connsiteX10" fmla="*/ 642439 w 1929612"/>
                <a:gd name="connsiteY10" fmla="*/ 571142 h 3533824"/>
                <a:gd name="connsiteX0" fmla="*/ 550999 w 1929612"/>
                <a:gd name="connsiteY0" fmla="*/ 479702 h 3533824"/>
                <a:gd name="connsiteX1" fmla="*/ 956656 w 1929612"/>
                <a:gd name="connsiteY1" fmla="*/ 0 h 3533824"/>
                <a:gd name="connsiteX2" fmla="*/ 1929612 w 1929612"/>
                <a:gd name="connsiteY2" fmla="*/ 0 h 3533824"/>
                <a:gd name="connsiteX3" fmla="*/ 1929612 w 1929612"/>
                <a:gd name="connsiteY3" fmla="*/ 562708 h 3533824"/>
                <a:gd name="connsiteX4" fmla="*/ 1929612 w 1929612"/>
                <a:gd name="connsiteY4" fmla="*/ 562708 h 3533824"/>
                <a:gd name="connsiteX5" fmla="*/ 1929611 w 1929612"/>
                <a:gd name="connsiteY5" fmla="*/ 3533824 h 3533824"/>
                <a:gd name="connsiteX6" fmla="*/ 0 w 1929612"/>
                <a:gd name="connsiteY6" fmla="*/ 3533824 h 3533824"/>
                <a:gd name="connsiteX7" fmla="*/ 0 w 1929612"/>
                <a:gd name="connsiteY7" fmla="*/ 2971116 h 3533824"/>
                <a:gd name="connsiteX8" fmla="*/ 0 w 1929612"/>
                <a:gd name="connsiteY8" fmla="*/ 1736937 h 3533824"/>
                <a:gd name="connsiteX9" fmla="*/ 0 w 1929612"/>
                <a:gd name="connsiteY9" fmla="*/ 1174229 h 3533824"/>
                <a:gd name="connsiteX0" fmla="*/ 956656 w 1929612"/>
                <a:gd name="connsiteY0" fmla="*/ 0 h 3533824"/>
                <a:gd name="connsiteX1" fmla="*/ 1929612 w 1929612"/>
                <a:gd name="connsiteY1" fmla="*/ 0 h 3533824"/>
                <a:gd name="connsiteX2" fmla="*/ 1929612 w 1929612"/>
                <a:gd name="connsiteY2" fmla="*/ 562708 h 3533824"/>
                <a:gd name="connsiteX3" fmla="*/ 1929612 w 1929612"/>
                <a:gd name="connsiteY3" fmla="*/ 562708 h 3533824"/>
                <a:gd name="connsiteX4" fmla="*/ 1929611 w 1929612"/>
                <a:gd name="connsiteY4" fmla="*/ 3533824 h 3533824"/>
                <a:gd name="connsiteX5" fmla="*/ 0 w 1929612"/>
                <a:gd name="connsiteY5" fmla="*/ 3533824 h 3533824"/>
                <a:gd name="connsiteX6" fmla="*/ 0 w 1929612"/>
                <a:gd name="connsiteY6" fmla="*/ 2971116 h 3533824"/>
                <a:gd name="connsiteX7" fmla="*/ 0 w 1929612"/>
                <a:gd name="connsiteY7" fmla="*/ 1736937 h 3533824"/>
                <a:gd name="connsiteX8" fmla="*/ 0 w 1929612"/>
                <a:gd name="connsiteY8" fmla="*/ 1174229 h 3533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29612" h="3533824">
                  <a:moveTo>
                    <a:pt x="956656" y="0"/>
                  </a:moveTo>
                  <a:lnTo>
                    <a:pt x="1929612" y="0"/>
                  </a:lnTo>
                  <a:lnTo>
                    <a:pt x="1929612" y="562708"/>
                  </a:lnTo>
                  <a:lnTo>
                    <a:pt x="1929612" y="562708"/>
                  </a:lnTo>
                  <a:cubicBezTo>
                    <a:pt x="1929612" y="1553080"/>
                    <a:pt x="1929611" y="2543452"/>
                    <a:pt x="1929611" y="3533824"/>
                  </a:cubicBezTo>
                  <a:lnTo>
                    <a:pt x="0" y="3533824"/>
                  </a:lnTo>
                  <a:lnTo>
                    <a:pt x="0" y="2971116"/>
                  </a:lnTo>
                  <a:lnTo>
                    <a:pt x="0" y="1736937"/>
                  </a:lnTo>
                  <a:lnTo>
                    <a:pt x="0" y="1174229"/>
                  </a:lnTo>
                </a:path>
              </a:pathLst>
            </a:custGeom>
            <a:noFill/>
            <a:ln>
              <a:solidFill>
                <a:srgbClr val="660066"/>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algn="just" defTabSz="914400" rtl="0" eaLnBrk="1" latinLnBrk="0" hangingPunct="1">
                <a:lnSpc>
                  <a:spcPct val="150000"/>
                </a:lnSpc>
              </a:pPr>
              <a:endParaRPr lang="en-US" sz="2400" b="1" dirty="0">
                <a:solidFill>
                  <a:srgbClr val="660066"/>
                </a:solidFill>
                <a:latin typeface="B Roya" pitchFamily="2" charset="-78"/>
                <a:cs typeface="B Roya" pitchFamily="2" charset="-78"/>
              </a:endParaRPr>
            </a:p>
          </p:txBody>
        </p:sp>
      </p:grpSp>
      <p:grpSp>
        <p:nvGrpSpPr>
          <p:cNvPr id="26" name="Group 25">
            <a:extLst>
              <a:ext uri="{FF2B5EF4-FFF2-40B4-BE49-F238E27FC236}">
                <a16:creationId xmlns:a16="http://schemas.microsoft.com/office/drawing/2014/main" id="{098E8172-1B33-03D0-7B58-717D2D739B70}"/>
              </a:ext>
            </a:extLst>
          </p:cNvPr>
          <p:cNvGrpSpPr/>
          <p:nvPr/>
        </p:nvGrpSpPr>
        <p:grpSpPr>
          <a:xfrm flipH="1">
            <a:off x="1431480" y="1659210"/>
            <a:ext cx="2961228" cy="4295484"/>
            <a:chOff x="354993" y="1642515"/>
            <a:chExt cx="2184205" cy="4295484"/>
          </a:xfrm>
        </p:grpSpPr>
        <p:grpSp>
          <p:nvGrpSpPr>
            <p:cNvPr id="27" name="Group 26">
              <a:extLst>
                <a:ext uri="{FF2B5EF4-FFF2-40B4-BE49-F238E27FC236}">
                  <a16:creationId xmlns:a16="http://schemas.microsoft.com/office/drawing/2014/main" id="{1A767533-3DE1-4F10-F5EF-2689A570D85A}"/>
                </a:ext>
              </a:extLst>
            </p:cNvPr>
            <p:cNvGrpSpPr/>
            <p:nvPr/>
          </p:nvGrpSpPr>
          <p:grpSpPr>
            <a:xfrm>
              <a:off x="354993" y="1642515"/>
              <a:ext cx="1657160" cy="2826120"/>
              <a:chOff x="1066363" y="1837651"/>
              <a:chExt cx="1793384" cy="3058437"/>
            </a:xfrm>
          </p:grpSpPr>
          <p:sp>
            <p:nvSpPr>
              <p:cNvPr id="29" name="TextBox 28">
                <a:extLst>
                  <a:ext uri="{FF2B5EF4-FFF2-40B4-BE49-F238E27FC236}">
                    <a16:creationId xmlns:a16="http://schemas.microsoft.com/office/drawing/2014/main" id="{A61C35E2-2311-D0CB-9D86-40147BFA7454}"/>
                  </a:ext>
                </a:extLst>
              </p:cNvPr>
              <p:cNvSpPr txBox="1"/>
              <p:nvPr/>
            </p:nvSpPr>
            <p:spPr>
              <a:xfrm>
                <a:off x="1066363" y="2060794"/>
                <a:ext cx="1143312" cy="1152128"/>
              </a:xfrm>
              <a:prstGeom prst="rect">
                <a:avLst/>
              </a:prstGeom>
              <a:noFill/>
            </p:spPr>
            <p:txBody>
              <a:bodyPr wrap="square" lIns="0" tIns="0" rIns="0" bIns="0" rtlCol="0" anchor="ctr">
                <a:noAutofit/>
              </a:bodyPr>
              <a:lstStyle/>
              <a:p>
                <a:pPr algn="ctr"/>
                <a:r>
                  <a:rPr lang="fa-IR" sz="8000" b="1" dirty="0">
                    <a:solidFill>
                      <a:srgbClr val="660066"/>
                    </a:solidFill>
                    <a:ea typeface="Segoe UI Black" panose="020B0A02040204020203" pitchFamily="34" charset="0"/>
                    <a:cs typeface="B Titr" panose="00000700000000000000" pitchFamily="2" charset="-78"/>
                  </a:rPr>
                  <a:t>۲</a:t>
                </a:r>
                <a:endParaRPr lang="en-US" sz="13800" b="1" dirty="0">
                  <a:solidFill>
                    <a:srgbClr val="660066"/>
                  </a:solidFill>
                  <a:ea typeface="Segoe UI Black" panose="020B0A02040204020203" pitchFamily="34" charset="0"/>
                  <a:cs typeface="B Titr" panose="00000700000000000000" pitchFamily="2" charset="-78"/>
                </a:endParaRPr>
              </a:p>
            </p:txBody>
          </p:sp>
          <p:sp>
            <p:nvSpPr>
              <p:cNvPr id="31" name="Oval 30">
                <a:extLst>
                  <a:ext uri="{FF2B5EF4-FFF2-40B4-BE49-F238E27FC236}">
                    <a16:creationId xmlns:a16="http://schemas.microsoft.com/office/drawing/2014/main" id="{AE127B06-C4A4-D66C-46DD-935E51FAC9B1}"/>
                  </a:ext>
                </a:extLst>
              </p:cNvPr>
              <p:cNvSpPr/>
              <p:nvPr/>
            </p:nvSpPr>
            <p:spPr>
              <a:xfrm rot="18528917">
                <a:off x="968365" y="2680576"/>
                <a:ext cx="2451187" cy="765337"/>
              </a:xfrm>
              <a:prstGeom prst="ellipse">
                <a:avLst/>
              </a:prstGeom>
              <a:gradFill flip="none" rotWithShape="1">
                <a:gsLst>
                  <a:gs pos="8000">
                    <a:schemeClr val="tx1">
                      <a:alpha val="27000"/>
                    </a:schemeClr>
                  </a:gs>
                  <a:gs pos="99000">
                    <a:schemeClr val="tx1">
                      <a:alpha val="0"/>
                    </a:schemeClr>
                  </a:gs>
                </a:gsLst>
                <a:path path="shape">
                  <a:fillToRect l="50000" t="50000" r="50000" b="50000"/>
                </a:path>
                <a:tileRect/>
              </a:gradFill>
              <a:ln w="25400" cap="flat" cmpd="sng" algn="ctr">
                <a:noFill/>
                <a:prstDash val="solid"/>
              </a:ln>
              <a:effectLst/>
            </p:spPr>
            <p:txBody>
              <a:bodyPr rtlCol="0" anchor="ctr"/>
              <a:lstStyle/>
              <a:p>
                <a:pPr algn="ctr">
                  <a:defRPr/>
                </a:pPr>
                <a:endParaRPr lang="en-US" kern="0">
                  <a:solidFill>
                    <a:sysClr val="window" lastClr="FFFFFF"/>
                  </a:solidFill>
                  <a:latin typeface="Calibri"/>
                </a:endParaRPr>
              </a:p>
            </p:txBody>
          </p:sp>
          <p:sp>
            <p:nvSpPr>
              <p:cNvPr id="32" name="Rectangle 31">
                <a:extLst>
                  <a:ext uri="{FF2B5EF4-FFF2-40B4-BE49-F238E27FC236}">
                    <a16:creationId xmlns:a16="http://schemas.microsoft.com/office/drawing/2014/main" id="{7101A408-131B-BF4F-92BA-9A7D104F978E}"/>
                  </a:ext>
                </a:extLst>
              </p:cNvPr>
              <p:cNvSpPr/>
              <p:nvPr/>
            </p:nvSpPr>
            <p:spPr>
              <a:xfrm rot="2350203">
                <a:off x="1707619" y="1962751"/>
                <a:ext cx="1152128" cy="293333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Freeform: Shape 51">
              <a:extLst>
                <a:ext uri="{FF2B5EF4-FFF2-40B4-BE49-F238E27FC236}">
                  <a16:creationId xmlns:a16="http://schemas.microsoft.com/office/drawing/2014/main" id="{61AE25B5-9CC1-1EC9-9E5E-05828791DA8C}"/>
                </a:ext>
              </a:extLst>
            </p:cNvPr>
            <p:cNvSpPr/>
            <p:nvPr/>
          </p:nvSpPr>
          <p:spPr>
            <a:xfrm>
              <a:off x="609586" y="2404175"/>
              <a:ext cx="1929612" cy="3533824"/>
            </a:xfrm>
            <a:custGeom>
              <a:avLst/>
              <a:gdLst>
                <a:gd name="connsiteX0" fmla="*/ 956656 w 1929612"/>
                <a:gd name="connsiteY0" fmla="*/ 0 h 3533824"/>
                <a:gd name="connsiteX1" fmla="*/ 1929612 w 1929612"/>
                <a:gd name="connsiteY1" fmla="*/ 0 h 3533824"/>
                <a:gd name="connsiteX2" fmla="*/ 1929612 w 1929612"/>
                <a:gd name="connsiteY2" fmla="*/ 562708 h 3533824"/>
                <a:gd name="connsiteX3" fmla="*/ 1929612 w 1929612"/>
                <a:gd name="connsiteY3" fmla="*/ 562708 h 3533824"/>
                <a:gd name="connsiteX4" fmla="*/ 1929611 w 1929612"/>
                <a:gd name="connsiteY4" fmla="*/ 3533824 h 3533824"/>
                <a:gd name="connsiteX5" fmla="*/ 0 w 1929612"/>
                <a:gd name="connsiteY5" fmla="*/ 3533824 h 3533824"/>
                <a:gd name="connsiteX6" fmla="*/ 0 w 1929612"/>
                <a:gd name="connsiteY6" fmla="*/ 2971116 h 3533824"/>
                <a:gd name="connsiteX7" fmla="*/ 0 w 1929612"/>
                <a:gd name="connsiteY7" fmla="*/ 1736937 h 3533824"/>
                <a:gd name="connsiteX8" fmla="*/ 0 w 1929612"/>
                <a:gd name="connsiteY8" fmla="*/ 1174229 h 3533824"/>
                <a:gd name="connsiteX0" fmla="*/ 956656 w 1929612"/>
                <a:gd name="connsiteY0" fmla="*/ 0 h 3533824"/>
                <a:gd name="connsiteX1" fmla="*/ 1929612 w 1929612"/>
                <a:gd name="connsiteY1" fmla="*/ 0 h 3533824"/>
                <a:gd name="connsiteX2" fmla="*/ 1929612 w 1929612"/>
                <a:gd name="connsiteY2" fmla="*/ 562708 h 3533824"/>
                <a:gd name="connsiteX3" fmla="*/ 1929612 w 1929612"/>
                <a:gd name="connsiteY3" fmla="*/ 562708 h 3533824"/>
                <a:gd name="connsiteX4" fmla="*/ 1929611 w 1929612"/>
                <a:gd name="connsiteY4" fmla="*/ 3533824 h 3533824"/>
                <a:gd name="connsiteX5" fmla="*/ 0 w 1929612"/>
                <a:gd name="connsiteY5" fmla="*/ 3533824 h 3533824"/>
                <a:gd name="connsiteX6" fmla="*/ 0 w 1929612"/>
                <a:gd name="connsiteY6" fmla="*/ 2971116 h 3533824"/>
                <a:gd name="connsiteX7" fmla="*/ 0 w 1929612"/>
                <a:gd name="connsiteY7" fmla="*/ 1736937 h 3533824"/>
                <a:gd name="connsiteX8" fmla="*/ 0 w 1929612"/>
                <a:gd name="connsiteY8" fmla="*/ 1174229 h 3533824"/>
                <a:gd name="connsiteX9" fmla="*/ 550999 w 1929612"/>
                <a:gd name="connsiteY9" fmla="*/ 479702 h 3533824"/>
                <a:gd name="connsiteX10" fmla="*/ 956656 w 1929612"/>
                <a:gd name="connsiteY10" fmla="*/ 0 h 3533824"/>
                <a:gd name="connsiteX0" fmla="*/ 550999 w 1929612"/>
                <a:gd name="connsiteY0" fmla="*/ 479702 h 3533824"/>
                <a:gd name="connsiteX1" fmla="*/ 956656 w 1929612"/>
                <a:gd name="connsiteY1" fmla="*/ 0 h 3533824"/>
                <a:gd name="connsiteX2" fmla="*/ 1929612 w 1929612"/>
                <a:gd name="connsiteY2" fmla="*/ 0 h 3533824"/>
                <a:gd name="connsiteX3" fmla="*/ 1929612 w 1929612"/>
                <a:gd name="connsiteY3" fmla="*/ 562708 h 3533824"/>
                <a:gd name="connsiteX4" fmla="*/ 1929612 w 1929612"/>
                <a:gd name="connsiteY4" fmla="*/ 562708 h 3533824"/>
                <a:gd name="connsiteX5" fmla="*/ 1929611 w 1929612"/>
                <a:gd name="connsiteY5" fmla="*/ 3533824 h 3533824"/>
                <a:gd name="connsiteX6" fmla="*/ 0 w 1929612"/>
                <a:gd name="connsiteY6" fmla="*/ 3533824 h 3533824"/>
                <a:gd name="connsiteX7" fmla="*/ 0 w 1929612"/>
                <a:gd name="connsiteY7" fmla="*/ 2971116 h 3533824"/>
                <a:gd name="connsiteX8" fmla="*/ 0 w 1929612"/>
                <a:gd name="connsiteY8" fmla="*/ 1736937 h 3533824"/>
                <a:gd name="connsiteX9" fmla="*/ 0 w 1929612"/>
                <a:gd name="connsiteY9" fmla="*/ 1174229 h 3533824"/>
                <a:gd name="connsiteX10" fmla="*/ 642439 w 1929612"/>
                <a:gd name="connsiteY10" fmla="*/ 571142 h 3533824"/>
                <a:gd name="connsiteX0" fmla="*/ 550999 w 1929612"/>
                <a:gd name="connsiteY0" fmla="*/ 479702 h 3533824"/>
                <a:gd name="connsiteX1" fmla="*/ 956656 w 1929612"/>
                <a:gd name="connsiteY1" fmla="*/ 0 h 3533824"/>
                <a:gd name="connsiteX2" fmla="*/ 1929612 w 1929612"/>
                <a:gd name="connsiteY2" fmla="*/ 0 h 3533824"/>
                <a:gd name="connsiteX3" fmla="*/ 1929612 w 1929612"/>
                <a:gd name="connsiteY3" fmla="*/ 562708 h 3533824"/>
                <a:gd name="connsiteX4" fmla="*/ 1929612 w 1929612"/>
                <a:gd name="connsiteY4" fmla="*/ 562708 h 3533824"/>
                <a:gd name="connsiteX5" fmla="*/ 1929611 w 1929612"/>
                <a:gd name="connsiteY5" fmla="*/ 3533824 h 3533824"/>
                <a:gd name="connsiteX6" fmla="*/ 0 w 1929612"/>
                <a:gd name="connsiteY6" fmla="*/ 3533824 h 3533824"/>
                <a:gd name="connsiteX7" fmla="*/ 0 w 1929612"/>
                <a:gd name="connsiteY7" fmla="*/ 2971116 h 3533824"/>
                <a:gd name="connsiteX8" fmla="*/ 0 w 1929612"/>
                <a:gd name="connsiteY8" fmla="*/ 1736937 h 3533824"/>
                <a:gd name="connsiteX9" fmla="*/ 0 w 1929612"/>
                <a:gd name="connsiteY9" fmla="*/ 1174229 h 3533824"/>
                <a:gd name="connsiteX0" fmla="*/ 956656 w 1929612"/>
                <a:gd name="connsiteY0" fmla="*/ 0 h 3533824"/>
                <a:gd name="connsiteX1" fmla="*/ 1929612 w 1929612"/>
                <a:gd name="connsiteY1" fmla="*/ 0 h 3533824"/>
                <a:gd name="connsiteX2" fmla="*/ 1929612 w 1929612"/>
                <a:gd name="connsiteY2" fmla="*/ 562708 h 3533824"/>
                <a:gd name="connsiteX3" fmla="*/ 1929612 w 1929612"/>
                <a:gd name="connsiteY3" fmla="*/ 562708 h 3533824"/>
                <a:gd name="connsiteX4" fmla="*/ 1929611 w 1929612"/>
                <a:gd name="connsiteY4" fmla="*/ 3533824 h 3533824"/>
                <a:gd name="connsiteX5" fmla="*/ 0 w 1929612"/>
                <a:gd name="connsiteY5" fmla="*/ 3533824 h 3533824"/>
                <a:gd name="connsiteX6" fmla="*/ 0 w 1929612"/>
                <a:gd name="connsiteY6" fmla="*/ 2971116 h 3533824"/>
                <a:gd name="connsiteX7" fmla="*/ 0 w 1929612"/>
                <a:gd name="connsiteY7" fmla="*/ 1736937 h 3533824"/>
                <a:gd name="connsiteX8" fmla="*/ 0 w 1929612"/>
                <a:gd name="connsiteY8" fmla="*/ 1174229 h 3533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29612" h="3533824">
                  <a:moveTo>
                    <a:pt x="956656" y="0"/>
                  </a:moveTo>
                  <a:lnTo>
                    <a:pt x="1929612" y="0"/>
                  </a:lnTo>
                  <a:lnTo>
                    <a:pt x="1929612" y="562708"/>
                  </a:lnTo>
                  <a:lnTo>
                    <a:pt x="1929612" y="562708"/>
                  </a:lnTo>
                  <a:cubicBezTo>
                    <a:pt x="1929612" y="1553080"/>
                    <a:pt x="1929611" y="2543452"/>
                    <a:pt x="1929611" y="3533824"/>
                  </a:cubicBezTo>
                  <a:lnTo>
                    <a:pt x="0" y="3533824"/>
                  </a:lnTo>
                  <a:lnTo>
                    <a:pt x="0" y="2971116"/>
                  </a:lnTo>
                  <a:lnTo>
                    <a:pt x="0" y="1736937"/>
                  </a:lnTo>
                  <a:lnTo>
                    <a:pt x="0" y="1174229"/>
                  </a:lnTo>
                </a:path>
              </a:pathLst>
            </a:custGeom>
            <a:noFill/>
            <a:ln>
              <a:solidFill>
                <a:srgbClr val="660066"/>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just" rtl="1">
                <a:lnSpc>
                  <a:spcPct val="150000"/>
                </a:lnSpc>
              </a:pPr>
              <a:r>
                <a:rPr lang="fa-IR" sz="2400" b="1" dirty="0">
                  <a:solidFill>
                    <a:srgbClr val="660066"/>
                  </a:solidFill>
                  <a:latin typeface="B Roya" pitchFamily="2" charset="-78"/>
                  <a:cs typeface="B Roya" pitchFamily="2" charset="-78"/>
                </a:rPr>
                <a:t>انواع </a:t>
              </a:r>
              <a:r>
                <a:rPr lang="fa-IR" sz="2400" b="1" dirty="0" err="1">
                  <a:solidFill>
                    <a:srgbClr val="660066"/>
                  </a:solidFill>
                  <a:latin typeface="B Roya" pitchFamily="2" charset="-78"/>
                  <a:cs typeface="B Roya" pitchFamily="2" charset="-78"/>
                </a:rPr>
                <a:t>ستاده‌ها</a:t>
              </a:r>
              <a:endParaRPr lang="en-US" sz="2400" b="1" dirty="0">
                <a:solidFill>
                  <a:srgbClr val="660066"/>
                </a:solidFill>
                <a:latin typeface="B Roya" pitchFamily="2" charset="-78"/>
                <a:cs typeface="B Roya" pitchFamily="2" charset="-78"/>
              </a:endParaRPr>
            </a:p>
          </p:txBody>
        </p:sp>
      </p:grpSp>
      <p:sp>
        <p:nvSpPr>
          <p:cNvPr id="7" name="TextBox 6">
            <a:extLst>
              <a:ext uri="{FF2B5EF4-FFF2-40B4-BE49-F238E27FC236}">
                <a16:creationId xmlns:a16="http://schemas.microsoft.com/office/drawing/2014/main" id="{D1CF284C-1AD5-8084-05A9-1611CAD22D4D}"/>
              </a:ext>
            </a:extLst>
          </p:cNvPr>
          <p:cNvSpPr txBox="1"/>
          <p:nvPr/>
        </p:nvSpPr>
        <p:spPr>
          <a:xfrm>
            <a:off x="5998628" y="3896740"/>
            <a:ext cx="2462559" cy="1154162"/>
          </a:xfrm>
          <a:prstGeom prst="rect">
            <a:avLst/>
          </a:prstGeom>
          <a:noFill/>
        </p:spPr>
        <p:txBody>
          <a:bodyPr wrap="square">
            <a:spAutoFit/>
          </a:bodyPr>
          <a:lstStyle/>
          <a:p>
            <a:pPr marL="0" algn="r" defTabSz="914400" rtl="0" eaLnBrk="1" latinLnBrk="0" hangingPunct="1">
              <a:lnSpc>
                <a:spcPct val="150000"/>
              </a:lnSpc>
            </a:pPr>
            <a:r>
              <a:rPr lang="fa-IR" sz="2400" b="1" dirty="0">
                <a:solidFill>
                  <a:srgbClr val="660066"/>
                </a:solidFill>
                <a:latin typeface="B Roya" pitchFamily="2" charset="-78"/>
                <a:cs typeface="B Roya" pitchFamily="2" charset="-78"/>
              </a:rPr>
              <a:t>خصوصیات </a:t>
            </a:r>
            <a:r>
              <a:rPr lang="fa-IR" sz="2400" b="1" dirty="0" err="1">
                <a:solidFill>
                  <a:srgbClr val="660066"/>
                </a:solidFill>
                <a:latin typeface="B Roya" pitchFamily="2" charset="-78"/>
                <a:cs typeface="B Roya" pitchFamily="2" charset="-78"/>
              </a:rPr>
              <a:t>طرح‌های</a:t>
            </a:r>
            <a:r>
              <a:rPr lang="fa-IR" sz="2400" b="1" dirty="0">
                <a:solidFill>
                  <a:srgbClr val="660066"/>
                </a:solidFill>
                <a:latin typeface="B Roya" pitchFamily="2" charset="-78"/>
                <a:cs typeface="B Roya" pitchFamily="2" charset="-78"/>
              </a:rPr>
              <a:t> پژوهشی </a:t>
            </a:r>
            <a:r>
              <a:rPr lang="fa-IR" sz="2400" b="1" dirty="0" err="1">
                <a:solidFill>
                  <a:srgbClr val="660066"/>
                </a:solidFill>
                <a:latin typeface="B Roya" pitchFamily="2" charset="-78"/>
                <a:cs typeface="B Roya" pitchFamily="2" charset="-78"/>
              </a:rPr>
              <a:t>نیماد</a:t>
            </a:r>
            <a:endParaRPr lang="en-US" sz="2400" b="1" dirty="0">
              <a:solidFill>
                <a:srgbClr val="660066"/>
              </a:solidFill>
              <a:latin typeface="B Roya" pitchFamily="2" charset="-78"/>
              <a:cs typeface="B Roya" pitchFamily="2" charset="-78"/>
            </a:endParaRPr>
          </a:p>
        </p:txBody>
      </p:sp>
    </p:spTree>
    <p:extLst>
      <p:ext uri="{BB962C8B-B14F-4D97-AF65-F5344CB8AC3E}">
        <p14:creationId xmlns:p14="http://schemas.microsoft.com/office/powerpoint/2010/main" val="2794582953"/>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CFAE3F-1206-271B-50C4-08C11CCD17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1" y="547073"/>
            <a:ext cx="3154679" cy="55394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2">
            <a:extLst>
              <a:ext uri="{FF2B5EF4-FFF2-40B4-BE49-F238E27FC236}">
                <a16:creationId xmlns:a16="http://schemas.microsoft.com/office/drawing/2014/main" id="{99D2F23F-0B7F-4B62-F272-885138E16A2D}"/>
              </a:ext>
            </a:extLst>
          </p:cNvPr>
          <p:cNvSpPr txBox="1">
            <a:spLocks/>
          </p:cNvSpPr>
          <p:nvPr/>
        </p:nvSpPr>
        <p:spPr>
          <a:xfrm>
            <a:off x="3873500" y="1333500"/>
            <a:ext cx="5803900" cy="4648200"/>
          </a:xfrm>
          <a:prstGeom prst="rect">
            <a:avLst/>
          </a:prstGeom>
        </p:spPr>
        <p:txBody>
          <a:bodyPr>
            <a:normAutofit fontScale="77500" lnSpcReduction="20000"/>
          </a:bodyPr>
          <a:lstStyle>
            <a:lvl1pPr marL="228600" indent="-228600" algn="r" defTabSz="914400" rtl="1" eaLnBrk="1" latinLnBrk="0" hangingPunct="1">
              <a:lnSpc>
                <a:spcPct val="90000"/>
              </a:lnSpc>
              <a:spcBef>
                <a:spcPts val="1000"/>
              </a:spcBef>
              <a:buFont typeface="Arial" panose="020B0604020202090204" pitchFamily="34" charset="0"/>
              <a:buChar char="•"/>
              <a:defRPr sz="2800" kern="1200" baseline="0">
                <a:solidFill>
                  <a:schemeClr val="tx1"/>
                </a:solidFill>
                <a:latin typeface="Calibri" panose="020F0502020204030204" pitchFamily="34" charset="0"/>
                <a:ea typeface="+mn-ea"/>
                <a:cs typeface="B Roya" pitchFamily="2" charset="-78"/>
              </a:defRPr>
            </a:lvl1pPr>
            <a:lvl2pPr marL="685800" indent="-228600" algn="r" defTabSz="914400" rtl="1" eaLnBrk="1" latinLnBrk="0" hangingPunct="1">
              <a:lnSpc>
                <a:spcPct val="90000"/>
              </a:lnSpc>
              <a:spcBef>
                <a:spcPts val="500"/>
              </a:spcBef>
              <a:buFont typeface="Arial" panose="020B0604020202090204" pitchFamily="34" charset="0"/>
              <a:buChar char="•"/>
              <a:defRPr sz="2400" kern="1200" baseline="0">
                <a:solidFill>
                  <a:schemeClr val="tx1"/>
                </a:solidFill>
                <a:latin typeface="Calibri" panose="020F0502020204030204" pitchFamily="34" charset="0"/>
                <a:ea typeface="+mn-ea"/>
                <a:cs typeface="B Roya" pitchFamily="2" charset="-78"/>
              </a:defRPr>
            </a:lvl2pPr>
            <a:lvl3pPr marL="1143000" indent="-228600" algn="r" defTabSz="914400" rtl="1" eaLnBrk="1" latinLnBrk="0" hangingPunct="1">
              <a:lnSpc>
                <a:spcPct val="90000"/>
              </a:lnSpc>
              <a:spcBef>
                <a:spcPts val="500"/>
              </a:spcBef>
              <a:buFont typeface="Arial" panose="020B0604020202090204" pitchFamily="34" charset="0"/>
              <a:buChar char="•"/>
              <a:defRPr sz="2000" kern="1200" baseline="0">
                <a:solidFill>
                  <a:schemeClr val="tx1"/>
                </a:solidFill>
                <a:latin typeface="Calibri" panose="020F0502020204030204" pitchFamily="34" charset="0"/>
                <a:ea typeface="+mn-ea"/>
                <a:cs typeface="B Roya" pitchFamily="2" charset="-78"/>
              </a:defRPr>
            </a:lvl3pPr>
            <a:lvl4pPr marL="1600200" indent="-228600" algn="r" defTabSz="914400" rtl="1" eaLnBrk="1" latinLnBrk="0" hangingPunct="1">
              <a:lnSpc>
                <a:spcPct val="90000"/>
              </a:lnSpc>
              <a:spcBef>
                <a:spcPts val="500"/>
              </a:spcBef>
              <a:buFont typeface="Arial" panose="020B0604020202090204" pitchFamily="34" charset="0"/>
              <a:buChar char="•"/>
              <a:defRPr sz="1800" kern="1200" baseline="0">
                <a:solidFill>
                  <a:schemeClr val="tx1"/>
                </a:solidFill>
                <a:latin typeface="Calibri" panose="020F0502020204030204" pitchFamily="34" charset="0"/>
                <a:ea typeface="+mn-ea"/>
                <a:cs typeface="B Roya" pitchFamily="2" charset="-78"/>
              </a:defRPr>
            </a:lvl4pPr>
            <a:lvl5pPr marL="2057400" indent="-228600" algn="r" defTabSz="914400" rtl="1" eaLnBrk="1" latinLnBrk="0" hangingPunct="1">
              <a:lnSpc>
                <a:spcPct val="90000"/>
              </a:lnSpc>
              <a:spcBef>
                <a:spcPts val="500"/>
              </a:spcBef>
              <a:buFont typeface="Arial" panose="020B0604020202090204" pitchFamily="34" charset="0"/>
              <a:buChar char="•"/>
              <a:defRPr sz="1800" kern="1200" baseline="0">
                <a:solidFill>
                  <a:schemeClr val="tx1"/>
                </a:solidFill>
                <a:latin typeface="Calibri" panose="020F0502020204030204" pitchFamily="34" charset="0"/>
                <a:ea typeface="+mn-ea"/>
                <a:cs typeface="B Roya" pitchFamily="2" charset="-78"/>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a:lstStyle>
          <a:p>
            <a:pPr marL="523875" lvl="1" indent="-457200">
              <a:lnSpc>
                <a:spcPct val="130000"/>
              </a:lnSpc>
              <a:spcBef>
                <a:spcPts val="0"/>
              </a:spcBef>
              <a:spcAft>
                <a:spcPts val="600"/>
              </a:spcAft>
              <a:buClr>
                <a:srgbClr val="660066"/>
              </a:buClr>
              <a:buFont typeface="Wingdings" pitchFamily="2" charset="2"/>
              <a:buChar char="§"/>
            </a:pPr>
            <a:r>
              <a:rPr lang="fa-IR" sz="2800" dirty="0"/>
              <a:t>دریافت </a:t>
            </a:r>
            <a:r>
              <a:rPr lang="fa-IR" sz="2800" dirty="0" err="1"/>
              <a:t>تاییدیه</a:t>
            </a:r>
            <a:r>
              <a:rPr lang="fa-IR" sz="2800" dirty="0"/>
              <a:t> همکاری از همکاران معرفی شده در سامانه</a:t>
            </a:r>
          </a:p>
          <a:p>
            <a:pPr marL="523875" lvl="1" indent="-457200">
              <a:lnSpc>
                <a:spcPct val="130000"/>
              </a:lnSpc>
              <a:spcBef>
                <a:spcPts val="0"/>
              </a:spcBef>
              <a:spcAft>
                <a:spcPts val="600"/>
              </a:spcAft>
              <a:buClr>
                <a:srgbClr val="660066"/>
              </a:buClr>
              <a:buFont typeface="Wingdings" pitchFamily="2" charset="2"/>
              <a:buChar char="§"/>
            </a:pPr>
            <a:r>
              <a:rPr lang="fa-IR" sz="2800" dirty="0"/>
              <a:t>جدول استاندارد هزینه پرسنلی افراد </a:t>
            </a:r>
            <a:r>
              <a:rPr lang="fa-IR" sz="2800" dirty="0" err="1"/>
              <a:t>مشارکت‌کننده</a:t>
            </a:r>
            <a:r>
              <a:rPr lang="fa-IR" sz="2800" dirty="0"/>
              <a:t> در </a:t>
            </a:r>
            <a:r>
              <a:rPr lang="fa-IR" sz="2800" dirty="0" err="1"/>
              <a:t>طرح‌های</a:t>
            </a:r>
            <a:r>
              <a:rPr lang="fa-IR" sz="2800" dirty="0"/>
              <a:t> مؤسسه  </a:t>
            </a:r>
          </a:p>
          <a:p>
            <a:pPr marL="523875" lvl="1" indent="-457200">
              <a:lnSpc>
                <a:spcPct val="130000"/>
              </a:lnSpc>
              <a:spcBef>
                <a:spcPts val="0"/>
              </a:spcBef>
              <a:spcAft>
                <a:spcPts val="600"/>
              </a:spcAft>
              <a:buClr>
                <a:srgbClr val="660066"/>
              </a:buClr>
              <a:buFont typeface="Wingdings" pitchFamily="2" charset="2"/>
              <a:buChar char="§"/>
            </a:pPr>
            <a:r>
              <a:rPr lang="fa-IR" sz="2800" dirty="0"/>
              <a:t>انعقاد قرارداد با متقاضی اصلی </a:t>
            </a:r>
            <a:r>
              <a:rPr lang="en-US" sz="2800" dirty="0"/>
              <a:t>(PI)</a:t>
            </a:r>
          </a:p>
          <a:p>
            <a:pPr marL="523875" lvl="1" indent="-457200">
              <a:lnSpc>
                <a:spcPct val="130000"/>
              </a:lnSpc>
              <a:spcBef>
                <a:spcPts val="0"/>
              </a:spcBef>
              <a:spcAft>
                <a:spcPts val="600"/>
              </a:spcAft>
              <a:buClr>
                <a:srgbClr val="660066"/>
              </a:buClr>
              <a:buFont typeface="Wingdings" pitchFamily="2" charset="2"/>
              <a:buChar char="§"/>
            </a:pPr>
            <a:r>
              <a:rPr lang="fa-IR" sz="2800" dirty="0"/>
              <a:t>شایستگی علمی (</a:t>
            </a:r>
            <a:r>
              <a:rPr lang="en-US" sz="2800" dirty="0"/>
              <a:t>scientific merit</a:t>
            </a:r>
            <a:r>
              <a:rPr lang="fa-IR" sz="2800" dirty="0"/>
              <a:t>) به عنوان مهمترین معیار پذیرش طرح</a:t>
            </a:r>
          </a:p>
          <a:p>
            <a:pPr marL="523875" lvl="1" indent="-457200">
              <a:lnSpc>
                <a:spcPct val="130000"/>
              </a:lnSpc>
              <a:spcBef>
                <a:spcPts val="0"/>
              </a:spcBef>
              <a:spcAft>
                <a:spcPts val="600"/>
              </a:spcAft>
              <a:buClr>
                <a:srgbClr val="660066"/>
              </a:buClr>
              <a:buFont typeface="Wingdings" pitchFamily="2" charset="2"/>
              <a:buChar char="§"/>
            </a:pPr>
            <a:r>
              <a:rPr lang="fa-IR" sz="2800" dirty="0"/>
              <a:t>نظارت مستمر بر طرح</a:t>
            </a:r>
          </a:p>
          <a:p>
            <a:pPr marL="523875" lvl="1" indent="-457200">
              <a:lnSpc>
                <a:spcPct val="130000"/>
              </a:lnSpc>
              <a:spcBef>
                <a:spcPts val="0"/>
              </a:spcBef>
              <a:spcAft>
                <a:spcPts val="600"/>
              </a:spcAft>
              <a:buClr>
                <a:srgbClr val="660066"/>
              </a:buClr>
              <a:buFont typeface="Wingdings" pitchFamily="2" charset="2"/>
              <a:buChar char="§"/>
            </a:pPr>
            <a:r>
              <a:rPr lang="fa-IR" sz="2800" dirty="0"/>
              <a:t>فهرست متنوعی از تعهدات/ خروجی طرح‌ (الزام طرح‌‌های کمیته فناوری به در نظر گرفتن </a:t>
            </a:r>
            <a:r>
              <a:rPr lang="fa-IR" sz="2800" dirty="0" err="1"/>
              <a:t>تعهداتی</a:t>
            </a:r>
            <a:r>
              <a:rPr lang="fa-IR" sz="2800" dirty="0"/>
              <a:t> فراتر از انتشار مقاله)</a:t>
            </a:r>
          </a:p>
          <a:p>
            <a:pPr marL="523875" lvl="1" indent="-457200">
              <a:lnSpc>
                <a:spcPct val="130000"/>
              </a:lnSpc>
              <a:spcBef>
                <a:spcPts val="0"/>
              </a:spcBef>
              <a:spcAft>
                <a:spcPts val="600"/>
              </a:spcAft>
              <a:buClr>
                <a:srgbClr val="660066"/>
              </a:buClr>
              <a:buFont typeface="Wingdings" pitchFamily="2" charset="2"/>
              <a:buChar char="§"/>
            </a:pPr>
            <a:endParaRPr lang="fa-IR" sz="2800" dirty="0"/>
          </a:p>
          <a:p>
            <a:pPr marL="523875" lvl="1" indent="-457200">
              <a:lnSpc>
                <a:spcPct val="130000"/>
              </a:lnSpc>
              <a:spcBef>
                <a:spcPts val="0"/>
              </a:spcBef>
              <a:spcAft>
                <a:spcPts val="600"/>
              </a:spcAft>
              <a:buClr>
                <a:srgbClr val="660066"/>
              </a:buClr>
              <a:buFont typeface="Wingdings" pitchFamily="2" charset="2"/>
              <a:buChar char="§"/>
            </a:pPr>
            <a:endParaRPr lang="en-US" sz="2800" dirty="0"/>
          </a:p>
          <a:p>
            <a:pPr marL="523875" lvl="1" indent="-457200">
              <a:lnSpc>
                <a:spcPct val="130000"/>
              </a:lnSpc>
              <a:spcBef>
                <a:spcPts val="0"/>
              </a:spcBef>
              <a:spcAft>
                <a:spcPts val="600"/>
              </a:spcAft>
              <a:buClr>
                <a:srgbClr val="660066"/>
              </a:buClr>
              <a:buFont typeface="Wingdings" pitchFamily="2" charset="2"/>
              <a:buChar char="§"/>
            </a:pPr>
            <a:endParaRPr lang="en-US" sz="2800" dirty="0"/>
          </a:p>
          <a:p>
            <a:pPr marL="523875" lvl="1" indent="-457200">
              <a:lnSpc>
                <a:spcPct val="130000"/>
              </a:lnSpc>
              <a:spcBef>
                <a:spcPts val="0"/>
              </a:spcBef>
              <a:spcAft>
                <a:spcPts val="600"/>
              </a:spcAft>
              <a:buClr>
                <a:srgbClr val="660066"/>
              </a:buClr>
              <a:buFont typeface="Wingdings" pitchFamily="2" charset="2"/>
              <a:buChar char="§"/>
            </a:pPr>
            <a:endParaRPr lang="en-US" sz="2800" dirty="0"/>
          </a:p>
          <a:p>
            <a:pPr marL="523875" lvl="1" indent="-457200">
              <a:lnSpc>
                <a:spcPct val="130000"/>
              </a:lnSpc>
              <a:spcBef>
                <a:spcPts val="0"/>
              </a:spcBef>
              <a:spcAft>
                <a:spcPts val="600"/>
              </a:spcAft>
              <a:buClr>
                <a:srgbClr val="660066"/>
              </a:buClr>
              <a:buFont typeface="Wingdings" pitchFamily="2" charset="2"/>
              <a:buChar char="§"/>
            </a:pPr>
            <a:endParaRPr lang="fa-IR" sz="2800" dirty="0"/>
          </a:p>
          <a:p>
            <a:pPr lvl="1">
              <a:lnSpc>
                <a:spcPct val="130000"/>
              </a:lnSpc>
              <a:spcBef>
                <a:spcPts val="0"/>
              </a:spcBef>
              <a:spcAft>
                <a:spcPts val="600"/>
              </a:spcAft>
              <a:buClr>
                <a:srgbClr val="660066"/>
              </a:buClr>
              <a:buFont typeface="Wingdings" pitchFamily="2" charset="2"/>
              <a:buChar char="§"/>
            </a:pPr>
            <a:endParaRPr lang="fa-IR" sz="2800" dirty="0"/>
          </a:p>
          <a:p>
            <a:pPr lvl="1">
              <a:lnSpc>
                <a:spcPct val="130000"/>
              </a:lnSpc>
              <a:spcBef>
                <a:spcPts val="0"/>
              </a:spcBef>
              <a:spcAft>
                <a:spcPts val="600"/>
              </a:spcAft>
              <a:buClr>
                <a:srgbClr val="660066"/>
              </a:buClr>
              <a:buFont typeface="Wingdings" pitchFamily="2" charset="2"/>
              <a:buChar char="§"/>
            </a:pPr>
            <a:endParaRPr lang="en-US" sz="2800" dirty="0"/>
          </a:p>
        </p:txBody>
      </p:sp>
      <p:sp>
        <p:nvSpPr>
          <p:cNvPr id="4" name="Title 1">
            <a:extLst>
              <a:ext uri="{FF2B5EF4-FFF2-40B4-BE49-F238E27FC236}">
                <a16:creationId xmlns:a16="http://schemas.microsoft.com/office/drawing/2014/main" id="{619599A9-823B-9AC3-FAA0-898DDB40420E}"/>
              </a:ext>
            </a:extLst>
          </p:cNvPr>
          <p:cNvSpPr txBox="1">
            <a:spLocks/>
          </p:cNvSpPr>
          <p:nvPr/>
        </p:nvSpPr>
        <p:spPr>
          <a:xfrm>
            <a:off x="1016000" y="493712"/>
            <a:ext cx="8661400" cy="765175"/>
          </a:xfrm>
          <a:prstGeom prst="rect">
            <a:avLst/>
          </a:prstGeom>
        </p:spPr>
        <p:txBody>
          <a:bodyPr>
            <a:normAutofit/>
          </a:bodyPr>
          <a:lstStyle>
            <a:lvl1pPr algn="r" defTabSz="914400" rtl="1" eaLnBrk="1" latinLnBrk="0" hangingPunct="1">
              <a:lnSpc>
                <a:spcPct val="90000"/>
              </a:lnSpc>
              <a:spcBef>
                <a:spcPct val="0"/>
              </a:spcBef>
              <a:buNone/>
              <a:defRPr sz="4400" kern="1200" baseline="0">
                <a:solidFill>
                  <a:schemeClr val="tx1"/>
                </a:solidFill>
                <a:latin typeface="Calibri" panose="020F0502020204030204" pitchFamily="34" charset="0"/>
                <a:ea typeface="+mj-ea"/>
                <a:cs typeface="B Roya" pitchFamily="2" charset="-78"/>
              </a:defRPr>
            </a:lvl1pPr>
          </a:lstStyle>
          <a:p>
            <a:r>
              <a:rPr lang="fa-IR" sz="3600" b="1" dirty="0">
                <a:solidFill>
                  <a:srgbClr val="660066"/>
                </a:solidFill>
                <a:latin typeface="B Roya" pitchFamily="2" charset="-78"/>
              </a:rPr>
              <a:t>خصوصیات </a:t>
            </a:r>
            <a:r>
              <a:rPr lang="fa-IR" sz="3600" b="1" dirty="0" err="1">
                <a:solidFill>
                  <a:srgbClr val="660066"/>
                </a:solidFill>
                <a:latin typeface="B Roya" pitchFamily="2" charset="-78"/>
              </a:rPr>
              <a:t>طرح‌های</a:t>
            </a:r>
            <a:r>
              <a:rPr lang="fa-IR" sz="3600" b="1" dirty="0">
                <a:solidFill>
                  <a:srgbClr val="660066"/>
                </a:solidFill>
                <a:latin typeface="B Roya" pitchFamily="2" charset="-78"/>
              </a:rPr>
              <a:t> تحقیقاتی </a:t>
            </a:r>
            <a:r>
              <a:rPr lang="fa-IR" sz="3600" b="1" dirty="0" err="1">
                <a:solidFill>
                  <a:srgbClr val="660066"/>
                </a:solidFill>
                <a:latin typeface="B Roya" pitchFamily="2" charset="-78"/>
              </a:rPr>
              <a:t>نیماد</a:t>
            </a:r>
            <a:endParaRPr lang="en-US" sz="3600" b="1" dirty="0">
              <a:solidFill>
                <a:srgbClr val="660066"/>
              </a:solidFill>
              <a:latin typeface="B Roya" pitchFamily="2" charset="-78"/>
            </a:endParaRPr>
          </a:p>
        </p:txBody>
      </p:sp>
    </p:spTree>
    <p:extLst>
      <p:ext uri="{BB962C8B-B14F-4D97-AF65-F5344CB8AC3E}">
        <p14:creationId xmlns:p14="http://schemas.microsoft.com/office/powerpoint/2010/main" val="26740910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7A5713E-66D2-2856-C617-92DD25FD516D}"/>
              </a:ext>
            </a:extLst>
          </p:cNvPr>
          <p:cNvSpPr txBox="1"/>
          <p:nvPr/>
        </p:nvSpPr>
        <p:spPr>
          <a:xfrm>
            <a:off x="983052" y="1059120"/>
            <a:ext cx="8701367" cy="6063198"/>
          </a:xfrm>
          <a:prstGeom prst="rect">
            <a:avLst/>
          </a:prstGeom>
          <a:noFill/>
        </p:spPr>
        <p:txBody>
          <a:bodyPr wrap="square">
            <a:spAutoFit/>
          </a:bodyPr>
          <a:lstStyle/>
          <a:p>
            <a:pPr marL="342900" indent="-342900" algn="justLow" rtl="1">
              <a:lnSpc>
                <a:spcPct val="125000"/>
              </a:lnSpc>
              <a:spcAft>
                <a:spcPts val="1200"/>
              </a:spcAft>
              <a:buClr>
                <a:srgbClr val="F89421"/>
              </a:buClr>
              <a:buFont typeface="Wingdings" pitchFamily="2" charset="2"/>
              <a:buChar char="§"/>
            </a:pPr>
            <a:r>
              <a:rPr lang="fa-IR" sz="2400" dirty="0">
                <a:latin typeface="B Roya" pitchFamily="2" charset="-78"/>
                <a:cs typeface="B Roya" pitchFamily="2" charset="-78"/>
              </a:rPr>
              <a:t>در نظریه نوآوری، «</a:t>
            </a:r>
            <a:r>
              <a:rPr lang="fa-IR" sz="2400" dirty="0" err="1">
                <a:latin typeface="B Roya" pitchFamily="2" charset="-78"/>
                <a:cs typeface="B Roya" pitchFamily="2" charset="-78"/>
              </a:rPr>
              <a:t>سکو</a:t>
            </a:r>
            <a:r>
              <a:rPr lang="fa-IR" sz="2400" dirty="0">
                <a:latin typeface="B Roya" pitchFamily="2" charset="-78"/>
                <a:cs typeface="B Roya" pitchFamily="2" charset="-78"/>
              </a:rPr>
              <a:t>»</a:t>
            </a:r>
            <a:r>
              <a:rPr lang="en-GB" sz="2400" dirty="0">
                <a:latin typeface="B Roya" pitchFamily="2" charset="-78"/>
                <a:cs typeface="B Roya" pitchFamily="2" charset="-78"/>
              </a:rPr>
              <a:t> </a:t>
            </a:r>
            <a:r>
              <a:rPr lang="fa-IR" sz="2400" dirty="0">
                <a:latin typeface="B Roya" pitchFamily="2" charset="-78"/>
                <a:cs typeface="B Roya" pitchFamily="2" charset="-78"/>
              </a:rPr>
              <a:t>به یک </a:t>
            </a:r>
            <a:r>
              <a:rPr lang="fa-IR" sz="2400" b="1" dirty="0">
                <a:latin typeface="B Roya" pitchFamily="2" charset="-78"/>
                <a:cs typeface="B Roya" pitchFamily="2" charset="-78"/>
              </a:rPr>
              <a:t>زیرساخت یا </a:t>
            </a:r>
            <a:r>
              <a:rPr lang="fa-IR" sz="2400" b="1" dirty="0" err="1">
                <a:latin typeface="B Roya" pitchFamily="2" charset="-78"/>
                <a:cs typeface="B Roya" pitchFamily="2" charset="-78"/>
              </a:rPr>
              <a:t>پایه‌ی</a:t>
            </a:r>
            <a:r>
              <a:rPr lang="fa-IR" sz="2400" b="1" dirty="0">
                <a:latin typeface="B Roya" pitchFamily="2" charset="-78"/>
                <a:cs typeface="B Roya" pitchFamily="2" charset="-78"/>
              </a:rPr>
              <a:t> اولیه</a:t>
            </a:r>
            <a:r>
              <a:rPr lang="fa-IR" sz="2400" dirty="0">
                <a:latin typeface="B Roya" pitchFamily="2" charset="-78"/>
                <a:cs typeface="B Roya" pitchFamily="2" charset="-78"/>
              </a:rPr>
              <a:t> اشاره دارد که به دیگران امکان </a:t>
            </a:r>
            <a:r>
              <a:rPr lang="fa-IR" sz="2400" dirty="0" err="1">
                <a:latin typeface="B Roya" pitchFamily="2" charset="-78"/>
                <a:cs typeface="B Roya" pitchFamily="2" charset="-78"/>
              </a:rPr>
              <a:t>می‌دهد</a:t>
            </a:r>
            <a:r>
              <a:rPr lang="fa-IR" sz="2400" dirty="0">
                <a:latin typeface="B Roya" pitchFamily="2" charset="-78"/>
                <a:cs typeface="B Roya" pitchFamily="2" charset="-78"/>
              </a:rPr>
              <a:t> </a:t>
            </a:r>
            <a:r>
              <a:rPr lang="fa-IR" sz="2400" b="1" dirty="0" err="1">
                <a:latin typeface="B Roya" pitchFamily="2" charset="-78"/>
                <a:cs typeface="B Roya" pitchFamily="2" charset="-78"/>
              </a:rPr>
              <a:t>نوآوری‌های</a:t>
            </a:r>
            <a:r>
              <a:rPr lang="fa-IR" sz="2400" b="1" dirty="0">
                <a:latin typeface="B Roya" pitchFamily="2" charset="-78"/>
                <a:cs typeface="B Roya" pitchFamily="2" charset="-78"/>
              </a:rPr>
              <a:t> بیشتری روی آن سوار کنند</a:t>
            </a:r>
            <a:r>
              <a:rPr lang="fa-IR" sz="2400" dirty="0">
                <a:latin typeface="B Roya" pitchFamily="2" charset="-78"/>
                <a:cs typeface="B Roya" pitchFamily="2" charset="-78"/>
              </a:rPr>
              <a:t>. این </a:t>
            </a:r>
            <a:r>
              <a:rPr lang="fa-IR" sz="2400" dirty="0" err="1">
                <a:latin typeface="B Roya" pitchFamily="2" charset="-78"/>
                <a:cs typeface="B Roya" pitchFamily="2" charset="-78"/>
              </a:rPr>
              <a:t>سکو</a:t>
            </a:r>
            <a:r>
              <a:rPr lang="fa-IR" sz="2400" dirty="0">
                <a:latin typeface="B Roya" pitchFamily="2" charset="-78"/>
                <a:cs typeface="B Roya" pitchFamily="2" charset="-78"/>
              </a:rPr>
              <a:t> می‌تواند یک ابزار، فناوری، نظریه، یا حتی یک پایگاه داده باشد.</a:t>
            </a:r>
          </a:p>
          <a:p>
            <a:pPr algn="r" rtl="1"/>
            <a:r>
              <a:rPr lang="en-AT" sz="2400" dirty="0">
                <a:latin typeface="B Roya" pitchFamily="2" charset="-78"/>
                <a:cs typeface="B Roya" pitchFamily="2" charset="-78"/>
              </a:rPr>
              <a:t>📌 </a:t>
            </a:r>
            <a:r>
              <a:rPr lang="fa-IR" sz="2400" dirty="0">
                <a:latin typeface="B Roya" pitchFamily="2" charset="-78"/>
                <a:cs typeface="B Roya" pitchFamily="2" charset="-78"/>
              </a:rPr>
              <a:t> </a:t>
            </a:r>
            <a:r>
              <a:rPr lang="fa-IR" sz="2400" dirty="0" err="1">
                <a:latin typeface="B Roya" pitchFamily="2" charset="-78"/>
                <a:cs typeface="B Roya" pitchFamily="2" charset="-78"/>
              </a:rPr>
              <a:t>سکوها</a:t>
            </a:r>
            <a:r>
              <a:rPr lang="fa-IR" sz="2400" dirty="0">
                <a:latin typeface="B Roya" pitchFamily="2" charset="-78"/>
                <a:cs typeface="B Roya" pitchFamily="2" charset="-78"/>
              </a:rPr>
              <a:t> باعث </a:t>
            </a:r>
            <a:r>
              <a:rPr lang="fa-IR" sz="2400" dirty="0" err="1">
                <a:latin typeface="B Roya" pitchFamily="2" charset="-78"/>
                <a:cs typeface="B Roya" pitchFamily="2" charset="-78"/>
              </a:rPr>
              <a:t>می‌شوند</a:t>
            </a:r>
            <a:r>
              <a:rPr lang="fa-IR" sz="2400" dirty="0">
                <a:latin typeface="B Roya" pitchFamily="2" charset="-78"/>
                <a:cs typeface="B Roya" pitchFamily="2" charset="-78"/>
              </a:rPr>
              <a:t> نوآوری </a:t>
            </a:r>
            <a:r>
              <a:rPr lang="fa-IR" sz="2400" dirty="0" err="1">
                <a:latin typeface="B Roya" pitchFamily="2" charset="-78"/>
                <a:cs typeface="B Roya" pitchFamily="2" charset="-78"/>
              </a:rPr>
              <a:t>به‌صورت</a:t>
            </a:r>
            <a:r>
              <a:rPr lang="fa-IR" sz="2400" dirty="0">
                <a:latin typeface="B Roya" pitchFamily="2" charset="-78"/>
                <a:cs typeface="B Roya" pitchFamily="2" charset="-78"/>
              </a:rPr>
              <a:t> </a:t>
            </a:r>
            <a:r>
              <a:rPr lang="fa-IR" sz="2400" b="1" dirty="0" err="1">
                <a:latin typeface="B Roya" pitchFamily="2" charset="-78"/>
                <a:cs typeface="B Roya" pitchFamily="2" charset="-78"/>
              </a:rPr>
              <a:t>لایه‌لایه</a:t>
            </a:r>
            <a:r>
              <a:rPr lang="fa-IR" sz="2400" b="1" dirty="0">
                <a:latin typeface="B Roya" pitchFamily="2" charset="-78"/>
                <a:cs typeface="B Roya" pitchFamily="2" charset="-78"/>
              </a:rPr>
              <a:t> و تدریجی</a:t>
            </a:r>
            <a:r>
              <a:rPr lang="fa-IR" sz="2400" dirty="0">
                <a:latin typeface="B Roya" pitchFamily="2" charset="-78"/>
                <a:cs typeface="B Roya" pitchFamily="2" charset="-78"/>
              </a:rPr>
              <a:t> انجام شود، و افراد مختلف بدون نیاز به اختراع </a:t>
            </a:r>
            <a:r>
              <a:rPr lang="fa-IR" sz="2400" dirty="0" err="1">
                <a:latin typeface="B Roya" pitchFamily="2" charset="-78"/>
                <a:cs typeface="B Roya" pitchFamily="2" charset="-78"/>
              </a:rPr>
              <a:t>دوباره‌ی</a:t>
            </a:r>
            <a:r>
              <a:rPr lang="fa-IR" sz="2400" dirty="0">
                <a:latin typeface="B Roya" pitchFamily="2" charset="-78"/>
                <a:cs typeface="B Roya" pitchFamily="2" charset="-78"/>
              </a:rPr>
              <a:t> </a:t>
            </a:r>
            <a:r>
              <a:rPr lang="fa-IR" sz="2400" dirty="0" err="1">
                <a:latin typeface="B Roya" pitchFamily="2" charset="-78"/>
                <a:cs typeface="B Roya" pitchFamily="2" charset="-78"/>
              </a:rPr>
              <a:t>پایه‌ها</a:t>
            </a:r>
            <a:r>
              <a:rPr lang="fa-IR" sz="2400" dirty="0">
                <a:latin typeface="B Roya" pitchFamily="2" charset="-78"/>
                <a:cs typeface="B Roya" pitchFamily="2" charset="-78"/>
              </a:rPr>
              <a:t>، </a:t>
            </a:r>
            <a:r>
              <a:rPr lang="fa-IR" sz="2400" dirty="0" err="1">
                <a:latin typeface="B Roya" pitchFamily="2" charset="-78"/>
                <a:cs typeface="B Roya" pitchFamily="2" charset="-78"/>
              </a:rPr>
              <a:t>ایده‌های</a:t>
            </a:r>
            <a:r>
              <a:rPr lang="fa-IR" sz="2400" dirty="0">
                <a:latin typeface="B Roya" pitchFamily="2" charset="-78"/>
                <a:cs typeface="B Roya" pitchFamily="2" charset="-78"/>
              </a:rPr>
              <a:t> خود را گسترش دهند.</a:t>
            </a:r>
          </a:p>
          <a:p>
            <a:pPr algn="r" rtl="1"/>
            <a:endParaRPr lang="fa-IR" sz="2400" dirty="0">
              <a:latin typeface="B Roya" pitchFamily="2" charset="-78"/>
              <a:cs typeface="B Roya" pitchFamily="2" charset="-78"/>
            </a:endParaRPr>
          </a:p>
          <a:p>
            <a:pPr algn="r" rtl="1"/>
            <a:r>
              <a:rPr lang="fa-IR" sz="2400" b="1" dirty="0">
                <a:latin typeface="B Roya" pitchFamily="2" charset="-78"/>
                <a:cs typeface="B Roya" pitchFamily="2" charset="-78"/>
              </a:rPr>
              <a:t>در پزشکی:</a:t>
            </a:r>
          </a:p>
          <a:p>
            <a:pPr marL="800100" lvl="1" indent="-342900" algn="r" rtl="1">
              <a:buClr>
                <a:srgbClr val="F89421"/>
              </a:buClr>
              <a:buFont typeface="Courier New" panose="02070309020205020404" pitchFamily="49" charset="0"/>
              <a:buChar char="o"/>
            </a:pPr>
            <a:r>
              <a:rPr lang="fa-IR" sz="2400" dirty="0">
                <a:latin typeface="B Roya" pitchFamily="2" charset="-78"/>
                <a:cs typeface="B Roya" pitchFamily="2" charset="-78"/>
              </a:rPr>
              <a:t>پروژه ژنوم انسان --&gt; سکوی کشف </a:t>
            </a:r>
            <a:r>
              <a:rPr lang="fa-IR" sz="2400" dirty="0" err="1">
                <a:latin typeface="B Roya" pitchFamily="2" charset="-78"/>
                <a:cs typeface="B Roya" pitchFamily="2" charset="-78"/>
              </a:rPr>
              <a:t>بیماری‌های</a:t>
            </a:r>
            <a:r>
              <a:rPr lang="fa-IR" sz="2400" dirty="0">
                <a:latin typeface="B Roya" pitchFamily="2" charset="-78"/>
                <a:cs typeface="B Roya" pitchFamily="2" charset="-78"/>
              </a:rPr>
              <a:t> ژنتیکی</a:t>
            </a:r>
          </a:p>
          <a:p>
            <a:pPr marL="800100" lvl="1" indent="-342900" algn="r" rtl="1">
              <a:buClr>
                <a:srgbClr val="F89421"/>
              </a:buClr>
              <a:buFont typeface="Courier New" panose="02070309020205020404" pitchFamily="49" charset="0"/>
              <a:buChar char="o"/>
            </a:pPr>
            <a:r>
              <a:rPr lang="fa-IR" sz="2400" dirty="0">
                <a:latin typeface="B Roya" pitchFamily="2" charset="-78"/>
                <a:cs typeface="B Roya" pitchFamily="2" charset="-78"/>
              </a:rPr>
              <a:t>فناوری </a:t>
            </a:r>
            <a:r>
              <a:rPr lang="en-GB" sz="2400" dirty="0">
                <a:latin typeface="Calibri" panose="020F0502020204030204" pitchFamily="34" charset="0"/>
                <a:cs typeface="Calibri" panose="020F0502020204030204" pitchFamily="34" charset="0"/>
              </a:rPr>
              <a:t>mRNA</a:t>
            </a:r>
            <a:r>
              <a:rPr lang="en-GB" sz="2400" dirty="0">
                <a:latin typeface="B Roya" pitchFamily="2" charset="-78"/>
                <a:cs typeface="B Roya" pitchFamily="2" charset="-78"/>
              </a:rPr>
              <a:t> </a:t>
            </a:r>
            <a:r>
              <a:rPr lang="fa-IR" sz="2400" dirty="0">
                <a:latin typeface="B Roya" pitchFamily="2" charset="-78"/>
                <a:cs typeface="B Roya" pitchFamily="2" charset="-78"/>
              </a:rPr>
              <a:t> --&gt;</a:t>
            </a:r>
            <a:r>
              <a:rPr lang="en-GB" sz="2400" dirty="0">
                <a:latin typeface="B Roya" pitchFamily="2" charset="-78"/>
                <a:cs typeface="B Roya" pitchFamily="2" charset="-78"/>
              </a:rPr>
              <a:t> </a:t>
            </a:r>
            <a:r>
              <a:rPr lang="fa-IR" sz="2400" dirty="0">
                <a:latin typeface="B Roya" pitchFamily="2" charset="-78"/>
                <a:cs typeface="B Roya" pitchFamily="2" charset="-78"/>
              </a:rPr>
              <a:t>سکوی ساخت </a:t>
            </a:r>
            <a:r>
              <a:rPr lang="fa-IR" sz="2400" dirty="0" err="1">
                <a:latin typeface="B Roya" pitchFamily="2" charset="-78"/>
                <a:cs typeface="B Roya" pitchFamily="2" charset="-78"/>
              </a:rPr>
              <a:t>واکسن‌های</a:t>
            </a:r>
            <a:r>
              <a:rPr lang="fa-IR" sz="2400" dirty="0">
                <a:latin typeface="B Roya" pitchFamily="2" charset="-78"/>
                <a:cs typeface="B Roya" pitchFamily="2" charset="-78"/>
              </a:rPr>
              <a:t> آینده</a:t>
            </a:r>
          </a:p>
          <a:p>
            <a:pPr marL="800100" lvl="1" indent="-342900" algn="r" rtl="1">
              <a:buClr>
                <a:srgbClr val="F89421"/>
              </a:buClr>
              <a:buFont typeface="Courier New" panose="02070309020205020404" pitchFamily="49" charset="0"/>
              <a:buChar char="o"/>
            </a:pPr>
            <a:r>
              <a:rPr lang="fa-IR" sz="2400" dirty="0">
                <a:latin typeface="B Roya" pitchFamily="2" charset="-78"/>
                <a:cs typeface="B Roya" pitchFamily="2" charset="-78"/>
              </a:rPr>
              <a:t>پایگاه </a:t>
            </a:r>
            <a:r>
              <a:rPr lang="fa-IR" sz="2400" dirty="0" err="1">
                <a:latin typeface="B Roya" pitchFamily="2" charset="-78"/>
                <a:cs typeface="B Roya" pitchFamily="2" charset="-78"/>
              </a:rPr>
              <a:t>داده‌های</a:t>
            </a:r>
            <a:r>
              <a:rPr lang="fa-IR" sz="2400" dirty="0">
                <a:latin typeface="B Roya" pitchFamily="2" charset="-78"/>
                <a:cs typeface="B Roya" pitchFamily="2" charset="-78"/>
              </a:rPr>
              <a:t> پزشکی --&gt; سکوی تحلیل و </a:t>
            </a:r>
            <a:r>
              <a:rPr lang="fa-IR" sz="2400" dirty="0" err="1">
                <a:latin typeface="B Roya" pitchFamily="2" charset="-78"/>
                <a:cs typeface="B Roya" pitchFamily="2" charset="-78"/>
              </a:rPr>
              <a:t>تصمیم‌گیری</a:t>
            </a:r>
            <a:r>
              <a:rPr lang="fa-IR" sz="2400" dirty="0">
                <a:latin typeface="B Roya" pitchFamily="2" charset="-78"/>
                <a:cs typeface="B Roya" pitchFamily="2" charset="-78"/>
              </a:rPr>
              <a:t> بالینی</a:t>
            </a:r>
          </a:p>
          <a:p>
            <a:pPr marL="800100" lvl="1" indent="-342900" algn="r" rtl="1">
              <a:buClr>
                <a:srgbClr val="F89421"/>
              </a:buClr>
              <a:buFont typeface="Courier New" panose="02070309020205020404" pitchFamily="49" charset="0"/>
              <a:buChar char="o"/>
            </a:pPr>
            <a:endParaRPr lang="fa-IR" sz="2400" dirty="0">
              <a:latin typeface="B Roya" pitchFamily="2" charset="-78"/>
              <a:cs typeface="B Roya" pitchFamily="2" charset="-78"/>
            </a:endParaRPr>
          </a:p>
          <a:p>
            <a:pPr marL="417513" lvl="1" indent="-404813" algn="r" rtl="1">
              <a:buClr>
                <a:srgbClr val="F89421"/>
              </a:buClr>
              <a:buFont typeface="Wingdings" pitchFamily="2" charset="2"/>
              <a:buChar char="§"/>
            </a:pPr>
            <a:r>
              <a:rPr lang="fa-IR" sz="2400" dirty="0">
                <a:latin typeface="B Roya" pitchFamily="2" charset="-78"/>
                <a:cs typeface="B Roya" pitchFamily="2" charset="-78"/>
              </a:rPr>
              <a:t>این </a:t>
            </a:r>
            <a:r>
              <a:rPr lang="fa-IR" sz="2400" dirty="0" err="1">
                <a:latin typeface="B Roya" pitchFamily="2" charset="-78"/>
                <a:cs typeface="B Roya" pitchFamily="2" charset="-78"/>
              </a:rPr>
              <a:t>سکوها</a:t>
            </a:r>
            <a:r>
              <a:rPr lang="fa-IR" sz="2400" dirty="0">
                <a:latin typeface="B Roya" pitchFamily="2" charset="-78"/>
                <a:cs typeface="B Roya" pitchFamily="2" charset="-78"/>
              </a:rPr>
              <a:t> باعث </a:t>
            </a:r>
            <a:r>
              <a:rPr lang="fa-IR" sz="2400" dirty="0" err="1">
                <a:latin typeface="B Roya" pitchFamily="2" charset="-78"/>
                <a:cs typeface="B Roya" pitchFamily="2" charset="-78"/>
              </a:rPr>
              <a:t>می‌شوند</a:t>
            </a:r>
            <a:r>
              <a:rPr lang="fa-IR" sz="2400" dirty="0">
                <a:latin typeface="B Roya" pitchFamily="2" charset="-78"/>
                <a:cs typeface="B Roya" pitchFamily="2" charset="-78"/>
              </a:rPr>
              <a:t> </a:t>
            </a:r>
            <a:r>
              <a:rPr lang="fa-IR" sz="2400" b="1" dirty="0">
                <a:latin typeface="B Roya" pitchFamily="2" charset="-78"/>
                <a:cs typeface="B Roya" pitchFamily="2" charset="-78"/>
              </a:rPr>
              <a:t>نوآوری </a:t>
            </a:r>
            <a:r>
              <a:rPr lang="fa-IR" sz="2400" b="1" dirty="0" err="1">
                <a:latin typeface="B Roya" pitchFamily="2" charset="-78"/>
                <a:cs typeface="B Roya" pitchFamily="2" charset="-78"/>
              </a:rPr>
              <a:t>به‌جای</a:t>
            </a:r>
            <a:r>
              <a:rPr lang="fa-IR" sz="2400" b="1" dirty="0">
                <a:latin typeface="B Roya" pitchFamily="2" charset="-78"/>
                <a:cs typeface="B Roya" pitchFamily="2" charset="-78"/>
              </a:rPr>
              <a:t> شروع از صفر، </a:t>
            </a:r>
            <a:r>
              <a:rPr lang="fa-IR" sz="2400" b="1" dirty="0" err="1">
                <a:latin typeface="B Roya" pitchFamily="2" charset="-78"/>
                <a:cs typeface="B Roya" pitchFamily="2" charset="-78"/>
              </a:rPr>
              <a:t>سریع‌تر</a:t>
            </a:r>
            <a:r>
              <a:rPr lang="fa-IR" sz="2400" b="1" dirty="0">
                <a:latin typeface="B Roya" pitchFamily="2" charset="-78"/>
                <a:cs typeface="B Roya" pitchFamily="2" charset="-78"/>
              </a:rPr>
              <a:t>، </a:t>
            </a:r>
            <a:r>
              <a:rPr lang="fa-IR" sz="2400" b="1" dirty="0" err="1">
                <a:latin typeface="B Roya" pitchFamily="2" charset="-78"/>
                <a:cs typeface="B Roya" pitchFamily="2" charset="-78"/>
              </a:rPr>
              <a:t>گسترده‌تر</a:t>
            </a:r>
            <a:r>
              <a:rPr lang="fa-IR" sz="2400" b="1" dirty="0">
                <a:latin typeface="B Roya" pitchFamily="2" charset="-78"/>
                <a:cs typeface="B Roya" pitchFamily="2" charset="-78"/>
              </a:rPr>
              <a:t> و </a:t>
            </a:r>
            <a:r>
              <a:rPr lang="fa-IR" sz="2400" b="1" dirty="0" err="1">
                <a:latin typeface="B Roya" pitchFamily="2" charset="-78"/>
                <a:cs typeface="B Roya" pitchFamily="2" charset="-78"/>
              </a:rPr>
              <a:t>دقیق‌تر</a:t>
            </a:r>
            <a:r>
              <a:rPr lang="fa-IR" sz="2400" b="1" dirty="0">
                <a:latin typeface="B Roya" pitchFamily="2" charset="-78"/>
                <a:cs typeface="B Roya" pitchFamily="2" charset="-78"/>
              </a:rPr>
              <a:t> انجام شود.</a:t>
            </a:r>
            <a:endParaRPr lang="fa-IR" sz="2400" dirty="0">
              <a:latin typeface="B Roya" pitchFamily="2" charset="-78"/>
              <a:cs typeface="B Roya" pitchFamily="2" charset="-78"/>
            </a:endParaRPr>
          </a:p>
          <a:p>
            <a:pPr marL="800100" lvl="1" indent="-342900" algn="r" rtl="1">
              <a:buClr>
                <a:srgbClr val="F89421"/>
              </a:buClr>
              <a:buFont typeface="Courier New" panose="02070309020205020404" pitchFamily="49" charset="0"/>
              <a:buChar char="o"/>
            </a:pPr>
            <a:endParaRPr lang="fa-IR" sz="2400" dirty="0">
              <a:latin typeface="B Roya" pitchFamily="2" charset="-78"/>
              <a:cs typeface="B Roya" pitchFamily="2" charset="-78"/>
            </a:endParaRPr>
          </a:p>
          <a:p>
            <a:pPr algn="r" rtl="1"/>
            <a:endParaRPr lang="fa-IR" sz="2400" dirty="0">
              <a:latin typeface="B Roya" pitchFamily="2" charset="-78"/>
              <a:cs typeface="B Roya" pitchFamily="2" charset="-78"/>
            </a:endParaRPr>
          </a:p>
        </p:txBody>
      </p:sp>
      <p:sp>
        <p:nvSpPr>
          <p:cNvPr id="11" name="Snip Single Corner Rectangle 19">
            <a:extLst>
              <a:ext uri="{FF2B5EF4-FFF2-40B4-BE49-F238E27FC236}">
                <a16:creationId xmlns:a16="http://schemas.microsoft.com/office/drawing/2014/main" id="{1EAEAEE6-CFD2-7213-B085-35DFF4643EA9}"/>
              </a:ext>
            </a:extLst>
          </p:cNvPr>
          <p:cNvSpPr/>
          <p:nvPr/>
        </p:nvSpPr>
        <p:spPr>
          <a:xfrm flipH="1">
            <a:off x="1949907" y="255495"/>
            <a:ext cx="7627138" cy="589025"/>
          </a:xfrm>
          <a:prstGeom prst="snip1Rect">
            <a:avLst>
              <a:gd name="adj" fmla="val 50000"/>
            </a:avLst>
          </a:prstGeom>
          <a:solidFill>
            <a:srgbClr val="F894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r" defTabSz="914400" rtl="1" eaLnBrk="1" latinLnBrk="0" hangingPunct="1"/>
            <a:r>
              <a:rPr lang="fa-IR" sz="3200" b="1" dirty="0" err="1">
                <a:latin typeface="B Roya" pitchFamily="2" charset="-78"/>
                <a:cs typeface="B Roya" pitchFamily="2" charset="-78"/>
              </a:rPr>
              <a:t>سکوها</a:t>
            </a:r>
            <a:r>
              <a:rPr lang="fa-IR" sz="3200" b="1" dirty="0">
                <a:cs typeface="B Titr" panose="00000700000000000000" pitchFamily="2" charset="-78"/>
              </a:rPr>
              <a:t> </a:t>
            </a:r>
            <a:r>
              <a:rPr lang="fa-IR" sz="3200" b="1" dirty="0">
                <a:latin typeface="B Roya" pitchFamily="2" charset="-78"/>
                <a:cs typeface="B Roya" pitchFamily="2" charset="-78"/>
              </a:rPr>
              <a:t>(</a:t>
            </a:r>
            <a:r>
              <a:rPr lang="en-US" sz="3200" b="1" dirty="0">
                <a:cs typeface="B Titr" panose="00000700000000000000" pitchFamily="2" charset="-78"/>
              </a:rPr>
              <a:t>platforms</a:t>
            </a:r>
            <a:r>
              <a:rPr lang="fa-IR" sz="3200" b="1" dirty="0">
                <a:latin typeface="B Roya" pitchFamily="2" charset="-78"/>
                <a:cs typeface="B Roya" pitchFamily="2" charset="-78"/>
              </a:rPr>
              <a:t>)</a:t>
            </a:r>
            <a:endParaRPr lang="en-US" sz="3200" b="1" dirty="0">
              <a:latin typeface="B Roya" pitchFamily="2" charset="-78"/>
              <a:cs typeface="B Roya" pitchFamily="2" charset="-78"/>
            </a:endParaRPr>
          </a:p>
        </p:txBody>
      </p:sp>
    </p:spTree>
    <p:extLst>
      <p:ext uri="{BB962C8B-B14F-4D97-AF65-F5344CB8AC3E}">
        <p14:creationId xmlns:p14="http://schemas.microsoft.com/office/powerpoint/2010/main" val="441680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allAtOnce"/>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5943600" y="414311"/>
            <a:ext cx="4000500" cy="1524000"/>
          </a:xfrm>
          <a:solidFill>
            <a:schemeClr val="bg1"/>
          </a:solidFill>
        </p:spPr>
        <p:txBody>
          <a:bodyPr>
            <a:noAutofit/>
          </a:bodyPr>
          <a:lstStyle/>
          <a:p>
            <a:pPr>
              <a:lnSpc>
                <a:spcPct val="100000"/>
              </a:lnSpc>
            </a:pPr>
            <a:r>
              <a:rPr lang="fa-IR" sz="3200" b="1" dirty="0">
                <a:solidFill>
                  <a:srgbClr val="660066"/>
                </a:solidFill>
              </a:rPr>
              <a:t>هزینه پرسنلی افراد مشارکت‌کننده در طرح‌های مؤسسه</a:t>
            </a:r>
            <a:endParaRPr lang="en-US" sz="3200" b="1" dirty="0">
              <a:solidFill>
                <a:srgbClr val="660066"/>
              </a:solidFill>
            </a:endParaRPr>
          </a:p>
        </p:txBody>
      </p:sp>
      <p:pic>
        <p:nvPicPr>
          <p:cNvPr id="6" name="Picture 5">
            <a:extLst>
              <a:ext uri="{FF2B5EF4-FFF2-40B4-BE49-F238E27FC236}">
                <a16:creationId xmlns:a16="http://schemas.microsoft.com/office/drawing/2014/main" id="{D254405F-D4C8-E1A0-DD32-F7D3DD18AD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7611"/>
            <a:ext cx="5781701" cy="5918200"/>
          </a:xfrm>
          <a:prstGeom prst="rect">
            <a:avLst/>
          </a:prstGeom>
        </p:spPr>
      </p:pic>
      <p:pic>
        <p:nvPicPr>
          <p:cNvPr id="4" name="Picture 3"/>
          <p:cNvPicPr>
            <a:picLocks noChangeAspect="1"/>
          </p:cNvPicPr>
          <p:nvPr/>
        </p:nvPicPr>
        <p:blipFill>
          <a:blip r:embed="rId3"/>
          <a:stretch>
            <a:fillRect/>
          </a:stretch>
        </p:blipFill>
        <p:spPr>
          <a:xfrm>
            <a:off x="3467100" y="5199089"/>
            <a:ext cx="6477000" cy="1125511"/>
          </a:xfrm>
          <a:prstGeom prst="rect">
            <a:avLst/>
          </a:prstGeom>
          <a:ln>
            <a:solidFill>
              <a:schemeClr val="accent1">
                <a:lumMod val="75000"/>
              </a:schemeClr>
            </a:solidFill>
          </a:ln>
        </p:spPr>
      </p:pic>
    </p:spTree>
    <p:extLst>
      <p:ext uri="{BB962C8B-B14F-4D97-AF65-F5344CB8AC3E}">
        <p14:creationId xmlns:p14="http://schemas.microsoft.com/office/powerpoint/2010/main" val="2551222502"/>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10880725" y="6446838"/>
            <a:ext cx="1311275" cy="365125"/>
          </a:xfrm>
          <a:prstGeom prst="rect">
            <a:avLst/>
          </a:prstGeom>
        </p:spPr>
        <p:txBody>
          <a:bodyPr/>
          <a:lstStyle>
            <a:defPPr>
              <a:defRPr lang="en-US"/>
            </a:defPPr>
            <a:lvl1pPr marL="0" algn="r" defTabSz="914388" rtl="0" eaLnBrk="1" latinLnBrk="0" hangingPunct="1">
              <a:defRPr sz="1800" kern="1200">
                <a:solidFill>
                  <a:schemeClr val="bg1"/>
                </a:solidFill>
                <a:latin typeface="+mn-lt"/>
                <a:ea typeface="+mn-ea"/>
                <a:cs typeface="+mn-cs"/>
              </a:defRPr>
            </a:lvl1pPr>
            <a:lvl2pPr marL="457194" algn="l" defTabSz="914388" rtl="0" eaLnBrk="1" latinLnBrk="0" hangingPunct="1">
              <a:defRPr sz="1800" kern="1200">
                <a:solidFill>
                  <a:schemeClr val="tx1"/>
                </a:solidFill>
                <a:latin typeface="+mn-lt"/>
                <a:ea typeface="+mn-ea"/>
                <a:cs typeface="+mn-cs"/>
              </a:defRPr>
            </a:lvl2pPr>
            <a:lvl3pPr marL="914388" algn="l" defTabSz="914388" rtl="0" eaLnBrk="1" latinLnBrk="0" hangingPunct="1">
              <a:defRPr sz="1800" kern="1200">
                <a:solidFill>
                  <a:schemeClr val="tx1"/>
                </a:solidFill>
                <a:latin typeface="+mn-lt"/>
                <a:ea typeface="+mn-ea"/>
                <a:cs typeface="+mn-cs"/>
              </a:defRPr>
            </a:lvl3pPr>
            <a:lvl4pPr marL="1371583" algn="l" defTabSz="914388" rtl="0" eaLnBrk="1" latinLnBrk="0" hangingPunct="1">
              <a:defRPr sz="1800" kern="1200">
                <a:solidFill>
                  <a:schemeClr val="tx1"/>
                </a:solidFill>
                <a:latin typeface="+mn-lt"/>
                <a:ea typeface="+mn-ea"/>
                <a:cs typeface="+mn-cs"/>
              </a:defRPr>
            </a:lvl4pPr>
            <a:lvl5pPr marL="1828777" algn="l" defTabSz="914388" rtl="0" eaLnBrk="1" latinLnBrk="0" hangingPunct="1">
              <a:defRPr sz="1800" kern="1200">
                <a:solidFill>
                  <a:schemeClr val="tx1"/>
                </a:solidFill>
                <a:latin typeface="+mn-lt"/>
                <a:ea typeface="+mn-ea"/>
                <a:cs typeface="+mn-cs"/>
              </a:defRPr>
            </a:lvl5pPr>
            <a:lvl6pPr marL="2285971" algn="l" defTabSz="914388" rtl="0" eaLnBrk="1" latinLnBrk="0" hangingPunct="1">
              <a:defRPr sz="1800" kern="1200">
                <a:solidFill>
                  <a:schemeClr val="tx1"/>
                </a:solidFill>
                <a:latin typeface="+mn-lt"/>
                <a:ea typeface="+mn-ea"/>
                <a:cs typeface="+mn-cs"/>
              </a:defRPr>
            </a:lvl6pPr>
            <a:lvl7pPr marL="2743165" algn="l" defTabSz="914388" rtl="0" eaLnBrk="1" latinLnBrk="0" hangingPunct="1">
              <a:defRPr sz="1800" kern="1200">
                <a:solidFill>
                  <a:schemeClr val="tx1"/>
                </a:solidFill>
                <a:latin typeface="+mn-lt"/>
                <a:ea typeface="+mn-ea"/>
                <a:cs typeface="+mn-cs"/>
              </a:defRPr>
            </a:lvl7pPr>
            <a:lvl8pPr marL="3200359" algn="l" defTabSz="914388" rtl="0" eaLnBrk="1" latinLnBrk="0" hangingPunct="1">
              <a:defRPr sz="1800" kern="1200">
                <a:solidFill>
                  <a:schemeClr val="tx1"/>
                </a:solidFill>
                <a:latin typeface="+mn-lt"/>
                <a:ea typeface="+mn-ea"/>
                <a:cs typeface="+mn-cs"/>
              </a:defRPr>
            </a:lvl8pPr>
            <a:lvl9pPr marL="3657554" algn="l" defTabSz="914388" rtl="0" eaLnBrk="1" latinLnBrk="0" hangingPunct="1">
              <a:defRPr sz="1800" kern="1200">
                <a:solidFill>
                  <a:schemeClr val="tx1"/>
                </a:solidFill>
                <a:latin typeface="+mn-lt"/>
                <a:ea typeface="+mn-ea"/>
                <a:cs typeface="+mn-cs"/>
              </a:defRPr>
            </a:lvl9pPr>
          </a:lstStyle>
          <a:p>
            <a:fld id="{AAF6402D-44EF-47C8-9973-FA8A0D9B155C}" type="slidenum">
              <a:rPr lang="en-US" smtClean="0"/>
              <a:pPr/>
              <a:t>151</a:t>
            </a:fld>
            <a:endParaRPr lang="en-US"/>
          </a:p>
        </p:txBody>
      </p:sp>
      <p:pic>
        <p:nvPicPr>
          <p:cNvPr id="5" name="Picture 4"/>
          <p:cNvPicPr>
            <a:picLocks noChangeAspect="1"/>
          </p:cNvPicPr>
          <p:nvPr/>
        </p:nvPicPr>
        <p:blipFill>
          <a:blip r:embed="rId2"/>
          <a:stretch>
            <a:fillRect/>
          </a:stretch>
        </p:blipFill>
        <p:spPr>
          <a:xfrm>
            <a:off x="408251" y="123323"/>
            <a:ext cx="8494335" cy="3305677"/>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3"/>
          <a:stretch>
            <a:fillRect/>
          </a:stretch>
        </p:blipFill>
        <p:spPr>
          <a:xfrm>
            <a:off x="360900" y="3841139"/>
            <a:ext cx="8589036" cy="2460401"/>
          </a:xfrm>
          <a:prstGeom prst="rect">
            <a:avLst/>
          </a:prstGeom>
          <a:ln>
            <a:noFill/>
          </a:ln>
          <a:effectLst>
            <a:outerShdw blurRad="292100" dist="139700" dir="2700000" algn="tl" rotWithShape="0">
              <a:srgbClr val="333333">
                <a:alpha val="65000"/>
              </a:srgbClr>
            </a:outerShdw>
          </a:effectLst>
        </p:spPr>
      </p:pic>
      <p:sp>
        <p:nvSpPr>
          <p:cNvPr id="7" name="Rectangle 6"/>
          <p:cNvSpPr/>
          <p:nvPr/>
        </p:nvSpPr>
        <p:spPr>
          <a:xfrm>
            <a:off x="1097280" y="6410509"/>
            <a:ext cx="7116278" cy="369332"/>
          </a:xfrm>
          <a:prstGeom prst="rect">
            <a:avLst/>
          </a:prstGeom>
        </p:spPr>
        <p:txBody>
          <a:bodyPr wrap="square">
            <a:spAutoFit/>
          </a:bodyPr>
          <a:lstStyle/>
          <a:p>
            <a:r>
              <a:rPr lang="nn-NO" i="1" u="sng">
                <a:solidFill>
                  <a:schemeClr val="bg1"/>
                </a:solidFill>
              </a:rPr>
              <a:t>Cochrane Database Syst Rev</a:t>
            </a:r>
            <a:r>
              <a:rPr lang="nn-NO" u="sng">
                <a:solidFill>
                  <a:schemeClr val="bg1"/>
                </a:solidFill>
              </a:rPr>
              <a:t>.</a:t>
            </a:r>
            <a:r>
              <a:rPr lang="nn-NO">
                <a:solidFill>
                  <a:schemeClr val="bg1"/>
                </a:solidFill>
              </a:rPr>
              <a:t> 2017 Mar; 2017(3): CD010806.</a:t>
            </a:r>
            <a:endParaRPr lang="en-US">
              <a:solidFill>
                <a:schemeClr val="bg1"/>
              </a:solidFill>
            </a:endParaRPr>
          </a:p>
        </p:txBody>
      </p:sp>
    </p:spTree>
    <p:extLst>
      <p:ext uri="{BB962C8B-B14F-4D97-AF65-F5344CB8AC3E}">
        <p14:creationId xmlns:p14="http://schemas.microsoft.com/office/powerpoint/2010/main" val="2653764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0" y="77788"/>
            <a:ext cx="9974179" cy="1209675"/>
          </a:xfrm>
        </p:spPr>
        <p:txBody>
          <a:bodyPr>
            <a:normAutofit/>
          </a:bodyPr>
          <a:lstStyle/>
          <a:p>
            <a:r>
              <a:rPr lang="fa-IR" sz="4000" b="1" dirty="0">
                <a:solidFill>
                  <a:srgbClr val="660066"/>
                </a:solidFill>
              </a:rPr>
              <a:t>توصیف مداخله</a:t>
            </a:r>
            <a:endParaRPr lang="en-US" sz="4000" b="1" dirty="0">
              <a:solidFill>
                <a:srgbClr val="660066"/>
              </a:solidFill>
            </a:endParaRPr>
          </a:p>
        </p:txBody>
      </p:sp>
      <p:sp>
        <p:nvSpPr>
          <p:cNvPr id="2" name="Slide Number Placeholder 1"/>
          <p:cNvSpPr>
            <a:spLocks noGrp="1"/>
          </p:cNvSpPr>
          <p:nvPr>
            <p:ph type="sldNum" sz="quarter" idx="4294967295"/>
          </p:nvPr>
        </p:nvSpPr>
        <p:spPr>
          <a:xfrm>
            <a:off x="9448800" y="6356350"/>
            <a:ext cx="2743200" cy="365125"/>
          </a:xfrm>
        </p:spPr>
        <p:txBody>
          <a:bodyPr/>
          <a:lstStyle/>
          <a:p>
            <a:fld id="{AAF6402D-44EF-47C8-9973-FA8A0D9B155C}" type="slidenum">
              <a:rPr lang="en-US" smtClean="0"/>
              <a:pPr/>
              <a:t>152</a:t>
            </a:fld>
            <a:endParaRPr lang="en-US"/>
          </a:p>
        </p:txBody>
      </p:sp>
      <p:sp>
        <p:nvSpPr>
          <p:cNvPr id="3" name="Rectangle 2"/>
          <p:cNvSpPr/>
          <p:nvPr/>
        </p:nvSpPr>
        <p:spPr>
          <a:xfrm>
            <a:off x="259081" y="1493018"/>
            <a:ext cx="4909819" cy="4662815"/>
          </a:xfrm>
          <a:prstGeom prst="rect">
            <a:avLst/>
          </a:prstGeom>
        </p:spPr>
        <p:txBody>
          <a:bodyPr wrap="square">
            <a:spAutoFit/>
          </a:bodyPr>
          <a:lstStyle/>
          <a:p>
            <a:r>
              <a:rPr lang="en-US" sz="2200" dirty="0"/>
              <a:t>Psychosocial group interventions, by definition, include some form of psychological therapy such as cognitive </a:t>
            </a:r>
            <a:r>
              <a:rPr lang="en-US" sz="2200" dirty="0" err="1"/>
              <a:t>behavioural</a:t>
            </a:r>
            <a:r>
              <a:rPr lang="en-US" sz="2200" dirty="0"/>
              <a:t> therapy (CBT) delivered in a group format. However, many will also include additional components that may also have </a:t>
            </a:r>
            <a:r>
              <a:rPr lang="en-US" sz="2200" dirty="0" err="1"/>
              <a:t>eLects</a:t>
            </a:r>
            <a:r>
              <a:rPr lang="en-US" sz="2200" dirty="0"/>
              <a:t> on psychological well-being, such as:</a:t>
            </a:r>
            <a:endParaRPr lang="fa-IR" sz="2200" dirty="0"/>
          </a:p>
          <a:p>
            <a:endParaRPr lang="fa-IR" sz="1100" dirty="0"/>
          </a:p>
          <a:p>
            <a:pPr marL="342900" indent="-342900">
              <a:buClr>
                <a:srgbClr val="36868E"/>
              </a:buClr>
              <a:buFont typeface="Wingdings" panose="05000000000000000000" pitchFamily="2" charset="2"/>
              <a:buChar char="§"/>
            </a:pPr>
            <a:r>
              <a:rPr lang="en-US" sz="2200" dirty="0"/>
              <a:t>relaxation techniques and stress management; </a:t>
            </a:r>
            <a:endParaRPr lang="fa-IR" sz="2200" dirty="0"/>
          </a:p>
          <a:p>
            <a:pPr marL="342900" indent="-342900">
              <a:buClr>
                <a:srgbClr val="36868E"/>
              </a:buClr>
              <a:buFont typeface="Wingdings" panose="05000000000000000000" pitchFamily="2" charset="2"/>
              <a:buChar char="§"/>
            </a:pPr>
            <a:r>
              <a:rPr lang="en-US" sz="2200" dirty="0"/>
              <a:t>problem solving and coping skills; </a:t>
            </a:r>
            <a:endParaRPr lang="fa-IR" sz="2200" dirty="0"/>
          </a:p>
          <a:p>
            <a:pPr marL="342900" indent="-342900">
              <a:buClr>
                <a:srgbClr val="36868E"/>
              </a:buClr>
              <a:buFont typeface="Wingdings" panose="05000000000000000000" pitchFamily="2" charset="2"/>
              <a:buChar char="§"/>
            </a:pPr>
            <a:r>
              <a:rPr lang="en-US" sz="2200" dirty="0"/>
              <a:t>social or peer support; </a:t>
            </a:r>
            <a:endParaRPr lang="fa-IR" sz="2200" dirty="0"/>
          </a:p>
          <a:p>
            <a:pPr marL="342900" indent="-342900">
              <a:buClr>
                <a:srgbClr val="36868E"/>
              </a:buClr>
              <a:buFont typeface="Wingdings" panose="05000000000000000000" pitchFamily="2" charset="2"/>
              <a:buChar char="§"/>
            </a:pPr>
            <a:r>
              <a:rPr lang="en-US" sz="2200" dirty="0"/>
              <a:t>education and empowerment</a:t>
            </a:r>
          </a:p>
        </p:txBody>
      </p:sp>
      <p:sp>
        <p:nvSpPr>
          <p:cNvPr id="4" name="Rectangle 3"/>
          <p:cNvSpPr/>
          <p:nvPr/>
        </p:nvSpPr>
        <p:spPr>
          <a:xfrm>
            <a:off x="4987089" y="1542139"/>
            <a:ext cx="4805278" cy="4154984"/>
          </a:xfrm>
          <a:prstGeom prst="rect">
            <a:avLst/>
          </a:prstGeom>
        </p:spPr>
        <p:txBody>
          <a:bodyPr wrap="square">
            <a:spAutoFit/>
          </a:bodyPr>
          <a:lstStyle/>
          <a:p>
            <a:pPr algn="r" rtl="1"/>
            <a:r>
              <a:rPr lang="en-US" sz="2400" dirty="0" err="1">
                <a:cs typeface="B Roya" panose="00000400000000000000" pitchFamily="2" charset="-78"/>
              </a:rPr>
              <a:t>مداخلات</a:t>
            </a:r>
            <a:r>
              <a:rPr lang="en-US" sz="2400" dirty="0">
                <a:cs typeface="B Roya" panose="00000400000000000000" pitchFamily="2" charset="-78"/>
              </a:rPr>
              <a:t> </a:t>
            </a:r>
            <a:r>
              <a:rPr lang="en-US" sz="2400" dirty="0" err="1">
                <a:cs typeface="B Roya" panose="00000400000000000000" pitchFamily="2" charset="-78"/>
              </a:rPr>
              <a:t>گروهی</a:t>
            </a:r>
            <a:r>
              <a:rPr lang="en-US" sz="2400" dirty="0">
                <a:cs typeface="B Roya" panose="00000400000000000000" pitchFamily="2" charset="-78"/>
              </a:rPr>
              <a:t> </a:t>
            </a:r>
            <a:r>
              <a:rPr lang="en-US" sz="2400" dirty="0" err="1">
                <a:cs typeface="B Roya" panose="00000400000000000000" pitchFamily="2" charset="-78"/>
              </a:rPr>
              <a:t>روانی</a:t>
            </a:r>
            <a:r>
              <a:rPr lang="en-US" sz="2400" dirty="0">
                <a:cs typeface="B Roya" panose="00000400000000000000" pitchFamily="2" charset="-78"/>
              </a:rPr>
              <a:t> </a:t>
            </a:r>
            <a:r>
              <a:rPr lang="en-US" sz="2400" dirty="0" err="1">
                <a:cs typeface="B Roya" panose="00000400000000000000" pitchFamily="2" charset="-78"/>
              </a:rPr>
              <a:t>اجتماعی</a:t>
            </a:r>
            <a:r>
              <a:rPr lang="en-US" sz="2400" dirty="0">
                <a:cs typeface="B Roya" panose="00000400000000000000" pitchFamily="2" charset="-78"/>
              </a:rPr>
              <a:t>، </a:t>
            </a:r>
            <a:r>
              <a:rPr lang="en-US" sz="2400" dirty="0" err="1">
                <a:cs typeface="B Roya" panose="00000400000000000000" pitchFamily="2" charset="-78"/>
              </a:rPr>
              <a:t>طبق</a:t>
            </a:r>
            <a:r>
              <a:rPr lang="en-US" sz="2400" dirty="0">
                <a:cs typeface="B Roya" panose="00000400000000000000" pitchFamily="2" charset="-78"/>
              </a:rPr>
              <a:t> </a:t>
            </a:r>
            <a:r>
              <a:rPr lang="en-US" sz="2400" dirty="0" err="1">
                <a:cs typeface="B Roya" panose="00000400000000000000" pitchFamily="2" charset="-78"/>
              </a:rPr>
              <a:t>تعریف</a:t>
            </a:r>
            <a:r>
              <a:rPr lang="en-US" sz="2400" dirty="0">
                <a:cs typeface="B Roya" panose="00000400000000000000" pitchFamily="2" charset="-78"/>
              </a:rPr>
              <a:t>، </a:t>
            </a:r>
            <a:r>
              <a:rPr lang="en-US" sz="2400" dirty="0" err="1">
                <a:cs typeface="B Roya" panose="00000400000000000000" pitchFamily="2" charset="-78"/>
              </a:rPr>
              <a:t>شامل</a:t>
            </a:r>
            <a:r>
              <a:rPr lang="en-US" sz="2400" dirty="0">
                <a:cs typeface="B Roya" panose="00000400000000000000" pitchFamily="2" charset="-78"/>
              </a:rPr>
              <a:t> </a:t>
            </a:r>
            <a:r>
              <a:rPr lang="en-US" sz="2400" dirty="0" err="1">
                <a:cs typeface="B Roya" panose="00000400000000000000" pitchFamily="2" charset="-78"/>
              </a:rPr>
              <a:t>نوعی</a:t>
            </a:r>
            <a:r>
              <a:rPr lang="en-US" sz="2400" dirty="0">
                <a:cs typeface="B Roya" panose="00000400000000000000" pitchFamily="2" charset="-78"/>
              </a:rPr>
              <a:t> </a:t>
            </a:r>
            <a:r>
              <a:rPr lang="en-US" sz="2400" dirty="0" err="1">
                <a:cs typeface="B Roya" panose="00000400000000000000" pitchFamily="2" charset="-78"/>
              </a:rPr>
              <a:t>از</a:t>
            </a:r>
            <a:r>
              <a:rPr lang="en-US" sz="2400" dirty="0">
                <a:cs typeface="B Roya" panose="00000400000000000000" pitchFamily="2" charset="-78"/>
              </a:rPr>
              <a:t> </a:t>
            </a:r>
            <a:r>
              <a:rPr lang="en-US" sz="2400" dirty="0" err="1">
                <a:cs typeface="B Roya" panose="00000400000000000000" pitchFamily="2" charset="-78"/>
              </a:rPr>
              <a:t>درمان</a:t>
            </a:r>
            <a:r>
              <a:rPr lang="en-US" sz="2400" dirty="0">
                <a:cs typeface="B Roya" panose="00000400000000000000" pitchFamily="2" charset="-78"/>
              </a:rPr>
              <a:t> </a:t>
            </a:r>
            <a:r>
              <a:rPr lang="en-US" sz="2400" dirty="0" err="1">
                <a:cs typeface="B Roya" panose="00000400000000000000" pitchFamily="2" charset="-78"/>
              </a:rPr>
              <a:t>روان‌شناختی</a:t>
            </a:r>
            <a:r>
              <a:rPr lang="en-US" sz="2400" dirty="0">
                <a:cs typeface="B Roya" panose="00000400000000000000" pitchFamily="2" charset="-78"/>
              </a:rPr>
              <a:t> </a:t>
            </a:r>
            <a:r>
              <a:rPr lang="en-US" sz="2400" dirty="0" err="1">
                <a:cs typeface="B Roya" panose="00000400000000000000" pitchFamily="2" charset="-78"/>
              </a:rPr>
              <a:t>مانند</a:t>
            </a:r>
            <a:r>
              <a:rPr lang="en-US" sz="2400" dirty="0">
                <a:cs typeface="B Roya" panose="00000400000000000000" pitchFamily="2" charset="-78"/>
              </a:rPr>
              <a:t> </a:t>
            </a:r>
            <a:r>
              <a:rPr lang="en-US" sz="2400" dirty="0" err="1">
                <a:cs typeface="B Roya" panose="00000400000000000000" pitchFamily="2" charset="-78"/>
              </a:rPr>
              <a:t>درمان</a:t>
            </a:r>
            <a:r>
              <a:rPr lang="en-US" sz="2400" dirty="0">
                <a:cs typeface="B Roya" panose="00000400000000000000" pitchFamily="2" charset="-78"/>
              </a:rPr>
              <a:t> </a:t>
            </a:r>
            <a:r>
              <a:rPr lang="en-US" sz="2400" dirty="0" err="1">
                <a:cs typeface="B Roya" panose="00000400000000000000" pitchFamily="2" charset="-78"/>
              </a:rPr>
              <a:t>شناختی</a:t>
            </a:r>
            <a:r>
              <a:rPr lang="en-US" sz="2400" dirty="0">
                <a:cs typeface="B Roya" panose="00000400000000000000" pitchFamily="2" charset="-78"/>
              </a:rPr>
              <a:t> </a:t>
            </a:r>
            <a:r>
              <a:rPr lang="en-US" sz="2400" dirty="0" err="1">
                <a:cs typeface="B Roya" panose="00000400000000000000" pitchFamily="2" charset="-78"/>
              </a:rPr>
              <a:t>رفتاری</a:t>
            </a:r>
            <a:r>
              <a:rPr lang="en-US" sz="2400" dirty="0">
                <a:cs typeface="B Roya" panose="00000400000000000000" pitchFamily="2" charset="-78"/>
              </a:rPr>
              <a:t>(CBT)</a:t>
            </a:r>
            <a:r>
              <a:rPr lang="fa-IR" sz="2400" dirty="0">
                <a:cs typeface="B Roya" panose="00000400000000000000" pitchFamily="2" charset="-78"/>
              </a:rPr>
              <a:t> </a:t>
            </a:r>
            <a:r>
              <a:rPr lang="en-US" sz="2400" dirty="0">
                <a:cs typeface="B Roya" panose="00000400000000000000" pitchFamily="2" charset="-78"/>
              </a:rPr>
              <a:t> </a:t>
            </a:r>
            <a:r>
              <a:rPr lang="en-US" sz="2400" dirty="0" err="1">
                <a:cs typeface="B Roya" panose="00000400000000000000" pitchFamily="2" charset="-78"/>
              </a:rPr>
              <a:t>است</a:t>
            </a:r>
            <a:r>
              <a:rPr lang="en-US" sz="2400" dirty="0">
                <a:cs typeface="B Roya" panose="00000400000000000000" pitchFamily="2" charset="-78"/>
              </a:rPr>
              <a:t> </a:t>
            </a:r>
            <a:r>
              <a:rPr lang="en-US" sz="2400" dirty="0" err="1">
                <a:cs typeface="B Roya" panose="00000400000000000000" pitchFamily="2" charset="-78"/>
              </a:rPr>
              <a:t>که</a:t>
            </a:r>
            <a:r>
              <a:rPr lang="en-US" sz="2400" dirty="0">
                <a:cs typeface="B Roya" panose="00000400000000000000" pitchFamily="2" charset="-78"/>
              </a:rPr>
              <a:t> </a:t>
            </a:r>
            <a:r>
              <a:rPr lang="en-US" sz="2400" dirty="0" err="1">
                <a:cs typeface="B Roya" panose="00000400000000000000" pitchFamily="2" charset="-78"/>
              </a:rPr>
              <a:t>در</a:t>
            </a:r>
            <a:r>
              <a:rPr lang="en-US" sz="2400" dirty="0">
                <a:cs typeface="B Roya" panose="00000400000000000000" pitchFamily="2" charset="-78"/>
              </a:rPr>
              <a:t> </a:t>
            </a:r>
            <a:r>
              <a:rPr lang="en-US" sz="2400" dirty="0" err="1">
                <a:cs typeface="B Roya" panose="00000400000000000000" pitchFamily="2" charset="-78"/>
              </a:rPr>
              <a:t>قالب</a:t>
            </a:r>
            <a:r>
              <a:rPr lang="en-US" sz="2400" dirty="0">
                <a:cs typeface="B Roya" panose="00000400000000000000" pitchFamily="2" charset="-78"/>
              </a:rPr>
              <a:t> </a:t>
            </a:r>
            <a:r>
              <a:rPr lang="en-US" sz="2400" dirty="0" err="1">
                <a:cs typeface="B Roya" panose="00000400000000000000" pitchFamily="2" charset="-78"/>
              </a:rPr>
              <a:t>گروهی</a:t>
            </a:r>
            <a:r>
              <a:rPr lang="en-US" sz="2400" dirty="0">
                <a:cs typeface="B Roya" panose="00000400000000000000" pitchFamily="2" charset="-78"/>
              </a:rPr>
              <a:t> </a:t>
            </a:r>
            <a:r>
              <a:rPr lang="en-US" sz="2400" dirty="0" err="1">
                <a:cs typeface="B Roya" panose="00000400000000000000" pitchFamily="2" charset="-78"/>
              </a:rPr>
              <a:t>ارائه</a:t>
            </a:r>
            <a:r>
              <a:rPr lang="en-US" sz="2400" dirty="0">
                <a:cs typeface="B Roya" panose="00000400000000000000" pitchFamily="2" charset="-78"/>
              </a:rPr>
              <a:t> </a:t>
            </a:r>
            <a:r>
              <a:rPr lang="en-US" sz="2400" dirty="0" err="1">
                <a:cs typeface="B Roya" panose="00000400000000000000" pitchFamily="2" charset="-78"/>
              </a:rPr>
              <a:t>می‌شود</a:t>
            </a:r>
            <a:r>
              <a:rPr lang="fa-IR" sz="2400" dirty="0">
                <a:cs typeface="B Roya" panose="00000400000000000000" pitchFamily="2" charset="-78"/>
              </a:rPr>
              <a:t>. </a:t>
            </a:r>
            <a:r>
              <a:rPr lang="en-US" sz="2400" dirty="0" err="1">
                <a:cs typeface="B Roya" panose="00000400000000000000" pitchFamily="2" charset="-78"/>
              </a:rPr>
              <a:t>با</a:t>
            </a:r>
            <a:r>
              <a:rPr lang="en-US" sz="2400" dirty="0">
                <a:cs typeface="B Roya" panose="00000400000000000000" pitchFamily="2" charset="-78"/>
              </a:rPr>
              <a:t> </a:t>
            </a:r>
            <a:r>
              <a:rPr lang="en-US" sz="2400" dirty="0" err="1">
                <a:cs typeface="B Roya" panose="00000400000000000000" pitchFamily="2" charset="-78"/>
              </a:rPr>
              <a:t>این</a:t>
            </a:r>
            <a:r>
              <a:rPr lang="en-US" sz="2400" dirty="0">
                <a:cs typeface="B Roya" panose="00000400000000000000" pitchFamily="2" charset="-78"/>
              </a:rPr>
              <a:t> </a:t>
            </a:r>
            <a:r>
              <a:rPr lang="en-US" sz="2400" dirty="0" err="1">
                <a:cs typeface="B Roya" panose="00000400000000000000" pitchFamily="2" charset="-78"/>
              </a:rPr>
              <a:t>حال</a:t>
            </a:r>
            <a:r>
              <a:rPr lang="en-US" sz="2400" dirty="0">
                <a:cs typeface="B Roya" panose="00000400000000000000" pitchFamily="2" charset="-78"/>
              </a:rPr>
              <a:t>، </a:t>
            </a:r>
            <a:r>
              <a:rPr lang="en-US" sz="2400" dirty="0" err="1">
                <a:cs typeface="B Roya" panose="00000400000000000000" pitchFamily="2" charset="-78"/>
              </a:rPr>
              <a:t>بسیاری</a:t>
            </a:r>
            <a:r>
              <a:rPr lang="en-US" sz="2400" dirty="0">
                <a:cs typeface="B Roya" panose="00000400000000000000" pitchFamily="2" charset="-78"/>
              </a:rPr>
              <a:t> </a:t>
            </a:r>
            <a:r>
              <a:rPr lang="en-US" sz="2400" dirty="0" err="1">
                <a:cs typeface="B Roya" panose="00000400000000000000" pitchFamily="2" charset="-78"/>
              </a:rPr>
              <a:t>از</a:t>
            </a:r>
            <a:r>
              <a:rPr lang="en-US" sz="2400" dirty="0">
                <a:cs typeface="B Roya" panose="00000400000000000000" pitchFamily="2" charset="-78"/>
              </a:rPr>
              <a:t> </a:t>
            </a:r>
            <a:r>
              <a:rPr lang="en-US" sz="2400" dirty="0" err="1">
                <a:cs typeface="B Roya" panose="00000400000000000000" pitchFamily="2" charset="-78"/>
              </a:rPr>
              <a:t>مؤلفه‌های</a:t>
            </a:r>
            <a:r>
              <a:rPr lang="en-US" sz="2400" dirty="0">
                <a:cs typeface="B Roya" panose="00000400000000000000" pitchFamily="2" charset="-78"/>
              </a:rPr>
              <a:t> </a:t>
            </a:r>
            <a:r>
              <a:rPr lang="fa-IR" sz="2400" dirty="0">
                <a:cs typeface="B Roya" panose="00000400000000000000" pitchFamily="2" charset="-78"/>
              </a:rPr>
              <a:t>بیشتر</a:t>
            </a:r>
            <a:r>
              <a:rPr lang="en-US" sz="2400" dirty="0">
                <a:cs typeface="B Roya" panose="00000400000000000000" pitchFamily="2" charset="-78"/>
              </a:rPr>
              <a:t> </a:t>
            </a:r>
            <a:r>
              <a:rPr lang="en-US" sz="2400" dirty="0" err="1">
                <a:cs typeface="B Roya" panose="00000400000000000000" pitchFamily="2" charset="-78"/>
              </a:rPr>
              <a:t>را</a:t>
            </a:r>
            <a:r>
              <a:rPr lang="en-US" sz="2400" dirty="0">
                <a:cs typeface="B Roya" panose="00000400000000000000" pitchFamily="2" charset="-78"/>
              </a:rPr>
              <a:t> </a:t>
            </a:r>
            <a:r>
              <a:rPr lang="en-US" sz="2400" dirty="0" err="1">
                <a:cs typeface="B Roya" panose="00000400000000000000" pitchFamily="2" charset="-78"/>
              </a:rPr>
              <a:t>نیز</a:t>
            </a:r>
            <a:r>
              <a:rPr lang="en-US" sz="2400" dirty="0">
                <a:cs typeface="B Roya" panose="00000400000000000000" pitchFamily="2" charset="-78"/>
              </a:rPr>
              <a:t> </a:t>
            </a:r>
            <a:r>
              <a:rPr lang="en-US" sz="2400" dirty="0" err="1">
                <a:cs typeface="B Roya" panose="00000400000000000000" pitchFamily="2" charset="-78"/>
              </a:rPr>
              <a:t>شامل</a:t>
            </a:r>
            <a:r>
              <a:rPr lang="en-US" sz="2400" dirty="0">
                <a:cs typeface="B Roya" panose="00000400000000000000" pitchFamily="2" charset="-78"/>
              </a:rPr>
              <a:t> </a:t>
            </a:r>
            <a:r>
              <a:rPr lang="en-US" sz="2400" dirty="0" err="1">
                <a:cs typeface="B Roya" panose="00000400000000000000" pitchFamily="2" charset="-78"/>
              </a:rPr>
              <a:t>می‌شوند</a:t>
            </a:r>
            <a:r>
              <a:rPr lang="en-US" sz="2400" dirty="0">
                <a:cs typeface="B Roya" panose="00000400000000000000" pitchFamily="2" charset="-78"/>
              </a:rPr>
              <a:t> </a:t>
            </a:r>
            <a:r>
              <a:rPr lang="en-US" sz="2400" dirty="0" err="1">
                <a:cs typeface="B Roya" panose="00000400000000000000" pitchFamily="2" charset="-78"/>
              </a:rPr>
              <a:t>که</a:t>
            </a:r>
            <a:r>
              <a:rPr lang="en-US" sz="2400" dirty="0">
                <a:cs typeface="B Roya" panose="00000400000000000000" pitchFamily="2" charset="-78"/>
              </a:rPr>
              <a:t> </a:t>
            </a:r>
            <a:r>
              <a:rPr lang="en-US" sz="2400" dirty="0" err="1">
                <a:cs typeface="B Roya" panose="00000400000000000000" pitchFamily="2" charset="-78"/>
              </a:rPr>
              <a:t>ممکن</a:t>
            </a:r>
            <a:r>
              <a:rPr lang="en-US" sz="2400" dirty="0">
                <a:cs typeface="B Roya" panose="00000400000000000000" pitchFamily="2" charset="-78"/>
              </a:rPr>
              <a:t> </a:t>
            </a:r>
            <a:r>
              <a:rPr lang="en-US" sz="2400" dirty="0" err="1">
                <a:cs typeface="B Roya" panose="00000400000000000000" pitchFamily="2" charset="-78"/>
              </a:rPr>
              <a:t>است</a:t>
            </a:r>
            <a:r>
              <a:rPr lang="en-US" sz="2400" dirty="0">
                <a:cs typeface="B Roya" panose="00000400000000000000" pitchFamily="2" charset="-78"/>
              </a:rPr>
              <a:t> </a:t>
            </a:r>
            <a:r>
              <a:rPr lang="en-US" sz="2400" dirty="0" err="1">
                <a:cs typeface="B Roya" panose="00000400000000000000" pitchFamily="2" charset="-78"/>
              </a:rPr>
              <a:t>بر</a:t>
            </a:r>
            <a:r>
              <a:rPr lang="en-US" sz="2400" dirty="0">
                <a:cs typeface="B Roya" panose="00000400000000000000" pitchFamily="2" charset="-78"/>
              </a:rPr>
              <a:t> </a:t>
            </a:r>
            <a:r>
              <a:rPr lang="en-US" sz="2400" dirty="0" err="1">
                <a:cs typeface="B Roya" panose="00000400000000000000" pitchFamily="2" charset="-78"/>
              </a:rPr>
              <a:t>بهزیستی</a:t>
            </a:r>
            <a:r>
              <a:rPr lang="en-US" sz="2400" dirty="0">
                <a:cs typeface="B Roya" panose="00000400000000000000" pitchFamily="2" charset="-78"/>
              </a:rPr>
              <a:t> </a:t>
            </a:r>
            <a:r>
              <a:rPr lang="en-US" sz="2400" dirty="0" err="1">
                <a:cs typeface="B Roya" panose="00000400000000000000" pitchFamily="2" charset="-78"/>
              </a:rPr>
              <a:t>روان‌شناختی</a:t>
            </a:r>
            <a:r>
              <a:rPr lang="en-US" sz="2400" dirty="0">
                <a:cs typeface="B Roya" panose="00000400000000000000" pitchFamily="2" charset="-78"/>
              </a:rPr>
              <a:t> </a:t>
            </a:r>
            <a:r>
              <a:rPr lang="en-US" sz="2400" dirty="0" err="1">
                <a:cs typeface="B Roya" panose="00000400000000000000" pitchFamily="2" charset="-78"/>
              </a:rPr>
              <a:t>نیز</a:t>
            </a:r>
            <a:r>
              <a:rPr lang="en-US" sz="2400" dirty="0">
                <a:cs typeface="B Roya" panose="00000400000000000000" pitchFamily="2" charset="-78"/>
              </a:rPr>
              <a:t> </a:t>
            </a:r>
            <a:r>
              <a:rPr lang="en-US" sz="2400" dirty="0" err="1">
                <a:cs typeface="B Roya" panose="00000400000000000000" pitchFamily="2" charset="-78"/>
              </a:rPr>
              <a:t>تأثیر</a:t>
            </a:r>
            <a:r>
              <a:rPr lang="en-US" sz="2400" dirty="0">
                <a:cs typeface="B Roya" panose="00000400000000000000" pitchFamily="2" charset="-78"/>
              </a:rPr>
              <a:t> </a:t>
            </a:r>
            <a:r>
              <a:rPr lang="en-US" sz="2400" dirty="0" err="1">
                <a:cs typeface="B Roya" panose="00000400000000000000" pitchFamily="2" charset="-78"/>
              </a:rPr>
              <a:t>بگذارد</a:t>
            </a:r>
            <a:r>
              <a:rPr lang="en-US" sz="2400" dirty="0">
                <a:cs typeface="B Roya" panose="00000400000000000000" pitchFamily="2" charset="-78"/>
              </a:rPr>
              <a:t>، </a:t>
            </a:r>
            <a:r>
              <a:rPr lang="en-US" sz="2400" dirty="0" err="1">
                <a:cs typeface="B Roya" panose="00000400000000000000" pitchFamily="2" charset="-78"/>
              </a:rPr>
              <a:t>مانند</a:t>
            </a:r>
            <a:r>
              <a:rPr lang="fa-IR" sz="2400" dirty="0">
                <a:cs typeface="B Roya" panose="00000400000000000000" pitchFamily="2" charset="-78"/>
              </a:rPr>
              <a:t>:</a:t>
            </a:r>
          </a:p>
          <a:p>
            <a:pPr algn="r" rtl="1"/>
            <a:r>
              <a:rPr lang="fa-IR" sz="2400" dirty="0">
                <a:cs typeface="B Roya" panose="00000400000000000000" pitchFamily="2" charset="-78"/>
              </a:rPr>
              <a:t> </a:t>
            </a:r>
          </a:p>
          <a:p>
            <a:pPr marL="342900" indent="-342900" algn="r" rtl="1">
              <a:buClr>
                <a:srgbClr val="36868E"/>
              </a:buClr>
              <a:buFont typeface="Arial" panose="020B0604020202020204" pitchFamily="34" charset="0"/>
              <a:buChar char="•"/>
            </a:pPr>
            <a:r>
              <a:rPr lang="en-US" sz="2400" dirty="0" err="1">
                <a:cs typeface="B Roya" panose="00000400000000000000" pitchFamily="2" charset="-78"/>
              </a:rPr>
              <a:t>تکنیک‌های</a:t>
            </a:r>
            <a:r>
              <a:rPr lang="en-US" sz="2400" dirty="0">
                <a:cs typeface="B Roya" panose="00000400000000000000" pitchFamily="2" charset="-78"/>
              </a:rPr>
              <a:t> </a:t>
            </a:r>
            <a:r>
              <a:rPr lang="en-US" sz="2400" dirty="0" err="1">
                <a:cs typeface="B Roya" panose="00000400000000000000" pitchFamily="2" charset="-78"/>
              </a:rPr>
              <a:t>آرام‌سازی</a:t>
            </a:r>
            <a:r>
              <a:rPr lang="en-US" sz="2400" dirty="0">
                <a:cs typeface="B Roya" panose="00000400000000000000" pitchFamily="2" charset="-78"/>
              </a:rPr>
              <a:t> </a:t>
            </a:r>
            <a:r>
              <a:rPr lang="en-US" sz="2400" dirty="0" err="1">
                <a:cs typeface="B Roya" panose="00000400000000000000" pitchFamily="2" charset="-78"/>
              </a:rPr>
              <a:t>و</a:t>
            </a:r>
            <a:r>
              <a:rPr lang="en-US" sz="2400" dirty="0">
                <a:cs typeface="B Roya" panose="00000400000000000000" pitchFamily="2" charset="-78"/>
              </a:rPr>
              <a:t> </a:t>
            </a:r>
            <a:r>
              <a:rPr lang="en-US" sz="2400" dirty="0" err="1">
                <a:cs typeface="B Roya" panose="00000400000000000000" pitchFamily="2" charset="-78"/>
              </a:rPr>
              <a:t>مدیریت</a:t>
            </a:r>
            <a:r>
              <a:rPr lang="en-US" sz="2400" dirty="0">
                <a:cs typeface="B Roya" panose="00000400000000000000" pitchFamily="2" charset="-78"/>
              </a:rPr>
              <a:t> </a:t>
            </a:r>
            <a:r>
              <a:rPr lang="en-US" sz="2400" dirty="0" err="1">
                <a:cs typeface="B Roya" panose="00000400000000000000" pitchFamily="2" charset="-78"/>
              </a:rPr>
              <a:t>استرس</a:t>
            </a:r>
            <a:endParaRPr lang="fa-IR" sz="2400" dirty="0">
              <a:cs typeface="B Roya" panose="00000400000000000000" pitchFamily="2" charset="-78"/>
            </a:endParaRPr>
          </a:p>
          <a:p>
            <a:pPr marL="342900" indent="-342900" algn="r" rtl="1">
              <a:buClr>
                <a:srgbClr val="36868E"/>
              </a:buClr>
              <a:buFont typeface="Arial" panose="020B0604020202020204" pitchFamily="34" charset="0"/>
              <a:buChar char="•"/>
            </a:pPr>
            <a:r>
              <a:rPr lang="en-US" sz="2400" dirty="0" err="1">
                <a:cs typeface="B Roya" panose="00000400000000000000" pitchFamily="2" charset="-78"/>
              </a:rPr>
              <a:t>مهارت</a:t>
            </a:r>
            <a:r>
              <a:rPr lang="fa-IR" sz="2400" dirty="0">
                <a:cs typeface="B Roya" panose="00000400000000000000" pitchFamily="2" charset="-78"/>
              </a:rPr>
              <a:t>‌</a:t>
            </a:r>
            <a:r>
              <a:rPr lang="en-US" sz="2400" dirty="0" err="1">
                <a:cs typeface="B Roya" panose="00000400000000000000" pitchFamily="2" charset="-78"/>
              </a:rPr>
              <a:t>های</a:t>
            </a:r>
            <a:r>
              <a:rPr lang="en-US" sz="2400" dirty="0">
                <a:cs typeface="B Roya" panose="00000400000000000000" pitchFamily="2" charset="-78"/>
              </a:rPr>
              <a:t> </a:t>
            </a:r>
            <a:r>
              <a:rPr lang="en-US" sz="2400" dirty="0" err="1">
                <a:cs typeface="B Roya" panose="00000400000000000000" pitchFamily="2" charset="-78"/>
              </a:rPr>
              <a:t>حل</a:t>
            </a:r>
            <a:r>
              <a:rPr lang="en-US" sz="2400" dirty="0">
                <a:cs typeface="B Roya" panose="00000400000000000000" pitchFamily="2" charset="-78"/>
              </a:rPr>
              <a:t> </a:t>
            </a:r>
            <a:r>
              <a:rPr lang="en-US" sz="2400" dirty="0" err="1">
                <a:cs typeface="B Roya" panose="00000400000000000000" pitchFamily="2" charset="-78"/>
              </a:rPr>
              <a:t>مس</a:t>
            </a:r>
            <a:r>
              <a:rPr lang="fa-IR" sz="2400" dirty="0" err="1">
                <a:cs typeface="B Roya" panose="00000400000000000000" pitchFamily="2" charset="-78"/>
              </a:rPr>
              <a:t>أ</a:t>
            </a:r>
            <a:r>
              <a:rPr lang="en-US" sz="2400" dirty="0" err="1">
                <a:cs typeface="B Roya" panose="00000400000000000000" pitchFamily="2" charset="-78"/>
              </a:rPr>
              <a:t>له</a:t>
            </a:r>
            <a:r>
              <a:rPr lang="en-US" sz="2400" dirty="0">
                <a:cs typeface="B Roya" panose="00000400000000000000" pitchFamily="2" charset="-78"/>
              </a:rPr>
              <a:t> </a:t>
            </a:r>
            <a:r>
              <a:rPr lang="en-US" sz="2400" dirty="0" err="1">
                <a:cs typeface="B Roya" panose="00000400000000000000" pitchFamily="2" charset="-78"/>
              </a:rPr>
              <a:t>و</a:t>
            </a:r>
            <a:r>
              <a:rPr lang="en-US" sz="2400" dirty="0">
                <a:cs typeface="B Roya" panose="00000400000000000000" pitchFamily="2" charset="-78"/>
              </a:rPr>
              <a:t> </a:t>
            </a:r>
            <a:r>
              <a:rPr lang="fa-IR" sz="2400" dirty="0">
                <a:cs typeface="B Roya" panose="00000400000000000000" pitchFamily="2" charset="-78"/>
              </a:rPr>
              <a:t>مهارت‌‌های </a:t>
            </a:r>
            <a:r>
              <a:rPr lang="fa-IR" sz="2400" dirty="0" err="1">
                <a:cs typeface="B Roya" panose="00000400000000000000" pitchFamily="2" charset="-78"/>
              </a:rPr>
              <a:t>مقابله‌ای</a:t>
            </a:r>
            <a:endParaRPr lang="fa-IR" sz="2400" dirty="0">
              <a:cs typeface="B Roya" panose="00000400000000000000" pitchFamily="2" charset="-78"/>
            </a:endParaRPr>
          </a:p>
          <a:p>
            <a:pPr marL="342900" indent="-342900" algn="r" rtl="1">
              <a:buClr>
                <a:srgbClr val="36868E"/>
              </a:buClr>
              <a:buFont typeface="Arial" panose="020B0604020202020204" pitchFamily="34" charset="0"/>
              <a:buChar char="•"/>
            </a:pPr>
            <a:r>
              <a:rPr lang="en-US" sz="2400" dirty="0" err="1">
                <a:cs typeface="B Roya" panose="00000400000000000000" pitchFamily="2" charset="-78"/>
              </a:rPr>
              <a:t>حمایت</a:t>
            </a:r>
            <a:r>
              <a:rPr lang="en-US" sz="2400" dirty="0">
                <a:cs typeface="B Roya" panose="00000400000000000000" pitchFamily="2" charset="-78"/>
              </a:rPr>
              <a:t> </a:t>
            </a:r>
            <a:r>
              <a:rPr lang="en-US" sz="2400" dirty="0" err="1">
                <a:cs typeface="B Roya" panose="00000400000000000000" pitchFamily="2" charset="-78"/>
              </a:rPr>
              <a:t>اجتماعی</a:t>
            </a:r>
            <a:r>
              <a:rPr lang="en-US" sz="2400" dirty="0">
                <a:cs typeface="B Roya" panose="00000400000000000000" pitchFamily="2" charset="-78"/>
              </a:rPr>
              <a:t> </a:t>
            </a:r>
            <a:r>
              <a:rPr lang="en-US" sz="2400" dirty="0" err="1">
                <a:cs typeface="B Roya" panose="00000400000000000000" pitchFamily="2" charset="-78"/>
              </a:rPr>
              <a:t>یا</a:t>
            </a:r>
            <a:r>
              <a:rPr lang="en-US" sz="2400" dirty="0">
                <a:cs typeface="B Roya" panose="00000400000000000000" pitchFamily="2" charset="-78"/>
              </a:rPr>
              <a:t> </a:t>
            </a:r>
            <a:r>
              <a:rPr lang="en-US" sz="2400" dirty="0" err="1">
                <a:cs typeface="B Roya" panose="00000400000000000000" pitchFamily="2" charset="-78"/>
              </a:rPr>
              <a:t>همتایان</a:t>
            </a:r>
            <a:endParaRPr lang="fa-IR" sz="2400" dirty="0">
              <a:cs typeface="B Roya" panose="00000400000000000000" pitchFamily="2" charset="-78"/>
            </a:endParaRPr>
          </a:p>
          <a:p>
            <a:pPr marL="342900" indent="-342900" algn="r" rtl="1">
              <a:buClr>
                <a:srgbClr val="36868E"/>
              </a:buClr>
              <a:buFont typeface="Arial" panose="020B0604020202020204" pitchFamily="34" charset="0"/>
              <a:buChar char="•"/>
            </a:pPr>
            <a:r>
              <a:rPr lang="en-US" sz="2400" dirty="0" err="1">
                <a:cs typeface="B Roya" panose="00000400000000000000" pitchFamily="2" charset="-78"/>
              </a:rPr>
              <a:t>آموزش</a:t>
            </a:r>
            <a:r>
              <a:rPr lang="en-US" sz="2400" dirty="0">
                <a:cs typeface="B Roya" panose="00000400000000000000" pitchFamily="2" charset="-78"/>
              </a:rPr>
              <a:t> </a:t>
            </a:r>
            <a:r>
              <a:rPr lang="en-US" sz="2400" dirty="0" err="1">
                <a:cs typeface="B Roya" panose="00000400000000000000" pitchFamily="2" charset="-78"/>
              </a:rPr>
              <a:t>و</a:t>
            </a:r>
            <a:r>
              <a:rPr lang="en-US" sz="2400" dirty="0">
                <a:cs typeface="B Roya" panose="00000400000000000000" pitchFamily="2" charset="-78"/>
              </a:rPr>
              <a:t> </a:t>
            </a:r>
            <a:r>
              <a:rPr lang="en-US" sz="2400" dirty="0" err="1">
                <a:cs typeface="B Roya" panose="00000400000000000000" pitchFamily="2" charset="-78"/>
              </a:rPr>
              <a:t>توانمندسازی</a:t>
            </a:r>
            <a:endParaRPr lang="en-US" sz="2400" dirty="0">
              <a:cs typeface="B Roya" panose="00000400000000000000" pitchFamily="2" charset="-78"/>
            </a:endParaRPr>
          </a:p>
        </p:txBody>
      </p:sp>
      <p:sp>
        <p:nvSpPr>
          <p:cNvPr id="7" name="Rectangle 6"/>
          <p:cNvSpPr/>
          <p:nvPr/>
        </p:nvSpPr>
        <p:spPr>
          <a:xfrm>
            <a:off x="1097280" y="6410509"/>
            <a:ext cx="7116278" cy="369332"/>
          </a:xfrm>
          <a:prstGeom prst="rect">
            <a:avLst/>
          </a:prstGeom>
        </p:spPr>
        <p:txBody>
          <a:bodyPr wrap="square">
            <a:spAutoFit/>
          </a:bodyPr>
          <a:lstStyle/>
          <a:p>
            <a:r>
              <a:rPr lang="nn-NO" i="1" u="sng">
                <a:solidFill>
                  <a:srgbClr val="376FAA"/>
                </a:solidFill>
                <a:hlinkClick r:id="rId3"/>
              </a:rPr>
              <a:t>Cochrane Database Syst Rev</a:t>
            </a:r>
            <a:r>
              <a:rPr lang="nn-NO" u="sng">
                <a:solidFill>
                  <a:srgbClr val="376FAA"/>
                </a:solidFill>
                <a:hlinkClick r:id="rId3"/>
              </a:rPr>
              <a:t>.</a:t>
            </a:r>
            <a:r>
              <a:rPr lang="nn-NO">
                <a:solidFill>
                  <a:srgbClr val="212121"/>
                </a:solidFill>
              </a:rPr>
              <a:t> 2017 Mar; 2017(3): CD010806.</a:t>
            </a:r>
            <a:endParaRPr lang="en-US"/>
          </a:p>
        </p:txBody>
      </p:sp>
    </p:spTree>
    <p:extLst>
      <p:ext uri="{BB962C8B-B14F-4D97-AF65-F5344CB8AC3E}">
        <p14:creationId xmlns:p14="http://schemas.microsoft.com/office/powerpoint/2010/main" val="3199128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10880725" y="6446838"/>
            <a:ext cx="1311275" cy="365125"/>
          </a:xfrm>
          <a:prstGeom prst="rect">
            <a:avLst/>
          </a:prstGeom>
        </p:spPr>
        <p:txBody>
          <a:bodyPr/>
          <a:lstStyle>
            <a:defPPr>
              <a:defRPr lang="en-US"/>
            </a:defPPr>
            <a:lvl1pPr marL="0" algn="r" defTabSz="914388" rtl="0" eaLnBrk="1" latinLnBrk="0" hangingPunct="1">
              <a:defRPr sz="1800" kern="1200">
                <a:solidFill>
                  <a:schemeClr val="bg1"/>
                </a:solidFill>
                <a:latin typeface="+mn-lt"/>
                <a:ea typeface="+mn-ea"/>
                <a:cs typeface="+mn-cs"/>
              </a:defRPr>
            </a:lvl1pPr>
            <a:lvl2pPr marL="457194" algn="l" defTabSz="914388" rtl="0" eaLnBrk="1" latinLnBrk="0" hangingPunct="1">
              <a:defRPr sz="1800" kern="1200">
                <a:solidFill>
                  <a:schemeClr val="tx1"/>
                </a:solidFill>
                <a:latin typeface="+mn-lt"/>
                <a:ea typeface="+mn-ea"/>
                <a:cs typeface="+mn-cs"/>
              </a:defRPr>
            </a:lvl2pPr>
            <a:lvl3pPr marL="914388" algn="l" defTabSz="914388" rtl="0" eaLnBrk="1" latinLnBrk="0" hangingPunct="1">
              <a:defRPr sz="1800" kern="1200">
                <a:solidFill>
                  <a:schemeClr val="tx1"/>
                </a:solidFill>
                <a:latin typeface="+mn-lt"/>
                <a:ea typeface="+mn-ea"/>
                <a:cs typeface="+mn-cs"/>
              </a:defRPr>
            </a:lvl3pPr>
            <a:lvl4pPr marL="1371583" algn="l" defTabSz="914388" rtl="0" eaLnBrk="1" latinLnBrk="0" hangingPunct="1">
              <a:defRPr sz="1800" kern="1200">
                <a:solidFill>
                  <a:schemeClr val="tx1"/>
                </a:solidFill>
                <a:latin typeface="+mn-lt"/>
                <a:ea typeface="+mn-ea"/>
                <a:cs typeface="+mn-cs"/>
              </a:defRPr>
            </a:lvl4pPr>
            <a:lvl5pPr marL="1828777" algn="l" defTabSz="914388" rtl="0" eaLnBrk="1" latinLnBrk="0" hangingPunct="1">
              <a:defRPr sz="1800" kern="1200">
                <a:solidFill>
                  <a:schemeClr val="tx1"/>
                </a:solidFill>
                <a:latin typeface="+mn-lt"/>
                <a:ea typeface="+mn-ea"/>
                <a:cs typeface="+mn-cs"/>
              </a:defRPr>
            </a:lvl5pPr>
            <a:lvl6pPr marL="2285971" algn="l" defTabSz="914388" rtl="0" eaLnBrk="1" latinLnBrk="0" hangingPunct="1">
              <a:defRPr sz="1800" kern="1200">
                <a:solidFill>
                  <a:schemeClr val="tx1"/>
                </a:solidFill>
                <a:latin typeface="+mn-lt"/>
                <a:ea typeface="+mn-ea"/>
                <a:cs typeface="+mn-cs"/>
              </a:defRPr>
            </a:lvl6pPr>
            <a:lvl7pPr marL="2743165" algn="l" defTabSz="914388" rtl="0" eaLnBrk="1" latinLnBrk="0" hangingPunct="1">
              <a:defRPr sz="1800" kern="1200">
                <a:solidFill>
                  <a:schemeClr val="tx1"/>
                </a:solidFill>
                <a:latin typeface="+mn-lt"/>
                <a:ea typeface="+mn-ea"/>
                <a:cs typeface="+mn-cs"/>
              </a:defRPr>
            </a:lvl7pPr>
            <a:lvl8pPr marL="3200359" algn="l" defTabSz="914388" rtl="0" eaLnBrk="1" latinLnBrk="0" hangingPunct="1">
              <a:defRPr sz="1800" kern="1200">
                <a:solidFill>
                  <a:schemeClr val="tx1"/>
                </a:solidFill>
                <a:latin typeface="+mn-lt"/>
                <a:ea typeface="+mn-ea"/>
                <a:cs typeface="+mn-cs"/>
              </a:defRPr>
            </a:lvl8pPr>
            <a:lvl9pPr marL="3657554" algn="l" defTabSz="914388" rtl="0" eaLnBrk="1" latinLnBrk="0" hangingPunct="1">
              <a:defRPr sz="1800" kern="1200">
                <a:solidFill>
                  <a:schemeClr val="tx1"/>
                </a:solidFill>
                <a:latin typeface="+mn-lt"/>
                <a:ea typeface="+mn-ea"/>
                <a:cs typeface="+mn-cs"/>
              </a:defRPr>
            </a:lvl9pPr>
          </a:lstStyle>
          <a:p>
            <a:fld id="{AAF6402D-44EF-47C8-9973-FA8A0D9B155C}" type="slidenum">
              <a:rPr lang="en-US" smtClean="0"/>
              <a:pPr/>
              <a:t>153</a:t>
            </a:fld>
            <a:endParaRPr lang="en-US"/>
          </a:p>
        </p:txBody>
      </p:sp>
      <p:pic>
        <p:nvPicPr>
          <p:cNvPr id="3" name="Picture 2"/>
          <p:cNvPicPr>
            <a:picLocks noChangeAspect="1"/>
          </p:cNvPicPr>
          <p:nvPr/>
        </p:nvPicPr>
        <p:blipFill>
          <a:blip r:embed="rId2"/>
          <a:stretch>
            <a:fillRect/>
          </a:stretch>
        </p:blipFill>
        <p:spPr>
          <a:xfrm>
            <a:off x="957596" y="411161"/>
            <a:ext cx="8540667" cy="5870986"/>
          </a:xfrm>
          <a:prstGeom prst="rect">
            <a:avLst/>
          </a:prstGeom>
          <a:ln>
            <a:noFill/>
          </a:ln>
          <a:effectLst>
            <a:outerShdw blurRad="292100" dist="139700" dir="2700000" algn="tl" rotWithShape="0">
              <a:srgbClr val="333333">
                <a:alpha val="65000"/>
              </a:srgbClr>
            </a:outerShdw>
          </a:effectLst>
        </p:spPr>
      </p:pic>
      <p:sp>
        <p:nvSpPr>
          <p:cNvPr id="4" name="Title 4"/>
          <p:cNvSpPr txBox="1">
            <a:spLocks/>
          </p:cNvSpPr>
          <p:nvPr/>
        </p:nvSpPr>
        <p:spPr>
          <a:xfrm>
            <a:off x="1220899" y="5237151"/>
            <a:ext cx="3194021" cy="1209687"/>
          </a:xfrm>
          <a:prstGeom prst="rect">
            <a:avLst/>
          </a:prstGeom>
        </p:spPr>
        <p:txBody>
          <a:bodyPr>
            <a:normAutofit/>
          </a:bodyPr>
          <a:lstStyle>
            <a:lvl1pPr algn="l" defTabSz="914382"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fa-IR" sz="4000" b="1" dirty="0">
                <a:solidFill>
                  <a:srgbClr val="F89421"/>
                </a:solidFill>
                <a:cs typeface="B Roya" panose="00000400000000000000" pitchFamily="2" charset="-78"/>
              </a:rPr>
              <a:t>چارچوب مفهومی</a:t>
            </a:r>
            <a:endParaRPr lang="en-US" sz="4000" b="1" dirty="0">
              <a:solidFill>
                <a:srgbClr val="F89421"/>
              </a:solidFill>
              <a:cs typeface="B Roya" panose="00000400000000000000" pitchFamily="2" charset="-78"/>
            </a:endParaRPr>
          </a:p>
        </p:txBody>
      </p:sp>
      <p:sp>
        <p:nvSpPr>
          <p:cNvPr id="5" name="Rectangle 4"/>
          <p:cNvSpPr/>
          <p:nvPr/>
        </p:nvSpPr>
        <p:spPr>
          <a:xfrm>
            <a:off x="1097280" y="6410509"/>
            <a:ext cx="7116278" cy="369332"/>
          </a:xfrm>
          <a:prstGeom prst="rect">
            <a:avLst/>
          </a:prstGeom>
        </p:spPr>
        <p:txBody>
          <a:bodyPr wrap="square">
            <a:spAutoFit/>
          </a:bodyPr>
          <a:lstStyle/>
          <a:p>
            <a:r>
              <a:rPr lang="nn-NO" i="1" u="sng" dirty="0" err="1">
                <a:solidFill>
                  <a:schemeClr val="bg1">
                    <a:lumMod val="50000"/>
                  </a:schemeClr>
                </a:solidFill>
              </a:rPr>
              <a:t>Cochrane</a:t>
            </a:r>
            <a:r>
              <a:rPr lang="nn-NO" i="1" u="sng" dirty="0">
                <a:solidFill>
                  <a:schemeClr val="bg1">
                    <a:lumMod val="50000"/>
                  </a:schemeClr>
                </a:solidFill>
              </a:rPr>
              <a:t> Database </a:t>
            </a:r>
            <a:r>
              <a:rPr lang="nn-NO" i="1" u="sng" dirty="0" err="1">
                <a:solidFill>
                  <a:schemeClr val="bg1">
                    <a:lumMod val="50000"/>
                  </a:schemeClr>
                </a:solidFill>
              </a:rPr>
              <a:t>Syst</a:t>
            </a:r>
            <a:r>
              <a:rPr lang="nn-NO" i="1" u="sng" dirty="0">
                <a:solidFill>
                  <a:schemeClr val="bg1">
                    <a:lumMod val="50000"/>
                  </a:schemeClr>
                </a:solidFill>
              </a:rPr>
              <a:t> Rev</a:t>
            </a:r>
            <a:r>
              <a:rPr lang="nn-NO" u="sng" dirty="0">
                <a:solidFill>
                  <a:schemeClr val="bg1">
                    <a:lumMod val="50000"/>
                  </a:schemeClr>
                </a:solidFill>
              </a:rPr>
              <a:t>.</a:t>
            </a:r>
            <a:r>
              <a:rPr lang="nn-NO" dirty="0">
                <a:solidFill>
                  <a:schemeClr val="bg1">
                    <a:lumMod val="50000"/>
                  </a:schemeClr>
                </a:solidFill>
              </a:rPr>
              <a:t> 2017 Mar; 2017(3): CD010806.</a:t>
            </a:r>
            <a:endParaRPr lang="en-US" dirty="0">
              <a:solidFill>
                <a:schemeClr val="bg1">
                  <a:lumMod val="50000"/>
                </a:schemeClr>
              </a:solidFill>
            </a:endParaRPr>
          </a:p>
        </p:txBody>
      </p:sp>
    </p:spTree>
    <p:extLst>
      <p:ext uri="{BB962C8B-B14F-4D97-AF65-F5344CB8AC3E}">
        <p14:creationId xmlns:p14="http://schemas.microsoft.com/office/powerpoint/2010/main" val="3729849395"/>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BE689C-AC9F-ED16-658E-FB3BB3D64FA4}"/>
              </a:ext>
            </a:extLst>
          </p:cNvPr>
          <p:cNvSpPr>
            <a:spLocks noGrp="1"/>
          </p:cNvSpPr>
          <p:nvPr>
            <p:ph type="title"/>
          </p:nvPr>
        </p:nvSpPr>
        <p:spPr/>
        <p:txBody>
          <a:bodyPr/>
          <a:lstStyle/>
          <a:p>
            <a:pPr algn="r" defTabSz="914400" rtl="1" eaLnBrk="1" latinLnBrk="0" hangingPunct="1">
              <a:lnSpc>
                <a:spcPct val="90000"/>
              </a:lnSpc>
              <a:spcBef>
                <a:spcPct val="0"/>
              </a:spcBef>
              <a:buNone/>
            </a:pPr>
            <a:r>
              <a:rPr lang="fa-IR" b="1" dirty="0">
                <a:solidFill>
                  <a:srgbClr val="F89421"/>
                </a:solidFill>
                <a:latin typeface="B Roya" pitchFamily="2" charset="-78"/>
                <a:cs typeface="B Roya" pitchFamily="2" charset="-78"/>
              </a:rPr>
              <a:t>شنونده و </a:t>
            </a:r>
            <a:r>
              <a:rPr lang="fa-IR" b="1" dirty="0" err="1">
                <a:solidFill>
                  <a:srgbClr val="F89421"/>
                </a:solidFill>
                <a:latin typeface="B Roya" pitchFamily="2" charset="-78"/>
                <a:cs typeface="B Roya" pitchFamily="2" charset="-78"/>
              </a:rPr>
              <a:t>مشاهده‌گر</a:t>
            </a:r>
            <a:r>
              <a:rPr lang="fa-IR" b="1" dirty="0">
                <a:solidFill>
                  <a:srgbClr val="F89421"/>
                </a:solidFill>
                <a:latin typeface="B Roya" pitchFamily="2" charset="-78"/>
                <a:cs typeface="B Roya" pitchFamily="2" charset="-78"/>
              </a:rPr>
              <a:t> خوب باشید</a:t>
            </a:r>
            <a:endParaRPr lang="en-AT" b="1" dirty="0">
              <a:solidFill>
                <a:srgbClr val="F89421"/>
              </a:solidFill>
              <a:latin typeface="B Roya" pitchFamily="2" charset="-78"/>
              <a:cs typeface="B Roya" pitchFamily="2" charset="-78"/>
            </a:endParaRPr>
          </a:p>
        </p:txBody>
      </p:sp>
      <p:pic>
        <p:nvPicPr>
          <p:cNvPr id="4" name="Picture 3">
            <a:extLst>
              <a:ext uri="{FF2B5EF4-FFF2-40B4-BE49-F238E27FC236}">
                <a16:creationId xmlns:a16="http://schemas.microsoft.com/office/drawing/2014/main" id="{20CF2B74-3750-0EEB-741F-55324CF55A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6979" y="1924335"/>
            <a:ext cx="10616821" cy="4659083"/>
          </a:xfrm>
          <a:prstGeom prst="rect">
            <a:avLst/>
          </a:prstGeom>
        </p:spPr>
      </p:pic>
    </p:spTree>
    <p:extLst>
      <p:ext uri="{BB962C8B-B14F-4D97-AF65-F5344CB8AC3E}">
        <p14:creationId xmlns:p14="http://schemas.microsoft.com/office/powerpoint/2010/main" val="4280132651"/>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98006FF-F8B2-DD5D-DA5F-46EF3C2452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7647" y="679823"/>
            <a:ext cx="10996706" cy="5498353"/>
          </a:xfrm>
          <a:prstGeom prst="rect">
            <a:avLst/>
          </a:prstGeom>
        </p:spPr>
      </p:pic>
      <p:pic>
        <p:nvPicPr>
          <p:cNvPr id="8194" name="Picture 2">
            <a:extLst>
              <a:ext uri="{FF2B5EF4-FFF2-40B4-BE49-F238E27FC236}">
                <a16:creationId xmlns:a16="http://schemas.microsoft.com/office/drawing/2014/main" id="{57E95C00-B587-1C85-DA31-ECA1CD505E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40975" y="4585648"/>
            <a:ext cx="1353377" cy="15925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5783658"/>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0"/>
          </p:nvPr>
        </p:nvSpPr>
        <p:spPr/>
        <p:txBody>
          <a:bodyPr/>
          <a:lstStyle/>
          <a:p>
            <a:pPr algn="r"/>
            <a:fld id="{00000000-1234-1234-1234-123412341234}" type="slidenum">
              <a:rPr lang="en" smtClean="0"/>
              <a:pPr algn="r"/>
              <a:t>156</a:t>
            </a:fld>
            <a:endParaRPr lang="en"/>
          </a:p>
        </p:txBody>
      </p:sp>
      <p:pic>
        <p:nvPicPr>
          <p:cNvPr id="3" name="Picture 2"/>
          <p:cNvPicPr>
            <a:picLocks noChangeAspect="1"/>
          </p:cNvPicPr>
          <p:nvPr/>
        </p:nvPicPr>
        <p:blipFill>
          <a:blip r:embed="rId2"/>
          <a:stretch>
            <a:fillRect/>
          </a:stretch>
        </p:blipFill>
        <p:spPr>
          <a:xfrm>
            <a:off x="-5432" y="249082"/>
            <a:ext cx="12197432" cy="4313081"/>
          </a:xfrm>
          <a:prstGeom prst="rect">
            <a:avLst/>
          </a:prstGeom>
        </p:spPr>
      </p:pic>
      <p:sp>
        <p:nvSpPr>
          <p:cNvPr id="4" name="Rectangle 3">
            <a:extLst>
              <a:ext uri="{FF2B5EF4-FFF2-40B4-BE49-F238E27FC236}">
                <a16:creationId xmlns:a16="http://schemas.microsoft.com/office/drawing/2014/main" id="{668D7211-A54D-5849-A434-086C1D06D424}"/>
              </a:ext>
            </a:extLst>
          </p:cNvPr>
          <p:cNvSpPr/>
          <p:nvPr/>
        </p:nvSpPr>
        <p:spPr>
          <a:xfrm>
            <a:off x="4414361" y="5057883"/>
            <a:ext cx="4294765" cy="666786"/>
          </a:xfrm>
          <a:prstGeom prst="rect">
            <a:avLst/>
          </a:prstGeom>
        </p:spPr>
        <p:txBody>
          <a:bodyPr wrap="none">
            <a:spAutoFit/>
          </a:bodyPr>
          <a:lstStyle/>
          <a:p>
            <a:r>
              <a:rPr lang="en-GB" sz="3733" b="1">
                <a:solidFill>
                  <a:srgbClr val="333300"/>
                </a:solidFill>
                <a:latin typeface="Source Sans Pro" panose="020B0503030403020204" pitchFamily="34" charset="0"/>
                <a:ea typeface="Source Sans Pro" panose="020B0503030403020204" pitchFamily="34" charset="0"/>
              </a:rPr>
              <a:t>Take a coffee break</a:t>
            </a:r>
            <a:endParaRPr lang="en-GB" sz="3733" b="1" dirty="0">
              <a:solidFill>
                <a:srgbClr val="333300"/>
              </a:solidFill>
              <a:latin typeface="Source Sans Pro" panose="020B0503030403020204" pitchFamily="34" charset="0"/>
              <a:ea typeface="Source Sans Pro" panose="020B0503030403020204" pitchFamily="34" charset="0"/>
            </a:endParaRPr>
          </a:p>
        </p:txBody>
      </p:sp>
      <p:grpSp>
        <p:nvGrpSpPr>
          <p:cNvPr id="5" name="Google Shape;1172;p46"/>
          <p:cNvGrpSpPr/>
          <p:nvPr/>
        </p:nvGrpSpPr>
        <p:grpSpPr>
          <a:xfrm>
            <a:off x="3080773" y="4841376"/>
            <a:ext cx="1109288" cy="1130640"/>
            <a:chOff x="6649150" y="309350"/>
            <a:chExt cx="395800" cy="395800"/>
          </a:xfrm>
        </p:grpSpPr>
        <p:sp>
          <p:nvSpPr>
            <p:cNvPr id="6" name="Google Shape;1173;p46"/>
            <p:cNvSpPr/>
            <p:nvPr/>
          </p:nvSpPr>
          <p:spPr>
            <a:xfrm>
              <a:off x="6649150" y="309350"/>
              <a:ext cx="395800" cy="395800"/>
            </a:xfrm>
            <a:custGeom>
              <a:avLst/>
              <a:gdLst/>
              <a:ahLst/>
              <a:cxnLst/>
              <a:rect l="l" t="t" r="r" b="b"/>
              <a:pathLst>
                <a:path w="15832" h="15832" fill="none" extrusionOk="0">
                  <a:moveTo>
                    <a:pt x="7916" y="1"/>
                  </a:moveTo>
                  <a:lnTo>
                    <a:pt x="7916" y="1"/>
                  </a:lnTo>
                  <a:lnTo>
                    <a:pt x="7502" y="25"/>
                  </a:lnTo>
                  <a:lnTo>
                    <a:pt x="7112" y="49"/>
                  </a:lnTo>
                  <a:lnTo>
                    <a:pt x="6723" y="98"/>
                  </a:lnTo>
                  <a:lnTo>
                    <a:pt x="6333" y="171"/>
                  </a:lnTo>
                  <a:lnTo>
                    <a:pt x="5943" y="244"/>
                  </a:lnTo>
                  <a:lnTo>
                    <a:pt x="5553" y="366"/>
                  </a:lnTo>
                  <a:lnTo>
                    <a:pt x="5188" y="488"/>
                  </a:lnTo>
                  <a:lnTo>
                    <a:pt x="4847" y="634"/>
                  </a:lnTo>
                  <a:lnTo>
                    <a:pt x="4482" y="780"/>
                  </a:lnTo>
                  <a:lnTo>
                    <a:pt x="4141" y="950"/>
                  </a:lnTo>
                  <a:lnTo>
                    <a:pt x="3824" y="1145"/>
                  </a:lnTo>
                  <a:lnTo>
                    <a:pt x="3483" y="1364"/>
                  </a:lnTo>
                  <a:lnTo>
                    <a:pt x="3191" y="1584"/>
                  </a:lnTo>
                  <a:lnTo>
                    <a:pt x="2874" y="1803"/>
                  </a:lnTo>
                  <a:lnTo>
                    <a:pt x="2607" y="2071"/>
                  </a:lnTo>
                  <a:lnTo>
                    <a:pt x="2314" y="2314"/>
                  </a:lnTo>
                  <a:lnTo>
                    <a:pt x="2071" y="2607"/>
                  </a:lnTo>
                  <a:lnTo>
                    <a:pt x="1803" y="2874"/>
                  </a:lnTo>
                  <a:lnTo>
                    <a:pt x="1584" y="3191"/>
                  </a:lnTo>
                  <a:lnTo>
                    <a:pt x="1364" y="3483"/>
                  </a:lnTo>
                  <a:lnTo>
                    <a:pt x="1145" y="3824"/>
                  </a:lnTo>
                  <a:lnTo>
                    <a:pt x="950" y="4141"/>
                  </a:lnTo>
                  <a:lnTo>
                    <a:pt x="780" y="4482"/>
                  </a:lnTo>
                  <a:lnTo>
                    <a:pt x="634" y="4847"/>
                  </a:lnTo>
                  <a:lnTo>
                    <a:pt x="488" y="5188"/>
                  </a:lnTo>
                  <a:lnTo>
                    <a:pt x="366" y="5553"/>
                  </a:lnTo>
                  <a:lnTo>
                    <a:pt x="244" y="5943"/>
                  </a:lnTo>
                  <a:lnTo>
                    <a:pt x="171" y="6333"/>
                  </a:lnTo>
                  <a:lnTo>
                    <a:pt x="98" y="6722"/>
                  </a:lnTo>
                  <a:lnTo>
                    <a:pt x="49" y="7112"/>
                  </a:lnTo>
                  <a:lnTo>
                    <a:pt x="25" y="7502"/>
                  </a:lnTo>
                  <a:lnTo>
                    <a:pt x="1" y="7916"/>
                  </a:lnTo>
                  <a:lnTo>
                    <a:pt x="1" y="7916"/>
                  </a:lnTo>
                  <a:lnTo>
                    <a:pt x="25" y="8330"/>
                  </a:lnTo>
                  <a:lnTo>
                    <a:pt x="49" y="8720"/>
                  </a:lnTo>
                  <a:lnTo>
                    <a:pt x="98" y="9109"/>
                  </a:lnTo>
                  <a:lnTo>
                    <a:pt x="171" y="9499"/>
                  </a:lnTo>
                  <a:lnTo>
                    <a:pt x="244" y="9889"/>
                  </a:lnTo>
                  <a:lnTo>
                    <a:pt x="366" y="10278"/>
                  </a:lnTo>
                  <a:lnTo>
                    <a:pt x="488" y="10644"/>
                  </a:lnTo>
                  <a:lnTo>
                    <a:pt x="634" y="10985"/>
                  </a:lnTo>
                  <a:lnTo>
                    <a:pt x="780" y="11350"/>
                  </a:lnTo>
                  <a:lnTo>
                    <a:pt x="950" y="11691"/>
                  </a:lnTo>
                  <a:lnTo>
                    <a:pt x="1145" y="12008"/>
                  </a:lnTo>
                  <a:lnTo>
                    <a:pt x="1364" y="12348"/>
                  </a:lnTo>
                  <a:lnTo>
                    <a:pt x="1584" y="12641"/>
                  </a:lnTo>
                  <a:lnTo>
                    <a:pt x="1803" y="12957"/>
                  </a:lnTo>
                  <a:lnTo>
                    <a:pt x="2071" y="13225"/>
                  </a:lnTo>
                  <a:lnTo>
                    <a:pt x="2314" y="13518"/>
                  </a:lnTo>
                  <a:lnTo>
                    <a:pt x="2607" y="13761"/>
                  </a:lnTo>
                  <a:lnTo>
                    <a:pt x="2874" y="14029"/>
                  </a:lnTo>
                  <a:lnTo>
                    <a:pt x="3191" y="14248"/>
                  </a:lnTo>
                  <a:lnTo>
                    <a:pt x="3483" y="14467"/>
                  </a:lnTo>
                  <a:lnTo>
                    <a:pt x="3824" y="14687"/>
                  </a:lnTo>
                  <a:lnTo>
                    <a:pt x="4141" y="14881"/>
                  </a:lnTo>
                  <a:lnTo>
                    <a:pt x="4482" y="15052"/>
                  </a:lnTo>
                  <a:lnTo>
                    <a:pt x="4847" y="15198"/>
                  </a:lnTo>
                  <a:lnTo>
                    <a:pt x="5188" y="15344"/>
                  </a:lnTo>
                  <a:lnTo>
                    <a:pt x="5553" y="15466"/>
                  </a:lnTo>
                  <a:lnTo>
                    <a:pt x="5943" y="15588"/>
                  </a:lnTo>
                  <a:lnTo>
                    <a:pt x="6333" y="15661"/>
                  </a:lnTo>
                  <a:lnTo>
                    <a:pt x="6723" y="15734"/>
                  </a:lnTo>
                  <a:lnTo>
                    <a:pt x="7112" y="15783"/>
                  </a:lnTo>
                  <a:lnTo>
                    <a:pt x="7502" y="15807"/>
                  </a:lnTo>
                  <a:lnTo>
                    <a:pt x="7916" y="15831"/>
                  </a:lnTo>
                  <a:lnTo>
                    <a:pt x="7916" y="15831"/>
                  </a:lnTo>
                  <a:lnTo>
                    <a:pt x="8330" y="15807"/>
                  </a:lnTo>
                  <a:lnTo>
                    <a:pt x="8720" y="15783"/>
                  </a:lnTo>
                  <a:lnTo>
                    <a:pt x="9109" y="15734"/>
                  </a:lnTo>
                  <a:lnTo>
                    <a:pt x="9499" y="15661"/>
                  </a:lnTo>
                  <a:lnTo>
                    <a:pt x="9889" y="15588"/>
                  </a:lnTo>
                  <a:lnTo>
                    <a:pt x="10278" y="15466"/>
                  </a:lnTo>
                  <a:lnTo>
                    <a:pt x="10644" y="15344"/>
                  </a:lnTo>
                  <a:lnTo>
                    <a:pt x="10985" y="15198"/>
                  </a:lnTo>
                  <a:lnTo>
                    <a:pt x="11350" y="15052"/>
                  </a:lnTo>
                  <a:lnTo>
                    <a:pt x="11691" y="14881"/>
                  </a:lnTo>
                  <a:lnTo>
                    <a:pt x="12008" y="14687"/>
                  </a:lnTo>
                  <a:lnTo>
                    <a:pt x="12349" y="14467"/>
                  </a:lnTo>
                  <a:lnTo>
                    <a:pt x="12641" y="14248"/>
                  </a:lnTo>
                  <a:lnTo>
                    <a:pt x="12957" y="14029"/>
                  </a:lnTo>
                  <a:lnTo>
                    <a:pt x="13225" y="13761"/>
                  </a:lnTo>
                  <a:lnTo>
                    <a:pt x="13518" y="13518"/>
                  </a:lnTo>
                  <a:lnTo>
                    <a:pt x="13761" y="13225"/>
                  </a:lnTo>
                  <a:lnTo>
                    <a:pt x="14029" y="12957"/>
                  </a:lnTo>
                  <a:lnTo>
                    <a:pt x="14248" y="12641"/>
                  </a:lnTo>
                  <a:lnTo>
                    <a:pt x="14467" y="12348"/>
                  </a:lnTo>
                  <a:lnTo>
                    <a:pt x="14687" y="12008"/>
                  </a:lnTo>
                  <a:lnTo>
                    <a:pt x="14881" y="11691"/>
                  </a:lnTo>
                  <a:lnTo>
                    <a:pt x="15052" y="11350"/>
                  </a:lnTo>
                  <a:lnTo>
                    <a:pt x="15198" y="10985"/>
                  </a:lnTo>
                  <a:lnTo>
                    <a:pt x="15344" y="10644"/>
                  </a:lnTo>
                  <a:lnTo>
                    <a:pt x="15466" y="10278"/>
                  </a:lnTo>
                  <a:lnTo>
                    <a:pt x="15588" y="9889"/>
                  </a:lnTo>
                  <a:lnTo>
                    <a:pt x="15661" y="9499"/>
                  </a:lnTo>
                  <a:lnTo>
                    <a:pt x="15734" y="9109"/>
                  </a:lnTo>
                  <a:lnTo>
                    <a:pt x="15783" y="8720"/>
                  </a:lnTo>
                  <a:lnTo>
                    <a:pt x="15807" y="8330"/>
                  </a:lnTo>
                  <a:lnTo>
                    <a:pt x="15831" y="7916"/>
                  </a:lnTo>
                  <a:lnTo>
                    <a:pt x="15831" y="7916"/>
                  </a:lnTo>
                  <a:lnTo>
                    <a:pt x="15807" y="7502"/>
                  </a:lnTo>
                  <a:lnTo>
                    <a:pt x="15783" y="7112"/>
                  </a:lnTo>
                  <a:lnTo>
                    <a:pt x="15734" y="6722"/>
                  </a:lnTo>
                  <a:lnTo>
                    <a:pt x="15661" y="6333"/>
                  </a:lnTo>
                  <a:lnTo>
                    <a:pt x="15588" y="5943"/>
                  </a:lnTo>
                  <a:lnTo>
                    <a:pt x="15466" y="5553"/>
                  </a:lnTo>
                  <a:lnTo>
                    <a:pt x="15344" y="5188"/>
                  </a:lnTo>
                  <a:lnTo>
                    <a:pt x="15198" y="4847"/>
                  </a:lnTo>
                  <a:lnTo>
                    <a:pt x="15052" y="4482"/>
                  </a:lnTo>
                  <a:lnTo>
                    <a:pt x="14881" y="4141"/>
                  </a:lnTo>
                  <a:lnTo>
                    <a:pt x="14687" y="3824"/>
                  </a:lnTo>
                  <a:lnTo>
                    <a:pt x="14467" y="3483"/>
                  </a:lnTo>
                  <a:lnTo>
                    <a:pt x="14248" y="3191"/>
                  </a:lnTo>
                  <a:lnTo>
                    <a:pt x="14029" y="2874"/>
                  </a:lnTo>
                  <a:lnTo>
                    <a:pt x="13761" y="2607"/>
                  </a:lnTo>
                  <a:lnTo>
                    <a:pt x="13518" y="2314"/>
                  </a:lnTo>
                  <a:lnTo>
                    <a:pt x="13225" y="2071"/>
                  </a:lnTo>
                  <a:lnTo>
                    <a:pt x="12957" y="1803"/>
                  </a:lnTo>
                  <a:lnTo>
                    <a:pt x="12641" y="1584"/>
                  </a:lnTo>
                  <a:lnTo>
                    <a:pt x="12349" y="1364"/>
                  </a:lnTo>
                  <a:lnTo>
                    <a:pt x="12008" y="1145"/>
                  </a:lnTo>
                  <a:lnTo>
                    <a:pt x="11691" y="950"/>
                  </a:lnTo>
                  <a:lnTo>
                    <a:pt x="11350" y="780"/>
                  </a:lnTo>
                  <a:lnTo>
                    <a:pt x="10985" y="634"/>
                  </a:lnTo>
                  <a:lnTo>
                    <a:pt x="10644" y="488"/>
                  </a:lnTo>
                  <a:lnTo>
                    <a:pt x="10278" y="366"/>
                  </a:lnTo>
                  <a:lnTo>
                    <a:pt x="9889" y="244"/>
                  </a:lnTo>
                  <a:lnTo>
                    <a:pt x="9499" y="171"/>
                  </a:lnTo>
                  <a:lnTo>
                    <a:pt x="9109" y="98"/>
                  </a:lnTo>
                  <a:lnTo>
                    <a:pt x="8720" y="49"/>
                  </a:lnTo>
                  <a:lnTo>
                    <a:pt x="8330" y="25"/>
                  </a:lnTo>
                  <a:lnTo>
                    <a:pt x="7916" y="1"/>
                  </a:lnTo>
                  <a:lnTo>
                    <a:pt x="7916" y="1"/>
                  </a:lnTo>
                  <a:close/>
                </a:path>
              </a:pathLst>
            </a:custGeom>
            <a:noFill/>
            <a:ln w="12175" cap="rnd"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latin typeface="Source Sans Pro" panose="020B0503030403020204" pitchFamily="34" charset="0"/>
                <a:ea typeface="Source Sans Pro" panose="020B0503030403020204" pitchFamily="34" charset="0"/>
              </a:endParaRPr>
            </a:p>
          </p:txBody>
        </p:sp>
        <p:sp>
          <p:nvSpPr>
            <p:cNvPr id="7" name="Google Shape;1174;p46"/>
            <p:cNvSpPr/>
            <p:nvPr/>
          </p:nvSpPr>
          <p:spPr>
            <a:xfrm>
              <a:off x="6673500" y="333700"/>
              <a:ext cx="347100" cy="347100"/>
            </a:xfrm>
            <a:custGeom>
              <a:avLst/>
              <a:gdLst/>
              <a:ahLst/>
              <a:cxnLst/>
              <a:rect l="l" t="t" r="r" b="b"/>
              <a:pathLst>
                <a:path w="13884" h="13884" fill="none" extrusionOk="0">
                  <a:moveTo>
                    <a:pt x="6942" y="13883"/>
                  </a:moveTo>
                  <a:lnTo>
                    <a:pt x="6942" y="13883"/>
                  </a:lnTo>
                  <a:lnTo>
                    <a:pt x="6577" y="13883"/>
                  </a:lnTo>
                  <a:lnTo>
                    <a:pt x="6236" y="13834"/>
                  </a:lnTo>
                  <a:lnTo>
                    <a:pt x="5895" y="13810"/>
                  </a:lnTo>
                  <a:lnTo>
                    <a:pt x="5554" y="13737"/>
                  </a:lnTo>
                  <a:lnTo>
                    <a:pt x="5213" y="13664"/>
                  </a:lnTo>
                  <a:lnTo>
                    <a:pt x="4872" y="13566"/>
                  </a:lnTo>
                  <a:lnTo>
                    <a:pt x="4555" y="13469"/>
                  </a:lnTo>
                  <a:lnTo>
                    <a:pt x="4239" y="13323"/>
                  </a:lnTo>
                  <a:lnTo>
                    <a:pt x="3946" y="13201"/>
                  </a:lnTo>
                  <a:lnTo>
                    <a:pt x="3630" y="13031"/>
                  </a:lnTo>
                  <a:lnTo>
                    <a:pt x="3337" y="12884"/>
                  </a:lnTo>
                  <a:lnTo>
                    <a:pt x="3069" y="12690"/>
                  </a:lnTo>
                  <a:lnTo>
                    <a:pt x="2802" y="12495"/>
                  </a:lnTo>
                  <a:lnTo>
                    <a:pt x="2534" y="12300"/>
                  </a:lnTo>
                  <a:lnTo>
                    <a:pt x="2290" y="12081"/>
                  </a:lnTo>
                  <a:lnTo>
                    <a:pt x="2047" y="11837"/>
                  </a:lnTo>
                  <a:lnTo>
                    <a:pt x="1803" y="11594"/>
                  </a:lnTo>
                  <a:lnTo>
                    <a:pt x="1584" y="11350"/>
                  </a:lnTo>
                  <a:lnTo>
                    <a:pt x="1389" y="11082"/>
                  </a:lnTo>
                  <a:lnTo>
                    <a:pt x="1194" y="10814"/>
                  </a:lnTo>
                  <a:lnTo>
                    <a:pt x="999" y="10546"/>
                  </a:lnTo>
                  <a:lnTo>
                    <a:pt x="853" y="10254"/>
                  </a:lnTo>
                  <a:lnTo>
                    <a:pt x="683" y="9938"/>
                  </a:lnTo>
                  <a:lnTo>
                    <a:pt x="561" y="9645"/>
                  </a:lnTo>
                  <a:lnTo>
                    <a:pt x="415" y="9329"/>
                  </a:lnTo>
                  <a:lnTo>
                    <a:pt x="317" y="9012"/>
                  </a:lnTo>
                  <a:lnTo>
                    <a:pt x="220" y="8671"/>
                  </a:lnTo>
                  <a:lnTo>
                    <a:pt x="147" y="8330"/>
                  </a:lnTo>
                  <a:lnTo>
                    <a:pt x="74" y="7989"/>
                  </a:lnTo>
                  <a:lnTo>
                    <a:pt x="49" y="7648"/>
                  </a:lnTo>
                  <a:lnTo>
                    <a:pt x="1" y="7307"/>
                  </a:lnTo>
                  <a:lnTo>
                    <a:pt x="1" y="6942"/>
                  </a:lnTo>
                  <a:lnTo>
                    <a:pt x="1" y="6942"/>
                  </a:lnTo>
                  <a:lnTo>
                    <a:pt x="1" y="6577"/>
                  </a:lnTo>
                  <a:lnTo>
                    <a:pt x="49" y="6236"/>
                  </a:lnTo>
                  <a:lnTo>
                    <a:pt x="74" y="5895"/>
                  </a:lnTo>
                  <a:lnTo>
                    <a:pt x="147" y="5554"/>
                  </a:lnTo>
                  <a:lnTo>
                    <a:pt x="220" y="5213"/>
                  </a:lnTo>
                  <a:lnTo>
                    <a:pt x="317" y="4872"/>
                  </a:lnTo>
                  <a:lnTo>
                    <a:pt x="415" y="4555"/>
                  </a:lnTo>
                  <a:lnTo>
                    <a:pt x="561" y="4238"/>
                  </a:lnTo>
                  <a:lnTo>
                    <a:pt x="683" y="3946"/>
                  </a:lnTo>
                  <a:lnTo>
                    <a:pt x="853" y="3630"/>
                  </a:lnTo>
                  <a:lnTo>
                    <a:pt x="999" y="3337"/>
                  </a:lnTo>
                  <a:lnTo>
                    <a:pt x="1194" y="3069"/>
                  </a:lnTo>
                  <a:lnTo>
                    <a:pt x="1389" y="2802"/>
                  </a:lnTo>
                  <a:lnTo>
                    <a:pt x="1584" y="2534"/>
                  </a:lnTo>
                  <a:lnTo>
                    <a:pt x="1803" y="2290"/>
                  </a:lnTo>
                  <a:lnTo>
                    <a:pt x="2047" y="2047"/>
                  </a:lnTo>
                  <a:lnTo>
                    <a:pt x="2290" y="1803"/>
                  </a:lnTo>
                  <a:lnTo>
                    <a:pt x="2534" y="1584"/>
                  </a:lnTo>
                  <a:lnTo>
                    <a:pt x="2802" y="1389"/>
                  </a:lnTo>
                  <a:lnTo>
                    <a:pt x="3069" y="1194"/>
                  </a:lnTo>
                  <a:lnTo>
                    <a:pt x="3337" y="999"/>
                  </a:lnTo>
                  <a:lnTo>
                    <a:pt x="3630" y="853"/>
                  </a:lnTo>
                  <a:lnTo>
                    <a:pt x="3946" y="683"/>
                  </a:lnTo>
                  <a:lnTo>
                    <a:pt x="4239" y="561"/>
                  </a:lnTo>
                  <a:lnTo>
                    <a:pt x="4555" y="415"/>
                  </a:lnTo>
                  <a:lnTo>
                    <a:pt x="4872" y="317"/>
                  </a:lnTo>
                  <a:lnTo>
                    <a:pt x="5213" y="220"/>
                  </a:lnTo>
                  <a:lnTo>
                    <a:pt x="5554" y="147"/>
                  </a:lnTo>
                  <a:lnTo>
                    <a:pt x="5895" y="74"/>
                  </a:lnTo>
                  <a:lnTo>
                    <a:pt x="6236" y="49"/>
                  </a:lnTo>
                  <a:lnTo>
                    <a:pt x="6577" y="1"/>
                  </a:lnTo>
                  <a:lnTo>
                    <a:pt x="6942" y="1"/>
                  </a:lnTo>
                  <a:lnTo>
                    <a:pt x="6942" y="1"/>
                  </a:lnTo>
                  <a:lnTo>
                    <a:pt x="7307" y="1"/>
                  </a:lnTo>
                  <a:lnTo>
                    <a:pt x="7648" y="49"/>
                  </a:lnTo>
                  <a:lnTo>
                    <a:pt x="7989" y="74"/>
                  </a:lnTo>
                  <a:lnTo>
                    <a:pt x="8330" y="147"/>
                  </a:lnTo>
                  <a:lnTo>
                    <a:pt x="8671" y="220"/>
                  </a:lnTo>
                  <a:lnTo>
                    <a:pt x="9012" y="317"/>
                  </a:lnTo>
                  <a:lnTo>
                    <a:pt x="9329" y="415"/>
                  </a:lnTo>
                  <a:lnTo>
                    <a:pt x="9645" y="561"/>
                  </a:lnTo>
                  <a:lnTo>
                    <a:pt x="9938" y="683"/>
                  </a:lnTo>
                  <a:lnTo>
                    <a:pt x="10254" y="853"/>
                  </a:lnTo>
                  <a:lnTo>
                    <a:pt x="10546" y="999"/>
                  </a:lnTo>
                  <a:lnTo>
                    <a:pt x="10814" y="1194"/>
                  </a:lnTo>
                  <a:lnTo>
                    <a:pt x="11082" y="1389"/>
                  </a:lnTo>
                  <a:lnTo>
                    <a:pt x="11350" y="1584"/>
                  </a:lnTo>
                  <a:lnTo>
                    <a:pt x="11594" y="1803"/>
                  </a:lnTo>
                  <a:lnTo>
                    <a:pt x="11837" y="2047"/>
                  </a:lnTo>
                  <a:lnTo>
                    <a:pt x="12081" y="2290"/>
                  </a:lnTo>
                  <a:lnTo>
                    <a:pt x="12300" y="2534"/>
                  </a:lnTo>
                  <a:lnTo>
                    <a:pt x="12495" y="2802"/>
                  </a:lnTo>
                  <a:lnTo>
                    <a:pt x="12690" y="3069"/>
                  </a:lnTo>
                  <a:lnTo>
                    <a:pt x="12885" y="3337"/>
                  </a:lnTo>
                  <a:lnTo>
                    <a:pt x="13031" y="3630"/>
                  </a:lnTo>
                  <a:lnTo>
                    <a:pt x="13201" y="3946"/>
                  </a:lnTo>
                  <a:lnTo>
                    <a:pt x="13323" y="4238"/>
                  </a:lnTo>
                  <a:lnTo>
                    <a:pt x="13469" y="4555"/>
                  </a:lnTo>
                  <a:lnTo>
                    <a:pt x="13566" y="4872"/>
                  </a:lnTo>
                  <a:lnTo>
                    <a:pt x="13664" y="5213"/>
                  </a:lnTo>
                  <a:lnTo>
                    <a:pt x="13737" y="5554"/>
                  </a:lnTo>
                  <a:lnTo>
                    <a:pt x="13810" y="5895"/>
                  </a:lnTo>
                  <a:lnTo>
                    <a:pt x="13834" y="6236"/>
                  </a:lnTo>
                  <a:lnTo>
                    <a:pt x="13883" y="6577"/>
                  </a:lnTo>
                  <a:lnTo>
                    <a:pt x="13883" y="6942"/>
                  </a:lnTo>
                  <a:lnTo>
                    <a:pt x="13883" y="6942"/>
                  </a:lnTo>
                  <a:lnTo>
                    <a:pt x="13883" y="7307"/>
                  </a:lnTo>
                  <a:lnTo>
                    <a:pt x="13834" y="7648"/>
                  </a:lnTo>
                  <a:lnTo>
                    <a:pt x="13810" y="7989"/>
                  </a:lnTo>
                  <a:lnTo>
                    <a:pt x="13737" y="8330"/>
                  </a:lnTo>
                  <a:lnTo>
                    <a:pt x="13664" y="8671"/>
                  </a:lnTo>
                  <a:lnTo>
                    <a:pt x="13566" y="9012"/>
                  </a:lnTo>
                  <a:lnTo>
                    <a:pt x="13469" y="9329"/>
                  </a:lnTo>
                  <a:lnTo>
                    <a:pt x="13323" y="9645"/>
                  </a:lnTo>
                  <a:lnTo>
                    <a:pt x="13201" y="9938"/>
                  </a:lnTo>
                  <a:lnTo>
                    <a:pt x="13031" y="10254"/>
                  </a:lnTo>
                  <a:lnTo>
                    <a:pt x="12885" y="10546"/>
                  </a:lnTo>
                  <a:lnTo>
                    <a:pt x="12690" y="10814"/>
                  </a:lnTo>
                  <a:lnTo>
                    <a:pt x="12495" y="11082"/>
                  </a:lnTo>
                  <a:lnTo>
                    <a:pt x="12300" y="11350"/>
                  </a:lnTo>
                  <a:lnTo>
                    <a:pt x="12081" y="11594"/>
                  </a:lnTo>
                  <a:lnTo>
                    <a:pt x="11837" y="11837"/>
                  </a:lnTo>
                  <a:lnTo>
                    <a:pt x="11594" y="12081"/>
                  </a:lnTo>
                  <a:lnTo>
                    <a:pt x="11350" y="12300"/>
                  </a:lnTo>
                  <a:lnTo>
                    <a:pt x="11082" y="12495"/>
                  </a:lnTo>
                  <a:lnTo>
                    <a:pt x="10814" y="12690"/>
                  </a:lnTo>
                  <a:lnTo>
                    <a:pt x="10546" y="12884"/>
                  </a:lnTo>
                  <a:lnTo>
                    <a:pt x="10254" y="13031"/>
                  </a:lnTo>
                  <a:lnTo>
                    <a:pt x="9938" y="13201"/>
                  </a:lnTo>
                  <a:lnTo>
                    <a:pt x="9645" y="13323"/>
                  </a:lnTo>
                  <a:lnTo>
                    <a:pt x="9329" y="13469"/>
                  </a:lnTo>
                  <a:lnTo>
                    <a:pt x="9012" y="13566"/>
                  </a:lnTo>
                  <a:lnTo>
                    <a:pt x="8671" y="13664"/>
                  </a:lnTo>
                  <a:lnTo>
                    <a:pt x="8330" y="13737"/>
                  </a:lnTo>
                  <a:lnTo>
                    <a:pt x="7989" y="13810"/>
                  </a:lnTo>
                  <a:lnTo>
                    <a:pt x="7648" y="13834"/>
                  </a:lnTo>
                  <a:lnTo>
                    <a:pt x="7307" y="13883"/>
                  </a:lnTo>
                  <a:lnTo>
                    <a:pt x="6942" y="13883"/>
                  </a:lnTo>
                  <a:lnTo>
                    <a:pt x="6942" y="13883"/>
                  </a:lnTo>
                  <a:close/>
                </a:path>
              </a:pathLst>
            </a:custGeom>
            <a:noFill/>
            <a:ln w="12175" cap="rnd"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latin typeface="Source Sans Pro" panose="020B0503030403020204" pitchFamily="34" charset="0"/>
                <a:ea typeface="Source Sans Pro" panose="020B0503030403020204" pitchFamily="34" charset="0"/>
              </a:endParaRPr>
            </a:p>
          </p:txBody>
        </p:sp>
        <p:sp>
          <p:nvSpPr>
            <p:cNvPr id="8" name="Google Shape;1175;p46"/>
            <p:cNvSpPr/>
            <p:nvPr/>
          </p:nvSpPr>
          <p:spPr>
            <a:xfrm>
              <a:off x="6848850" y="397625"/>
              <a:ext cx="54825" cy="169300"/>
            </a:xfrm>
            <a:custGeom>
              <a:avLst/>
              <a:gdLst/>
              <a:ahLst/>
              <a:cxnLst/>
              <a:rect l="l" t="t" r="r" b="b"/>
              <a:pathLst>
                <a:path w="2193" h="6772" fill="none" extrusionOk="0">
                  <a:moveTo>
                    <a:pt x="1" y="1"/>
                  </a:moveTo>
                  <a:lnTo>
                    <a:pt x="1" y="4580"/>
                  </a:lnTo>
                  <a:lnTo>
                    <a:pt x="2193" y="6772"/>
                  </a:lnTo>
                </a:path>
              </a:pathLst>
            </a:custGeom>
            <a:noFill/>
            <a:ln w="12175" cap="rnd"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latin typeface="Source Sans Pro" panose="020B0503030403020204" pitchFamily="34" charset="0"/>
                <a:ea typeface="Source Sans Pro" panose="020B0503030403020204" pitchFamily="34" charset="0"/>
              </a:endParaRPr>
            </a:p>
          </p:txBody>
        </p:sp>
        <p:sp>
          <p:nvSpPr>
            <p:cNvPr id="9" name="Google Shape;1176;p46"/>
            <p:cNvSpPr/>
            <p:nvPr/>
          </p:nvSpPr>
          <p:spPr>
            <a:xfrm>
              <a:off x="6847025" y="333700"/>
              <a:ext cx="25" cy="29250"/>
            </a:xfrm>
            <a:custGeom>
              <a:avLst/>
              <a:gdLst/>
              <a:ahLst/>
              <a:cxnLst/>
              <a:rect l="l" t="t" r="r" b="b"/>
              <a:pathLst>
                <a:path w="1" h="1170" fill="none" extrusionOk="0">
                  <a:moveTo>
                    <a:pt x="1" y="1170"/>
                  </a:moveTo>
                  <a:lnTo>
                    <a:pt x="1" y="1"/>
                  </a:lnTo>
                </a:path>
              </a:pathLst>
            </a:custGeom>
            <a:noFill/>
            <a:ln w="12175" cap="rnd"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latin typeface="Source Sans Pro" panose="020B0503030403020204" pitchFamily="34" charset="0"/>
                <a:ea typeface="Source Sans Pro" panose="020B0503030403020204" pitchFamily="34" charset="0"/>
              </a:endParaRPr>
            </a:p>
          </p:txBody>
        </p:sp>
        <p:sp>
          <p:nvSpPr>
            <p:cNvPr id="10" name="Google Shape;1177;p46"/>
            <p:cNvSpPr/>
            <p:nvPr/>
          </p:nvSpPr>
          <p:spPr>
            <a:xfrm>
              <a:off x="6760575" y="356850"/>
              <a:ext cx="25" cy="25"/>
            </a:xfrm>
            <a:custGeom>
              <a:avLst/>
              <a:gdLst/>
              <a:ahLst/>
              <a:cxnLst/>
              <a:rect l="l" t="t" r="r" b="b"/>
              <a:pathLst>
                <a:path w="1" h="1" fill="none" extrusionOk="0">
                  <a:moveTo>
                    <a:pt x="1" y="0"/>
                  </a:moveTo>
                  <a:lnTo>
                    <a:pt x="1" y="0"/>
                  </a:lnTo>
                </a:path>
              </a:pathLst>
            </a:custGeom>
            <a:noFill/>
            <a:ln w="12175" cap="rnd"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latin typeface="Source Sans Pro" panose="020B0503030403020204" pitchFamily="34" charset="0"/>
                <a:ea typeface="Source Sans Pro" panose="020B0503030403020204" pitchFamily="34" charset="0"/>
              </a:endParaRPr>
            </a:p>
          </p:txBody>
        </p:sp>
        <p:sp>
          <p:nvSpPr>
            <p:cNvPr id="11" name="Google Shape;1178;p46"/>
            <p:cNvSpPr/>
            <p:nvPr/>
          </p:nvSpPr>
          <p:spPr>
            <a:xfrm>
              <a:off x="6760575" y="356850"/>
              <a:ext cx="14025" cy="24975"/>
            </a:xfrm>
            <a:custGeom>
              <a:avLst/>
              <a:gdLst/>
              <a:ahLst/>
              <a:cxnLst/>
              <a:rect l="l" t="t" r="r" b="b"/>
              <a:pathLst>
                <a:path w="561" h="999" fill="none" extrusionOk="0">
                  <a:moveTo>
                    <a:pt x="1" y="0"/>
                  </a:moveTo>
                  <a:lnTo>
                    <a:pt x="561" y="999"/>
                  </a:lnTo>
                </a:path>
              </a:pathLst>
            </a:custGeom>
            <a:noFill/>
            <a:ln w="12175" cap="rnd"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latin typeface="Source Sans Pro" panose="020B0503030403020204" pitchFamily="34" charset="0"/>
                <a:ea typeface="Source Sans Pro" panose="020B0503030403020204" pitchFamily="34" charset="0"/>
              </a:endParaRPr>
            </a:p>
          </p:txBody>
        </p:sp>
        <p:sp>
          <p:nvSpPr>
            <p:cNvPr id="12" name="Google Shape;1179;p46"/>
            <p:cNvSpPr/>
            <p:nvPr/>
          </p:nvSpPr>
          <p:spPr>
            <a:xfrm>
              <a:off x="6696650" y="420775"/>
              <a:ext cx="25" cy="25"/>
            </a:xfrm>
            <a:custGeom>
              <a:avLst/>
              <a:gdLst/>
              <a:ahLst/>
              <a:cxnLst/>
              <a:rect l="l" t="t" r="r" b="b"/>
              <a:pathLst>
                <a:path w="1" h="1" fill="none" extrusionOk="0">
                  <a:moveTo>
                    <a:pt x="0" y="0"/>
                  </a:moveTo>
                  <a:lnTo>
                    <a:pt x="0" y="0"/>
                  </a:lnTo>
                </a:path>
              </a:pathLst>
            </a:custGeom>
            <a:noFill/>
            <a:ln w="12175" cap="rnd"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latin typeface="Source Sans Pro" panose="020B0503030403020204" pitchFamily="34" charset="0"/>
                <a:ea typeface="Source Sans Pro" panose="020B0503030403020204" pitchFamily="34" charset="0"/>
              </a:endParaRPr>
            </a:p>
          </p:txBody>
        </p:sp>
        <p:sp>
          <p:nvSpPr>
            <p:cNvPr id="13" name="Google Shape;1180;p46"/>
            <p:cNvSpPr/>
            <p:nvPr/>
          </p:nvSpPr>
          <p:spPr>
            <a:xfrm>
              <a:off x="6696650" y="420775"/>
              <a:ext cx="24975" cy="14025"/>
            </a:xfrm>
            <a:custGeom>
              <a:avLst/>
              <a:gdLst/>
              <a:ahLst/>
              <a:cxnLst/>
              <a:rect l="l" t="t" r="r" b="b"/>
              <a:pathLst>
                <a:path w="999" h="561" fill="none" extrusionOk="0">
                  <a:moveTo>
                    <a:pt x="0" y="0"/>
                  </a:moveTo>
                  <a:lnTo>
                    <a:pt x="999" y="561"/>
                  </a:lnTo>
                </a:path>
              </a:pathLst>
            </a:custGeom>
            <a:noFill/>
            <a:ln w="12175" cap="rnd"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latin typeface="Source Sans Pro" panose="020B0503030403020204" pitchFamily="34" charset="0"/>
                <a:ea typeface="Source Sans Pro" panose="020B0503030403020204" pitchFamily="34" charset="0"/>
              </a:endParaRPr>
            </a:p>
          </p:txBody>
        </p:sp>
        <p:sp>
          <p:nvSpPr>
            <p:cNvPr id="14" name="Google Shape;1181;p46"/>
            <p:cNvSpPr/>
            <p:nvPr/>
          </p:nvSpPr>
          <p:spPr>
            <a:xfrm>
              <a:off x="6673500" y="507225"/>
              <a:ext cx="29250" cy="25"/>
            </a:xfrm>
            <a:custGeom>
              <a:avLst/>
              <a:gdLst/>
              <a:ahLst/>
              <a:cxnLst/>
              <a:rect l="l" t="t" r="r" b="b"/>
              <a:pathLst>
                <a:path w="1170" h="1" fill="none" extrusionOk="0">
                  <a:moveTo>
                    <a:pt x="1" y="1"/>
                  </a:moveTo>
                  <a:lnTo>
                    <a:pt x="1170" y="1"/>
                  </a:lnTo>
                </a:path>
              </a:pathLst>
            </a:custGeom>
            <a:noFill/>
            <a:ln w="12175" cap="rnd"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latin typeface="Source Sans Pro" panose="020B0503030403020204" pitchFamily="34" charset="0"/>
                <a:ea typeface="Source Sans Pro" panose="020B0503030403020204" pitchFamily="34" charset="0"/>
              </a:endParaRPr>
            </a:p>
          </p:txBody>
        </p:sp>
        <p:sp>
          <p:nvSpPr>
            <p:cNvPr id="15" name="Google Shape;1182;p46"/>
            <p:cNvSpPr/>
            <p:nvPr/>
          </p:nvSpPr>
          <p:spPr>
            <a:xfrm>
              <a:off x="6696650" y="593700"/>
              <a:ext cx="25" cy="25"/>
            </a:xfrm>
            <a:custGeom>
              <a:avLst/>
              <a:gdLst/>
              <a:ahLst/>
              <a:cxnLst/>
              <a:rect l="l" t="t" r="r" b="b"/>
              <a:pathLst>
                <a:path w="1" h="1" fill="none" extrusionOk="0">
                  <a:moveTo>
                    <a:pt x="0" y="0"/>
                  </a:moveTo>
                  <a:lnTo>
                    <a:pt x="0" y="0"/>
                  </a:lnTo>
                </a:path>
              </a:pathLst>
            </a:custGeom>
            <a:noFill/>
            <a:ln w="12175" cap="rnd"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latin typeface="Source Sans Pro" panose="020B0503030403020204" pitchFamily="34" charset="0"/>
                <a:ea typeface="Source Sans Pro" panose="020B0503030403020204" pitchFamily="34" charset="0"/>
              </a:endParaRPr>
            </a:p>
          </p:txBody>
        </p:sp>
        <p:sp>
          <p:nvSpPr>
            <p:cNvPr id="16" name="Google Shape;1183;p46"/>
            <p:cNvSpPr/>
            <p:nvPr/>
          </p:nvSpPr>
          <p:spPr>
            <a:xfrm>
              <a:off x="6696650" y="579700"/>
              <a:ext cx="24975" cy="14025"/>
            </a:xfrm>
            <a:custGeom>
              <a:avLst/>
              <a:gdLst/>
              <a:ahLst/>
              <a:cxnLst/>
              <a:rect l="l" t="t" r="r" b="b"/>
              <a:pathLst>
                <a:path w="999" h="561" fill="none" extrusionOk="0">
                  <a:moveTo>
                    <a:pt x="0" y="560"/>
                  </a:moveTo>
                  <a:lnTo>
                    <a:pt x="999" y="0"/>
                  </a:lnTo>
                </a:path>
              </a:pathLst>
            </a:custGeom>
            <a:noFill/>
            <a:ln w="12175" cap="rnd"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latin typeface="Source Sans Pro" panose="020B0503030403020204" pitchFamily="34" charset="0"/>
                <a:ea typeface="Source Sans Pro" panose="020B0503030403020204" pitchFamily="34" charset="0"/>
              </a:endParaRPr>
            </a:p>
          </p:txBody>
        </p:sp>
        <p:sp>
          <p:nvSpPr>
            <p:cNvPr id="17" name="Google Shape;1184;p46"/>
            <p:cNvSpPr/>
            <p:nvPr/>
          </p:nvSpPr>
          <p:spPr>
            <a:xfrm>
              <a:off x="6760575" y="632675"/>
              <a:ext cx="14025" cy="24975"/>
            </a:xfrm>
            <a:custGeom>
              <a:avLst/>
              <a:gdLst/>
              <a:ahLst/>
              <a:cxnLst/>
              <a:rect l="l" t="t" r="r" b="b"/>
              <a:pathLst>
                <a:path w="561" h="999" fill="none" extrusionOk="0">
                  <a:moveTo>
                    <a:pt x="1" y="999"/>
                  </a:moveTo>
                  <a:lnTo>
                    <a:pt x="561" y="0"/>
                  </a:lnTo>
                </a:path>
              </a:pathLst>
            </a:custGeom>
            <a:noFill/>
            <a:ln w="12175" cap="rnd"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latin typeface="Source Sans Pro" panose="020B0503030403020204" pitchFamily="34" charset="0"/>
                <a:ea typeface="Source Sans Pro" panose="020B0503030403020204" pitchFamily="34" charset="0"/>
              </a:endParaRPr>
            </a:p>
          </p:txBody>
        </p:sp>
        <p:sp>
          <p:nvSpPr>
            <p:cNvPr id="18" name="Google Shape;1185;p46"/>
            <p:cNvSpPr/>
            <p:nvPr/>
          </p:nvSpPr>
          <p:spPr>
            <a:xfrm>
              <a:off x="6760575" y="657625"/>
              <a:ext cx="25" cy="25"/>
            </a:xfrm>
            <a:custGeom>
              <a:avLst/>
              <a:gdLst/>
              <a:ahLst/>
              <a:cxnLst/>
              <a:rect l="l" t="t" r="r" b="b"/>
              <a:pathLst>
                <a:path w="1" h="1" fill="none" extrusionOk="0">
                  <a:moveTo>
                    <a:pt x="1" y="1"/>
                  </a:moveTo>
                  <a:lnTo>
                    <a:pt x="1" y="1"/>
                  </a:lnTo>
                </a:path>
              </a:pathLst>
            </a:custGeom>
            <a:noFill/>
            <a:ln w="12175" cap="rnd"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latin typeface="Source Sans Pro" panose="020B0503030403020204" pitchFamily="34" charset="0"/>
                <a:ea typeface="Source Sans Pro" panose="020B0503030403020204" pitchFamily="34" charset="0"/>
              </a:endParaRPr>
            </a:p>
          </p:txBody>
        </p:sp>
        <p:sp>
          <p:nvSpPr>
            <p:cNvPr id="19" name="Google Shape;1186;p46"/>
            <p:cNvSpPr/>
            <p:nvPr/>
          </p:nvSpPr>
          <p:spPr>
            <a:xfrm>
              <a:off x="6847025" y="651550"/>
              <a:ext cx="25" cy="29250"/>
            </a:xfrm>
            <a:custGeom>
              <a:avLst/>
              <a:gdLst/>
              <a:ahLst/>
              <a:cxnLst/>
              <a:rect l="l" t="t" r="r" b="b"/>
              <a:pathLst>
                <a:path w="1" h="1170" fill="none" extrusionOk="0">
                  <a:moveTo>
                    <a:pt x="1" y="0"/>
                  </a:moveTo>
                  <a:lnTo>
                    <a:pt x="1" y="1169"/>
                  </a:lnTo>
                </a:path>
              </a:pathLst>
            </a:custGeom>
            <a:noFill/>
            <a:ln w="12175" cap="rnd"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latin typeface="Source Sans Pro" panose="020B0503030403020204" pitchFamily="34" charset="0"/>
                <a:ea typeface="Source Sans Pro" panose="020B0503030403020204" pitchFamily="34" charset="0"/>
              </a:endParaRPr>
            </a:p>
          </p:txBody>
        </p:sp>
        <p:sp>
          <p:nvSpPr>
            <p:cNvPr id="20" name="Google Shape;1187;p46"/>
            <p:cNvSpPr/>
            <p:nvPr/>
          </p:nvSpPr>
          <p:spPr>
            <a:xfrm>
              <a:off x="6919500" y="632675"/>
              <a:ext cx="14025" cy="24975"/>
            </a:xfrm>
            <a:custGeom>
              <a:avLst/>
              <a:gdLst/>
              <a:ahLst/>
              <a:cxnLst/>
              <a:rect l="l" t="t" r="r" b="b"/>
              <a:pathLst>
                <a:path w="561" h="999" fill="none" extrusionOk="0">
                  <a:moveTo>
                    <a:pt x="560" y="999"/>
                  </a:moveTo>
                  <a:lnTo>
                    <a:pt x="0" y="0"/>
                  </a:lnTo>
                </a:path>
              </a:pathLst>
            </a:custGeom>
            <a:noFill/>
            <a:ln w="12175" cap="rnd"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latin typeface="Source Sans Pro" panose="020B0503030403020204" pitchFamily="34" charset="0"/>
                <a:ea typeface="Source Sans Pro" panose="020B0503030403020204" pitchFamily="34" charset="0"/>
              </a:endParaRPr>
            </a:p>
          </p:txBody>
        </p:sp>
        <p:sp>
          <p:nvSpPr>
            <p:cNvPr id="21" name="Google Shape;1188;p46"/>
            <p:cNvSpPr/>
            <p:nvPr/>
          </p:nvSpPr>
          <p:spPr>
            <a:xfrm>
              <a:off x="6933500" y="657625"/>
              <a:ext cx="25" cy="25"/>
            </a:xfrm>
            <a:custGeom>
              <a:avLst/>
              <a:gdLst/>
              <a:ahLst/>
              <a:cxnLst/>
              <a:rect l="l" t="t" r="r" b="b"/>
              <a:pathLst>
                <a:path w="1" h="1" fill="none" extrusionOk="0">
                  <a:moveTo>
                    <a:pt x="0" y="1"/>
                  </a:moveTo>
                  <a:lnTo>
                    <a:pt x="0" y="1"/>
                  </a:lnTo>
                </a:path>
              </a:pathLst>
            </a:custGeom>
            <a:noFill/>
            <a:ln w="12175" cap="rnd"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latin typeface="Source Sans Pro" panose="020B0503030403020204" pitchFamily="34" charset="0"/>
                <a:ea typeface="Source Sans Pro" panose="020B0503030403020204" pitchFamily="34" charset="0"/>
              </a:endParaRPr>
            </a:p>
          </p:txBody>
        </p:sp>
        <p:sp>
          <p:nvSpPr>
            <p:cNvPr id="22" name="Google Shape;1189;p46"/>
            <p:cNvSpPr/>
            <p:nvPr/>
          </p:nvSpPr>
          <p:spPr>
            <a:xfrm>
              <a:off x="6972475" y="579700"/>
              <a:ext cx="24975" cy="14025"/>
            </a:xfrm>
            <a:custGeom>
              <a:avLst/>
              <a:gdLst/>
              <a:ahLst/>
              <a:cxnLst/>
              <a:rect l="l" t="t" r="r" b="b"/>
              <a:pathLst>
                <a:path w="999" h="561" fill="none" extrusionOk="0">
                  <a:moveTo>
                    <a:pt x="999" y="560"/>
                  </a:moveTo>
                  <a:lnTo>
                    <a:pt x="0" y="0"/>
                  </a:lnTo>
                </a:path>
              </a:pathLst>
            </a:custGeom>
            <a:noFill/>
            <a:ln w="12175" cap="rnd"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latin typeface="Source Sans Pro" panose="020B0503030403020204" pitchFamily="34" charset="0"/>
                <a:ea typeface="Source Sans Pro" panose="020B0503030403020204" pitchFamily="34" charset="0"/>
              </a:endParaRPr>
            </a:p>
          </p:txBody>
        </p:sp>
        <p:sp>
          <p:nvSpPr>
            <p:cNvPr id="23" name="Google Shape;1190;p46"/>
            <p:cNvSpPr/>
            <p:nvPr/>
          </p:nvSpPr>
          <p:spPr>
            <a:xfrm>
              <a:off x="6997425" y="593700"/>
              <a:ext cx="25" cy="25"/>
            </a:xfrm>
            <a:custGeom>
              <a:avLst/>
              <a:gdLst/>
              <a:ahLst/>
              <a:cxnLst/>
              <a:rect l="l" t="t" r="r" b="b"/>
              <a:pathLst>
                <a:path w="1" h="1" fill="none" extrusionOk="0">
                  <a:moveTo>
                    <a:pt x="1" y="0"/>
                  </a:moveTo>
                  <a:lnTo>
                    <a:pt x="1" y="0"/>
                  </a:lnTo>
                </a:path>
              </a:pathLst>
            </a:custGeom>
            <a:noFill/>
            <a:ln w="12175" cap="rnd"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latin typeface="Source Sans Pro" panose="020B0503030403020204" pitchFamily="34" charset="0"/>
                <a:ea typeface="Source Sans Pro" panose="020B0503030403020204" pitchFamily="34" charset="0"/>
              </a:endParaRPr>
            </a:p>
          </p:txBody>
        </p:sp>
        <p:sp>
          <p:nvSpPr>
            <p:cNvPr id="24" name="Google Shape;1191;p46"/>
            <p:cNvSpPr/>
            <p:nvPr/>
          </p:nvSpPr>
          <p:spPr>
            <a:xfrm>
              <a:off x="6991350" y="507225"/>
              <a:ext cx="29250" cy="25"/>
            </a:xfrm>
            <a:custGeom>
              <a:avLst/>
              <a:gdLst/>
              <a:ahLst/>
              <a:cxnLst/>
              <a:rect l="l" t="t" r="r" b="b"/>
              <a:pathLst>
                <a:path w="1170" h="1" fill="none" extrusionOk="0">
                  <a:moveTo>
                    <a:pt x="1169" y="1"/>
                  </a:moveTo>
                  <a:lnTo>
                    <a:pt x="0" y="1"/>
                  </a:lnTo>
                </a:path>
              </a:pathLst>
            </a:custGeom>
            <a:noFill/>
            <a:ln w="12175" cap="rnd"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latin typeface="Source Sans Pro" panose="020B0503030403020204" pitchFamily="34" charset="0"/>
                <a:ea typeface="Source Sans Pro" panose="020B0503030403020204" pitchFamily="34" charset="0"/>
              </a:endParaRPr>
            </a:p>
          </p:txBody>
        </p:sp>
        <p:sp>
          <p:nvSpPr>
            <p:cNvPr id="25" name="Google Shape;1192;p46"/>
            <p:cNvSpPr/>
            <p:nvPr/>
          </p:nvSpPr>
          <p:spPr>
            <a:xfrm>
              <a:off x="6972475" y="420775"/>
              <a:ext cx="24975" cy="14025"/>
            </a:xfrm>
            <a:custGeom>
              <a:avLst/>
              <a:gdLst/>
              <a:ahLst/>
              <a:cxnLst/>
              <a:rect l="l" t="t" r="r" b="b"/>
              <a:pathLst>
                <a:path w="999" h="561" fill="none" extrusionOk="0">
                  <a:moveTo>
                    <a:pt x="0" y="561"/>
                  </a:moveTo>
                  <a:lnTo>
                    <a:pt x="999" y="0"/>
                  </a:lnTo>
                </a:path>
              </a:pathLst>
            </a:custGeom>
            <a:noFill/>
            <a:ln w="12175" cap="rnd"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latin typeface="Source Sans Pro" panose="020B0503030403020204" pitchFamily="34" charset="0"/>
                <a:ea typeface="Source Sans Pro" panose="020B0503030403020204" pitchFamily="34" charset="0"/>
              </a:endParaRPr>
            </a:p>
          </p:txBody>
        </p:sp>
        <p:sp>
          <p:nvSpPr>
            <p:cNvPr id="26" name="Google Shape;1193;p46"/>
            <p:cNvSpPr/>
            <p:nvPr/>
          </p:nvSpPr>
          <p:spPr>
            <a:xfrm>
              <a:off x="6997425" y="420775"/>
              <a:ext cx="25" cy="25"/>
            </a:xfrm>
            <a:custGeom>
              <a:avLst/>
              <a:gdLst/>
              <a:ahLst/>
              <a:cxnLst/>
              <a:rect l="l" t="t" r="r" b="b"/>
              <a:pathLst>
                <a:path w="1" h="1" fill="none" extrusionOk="0">
                  <a:moveTo>
                    <a:pt x="1" y="0"/>
                  </a:moveTo>
                  <a:lnTo>
                    <a:pt x="1" y="0"/>
                  </a:lnTo>
                </a:path>
              </a:pathLst>
            </a:custGeom>
            <a:noFill/>
            <a:ln w="12175" cap="rnd"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latin typeface="Source Sans Pro" panose="020B0503030403020204" pitchFamily="34" charset="0"/>
                <a:ea typeface="Source Sans Pro" panose="020B0503030403020204" pitchFamily="34" charset="0"/>
              </a:endParaRPr>
            </a:p>
          </p:txBody>
        </p:sp>
        <p:sp>
          <p:nvSpPr>
            <p:cNvPr id="27" name="Google Shape;1194;p46"/>
            <p:cNvSpPr/>
            <p:nvPr/>
          </p:nvSpPr>
          <p:spPr>
            <a:xfrm>
              <a:off x="6919500" y="356850"/>
              <a:ext cx="14025" cy="24975"/>
            </a:xfrm>
            <a:custGeom>
              <a:avLst/>
              <a:gdLst/>
              <a:ahLst/>
              <a:cxnLst/>
              <a:rect l="l" t="t" r="r" b="b"/>
              <a:pathLst>
                <a:path w="561" h="999" fill="none" extrusionOk="0">
                  <a:moveTo>
                    <a:pt x="560" y="0"/>
                  </a:moveTo>
                  <a:lnTo>
                    <a:pt x="0" y="999"/>
                  </a:lnTo>
                </a:path>
              </a:pathLst>
            </a:custGeom>
            <a:noFill/>
            <a:ln w="12175" cap="rnd"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latin typeface="Source Sans Pro" panose="020B0503030403020204" pitchFamily="34" charset="0"/>
                <a:ea typeface="Source Sans Pro" panose="020B0503030403020204" pitchFamily="34" charset="0"/>
              </a:endParaRPr>
            </a:p>
          </p:txBody>
        </p:sp>
        <p:sp>
          <p:nvSpPr>
            <p:cNvPr id="28" name="Google Shape;1195;p46"/>
            <p:cNvSpPr/>
            <p:nvPr/>
          </p:nvSpPr>
          <p:spPr>
            <a:xfrm>
              <a:off x="6933500" y="356850"/>
              <a:ext cx="25" cy="25"/>
            </a:xfrm>
            <a:custGeom>
              <a:avLst/>
              <a:gdLst/>
              <a:ahLst/>
              <a:cxnLst/>
              <a:rect l="l" t="t" r="r" b="b"/>
              <a:pathLst>
                <a:path w="1" h="1" fill="none" extrusionOk="0">
                  <a:moveTo>
                    <a:pt x="0" y="0"/>
                  </a:moveTo>
                  <a:lnTo>
                    <a:pt x="0" y="0"/>
                  </a:lnTo>
                </a:path>
              </a:pathLst>
            </a:custGeom>
            <a:noFill/>
            <a:ln w="12175" cap="rnd"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latin typeface="Source Sans Pro" panose="020B0503030403020204" pitchFamily="34" charset="0"/>
                <a:ea typeface="Source Sans Pro" panose="020B0503030403020204" pitchFamily="34" charset="0"/>
              </a:endParaRPr>
            </a:p>
          </p:txBody>
        </p:sp>
      </p:grpSp>
    </p:spTree>
    <p:extLst>
      <p:ext uri="{BB962C8B-B14F-4D97-AF65-F5344CB8AC3E}">
        <p14:creationId xmlns:p14="http://schemas.microsoft.com/office/powerpoint/2010/main" val="675457357"/>
      </p:ext>
    </p:extLst>
  </p:cSld>
  <p:clrMapOvr>
    <a:masterClrMapping/>
  </p:clrMapOvr>
  <p:transition>
    <p:fade thruBlk="1"/>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AC4C1C58-7F87-9C04-A97F-34C323350185}"/>
              </a:ext>
            </a:extLst>
          </p:cNvPr>
          <p:cNvGraphicFramePr>
            <a:graphicFrameLocks noGrp="1"/>
          </p:cNvGraphicFramePr>
          <p:nvPr>
            <p:extLst>
              <p:ext uri="{D42A27DB-BD31-4B8C-83A1-F6EECF244321}">
                <p14:modId xmlns:p14="http://schemas.microsoft.com/office/powerpoint/2010/main" val="2615495963"/>
              </p:ext>
            </p:extLst>
          </p:nvPr>
        </p:nvGraphicFramePr>
        <p:xfrm>
          <a:off x="934221" y="1994390"/>
          <a:ext cx="8642824" cy="1540904"/>
        </p:xfrm>
        <a:graphic>
          <a:graphicData uri="http://schemas.openxmlformats.org/drawingml/2006/table">
            <a:tbl>
              <a:tblPr firstRow="1" bandRow="1">
                <a:tableStyleId>{5C22544A-7EE6-4342-B048-85BDC9FD1C3A}</a:tableStyleId>
              </a:tblPr>
              <a:tblGrid>
                <a:gridCol w="4667534">
                  <a:extLst>
                    <a:ext uri="{9D8B030D-6E8A-4147-A177-3AD203B41FA5}">
                      <a16:colId xmlns:a16="http://schemas.microsoft.com/office/drawing/2014/main" val="871433429"/>
                    </a:ext>
                  </a:extLst>
                </a:gridCol>
                <a:gridCol w="3975290">
                  <a:extLst>
                    <a:ext uri="{9D8B030D-6E8A-4147-A177-3AD203B41FA5}">
                      <a16:colId xmlns:a16="http://schemas.microsoft.com/office/drawing/2014/main" val="434395905"/>
                    </a:ext>
                  </a:extLst>
                </a:gridCol>
              </a:tblGrid>
              <a:tr h="560329">
                <a:tc>
                  <a:txBody>
                    <a:bodyPr/>
                    <a:lstStyle/>
                    <a:p>
                      <a:pPr algn="r" rtl="1"/>
                      <a:r>
                        <a:rPr lang="fa-IR" sz="2400" dirty="0">
                          <a:latin typeface="B Roya" pitchFamily="2" charset="-78"/>
                          <a:cs typeface="B Roya" pitchFamily="2" charset="-78"/>
                        </a:rPr>
                        <a:t>توضیح</a:t>
                      </a:r>
                    </a:p>
                  </a:txBody>
                  <a:tcPr anchor="ctr"/>
                </a:tc>
                <a:tc>
                  <a:txBody>
                    <a:bodyPr/>
                    <a:lstStyle/>
                    <a:p>
                      <a:pPr algn="r" rtl="1"/>
                      <a:r>
                        <a:rPr lang="fa-IR" sz="2400" dirty="0">
                          <a:latin typeface="B Roya" pitchFamily="2" charset="-78"/>
                          <a:cs typeface="B Roya" pitchFamily="2" charset="-78"/>
                        </a:rPr>
                        <a:t>ویژگی</a:t>
                      </a:r>
                    </a:p>
                  </a:txBody>
                  <a:tcPr anchor="ctr"/>
                </a:tc>
                <a:extLst>
                  <a:ext uri="{0D108BD9-81ED-4DB2-BD59-A6C34878D82A}">
                    <a16:rowId xmlns:a16="http://schemas.microsoft.com/office/drawing/2014/main" val="2148652018"/>
                  </a:ext>
                </a:extLst>
              </a:tr>
              <a:tr h="980575">
                <a:tc>
                  <a:txBody>
                    <a:bodyPr/>
                    <a:lstStyle/>
                    <a:p>
                      <a:pPr algn="r" rtl="1"/>
                      <a:r>
                        <a:rPr lang="fa-IR" sz="2400" dirty="0">
                          <a:latin typeface="B Roya" pitchFamily="2" charset="-78"/>
                          <a:cs typeface="B Roya" pitchFamily="2" charset="-78"/>
                        </a:rPr>
                        <a:t>افراد و نهادهای مختلف بتوانند از آن استفاده یا به آن دسترسی داشته باشند.</a:t>
                      </a:r>
                    </a:p>
                  </a:txBody>
                  <a:tcPr anchor="ctr">
                    <a:noFill/>
                  </a:tcPr>
                </a:tc>
                <a:tc>
                  <a:txBody>
                    <a:bodyPr/>
                    <a:lstStyle/>
                    <a:p>
                      <a:pPr algn="r" rtl="1"/>
                      <a:r>
                        <a:rPr lang="fa-IR" sz="2400" b="1" dirty="0">
                          <a:latin typeface="B Roya" pitchFamily="2" charset="-78"/>
                          <a:cs typeface="B Roya" pitchFamily="2" charset="-78"/>
                        </a:rPr>
                        <a:t>باز بودن (</a:t>
                      </a:r>
                      <a:r>
                        <a:rPr lang="en-GB" sz="2400" b="1" dirty="0">
                          <a:latin typeface="+mn-lt"/>
                          <a:cs typeface="B Roya" pitchFamily="2" charset="-78"/>
                        </a:rPr>
                        <a:t>Openness</a:t>
                      </a:r>
                      <a:r>
                        <a:rPr lang="fa-IR" sz="2400" b="1" dirty="0">
                          <a:latin typeface="+mn-lt"/>
                          <a:cs typeface="B Roya" pitchFamily="2" charset="-78"/>
                        </a:rPr>
                        <a:t>)</a:t>
                      </a:r>
                      <a:endParaRPr lang="en-GB" sz="2400" dirty="0">
                        <a:latin typeface="+mn-lt"/>
                        <a:cs typeface="B Roya" pitchFamily="2" charset="-78"/>
                      </a:endParaRPr>
                    </a:p>
                  </a:txBody>
                  <a:tcPr anchor="ctr">
                    <a:noFill/>
                  </a:tcPr>
                </a:tc>
                <a:extLst>
                  <a:ext uri="{0D108BD9-81ED-4DB2-BD59-A6C34878D82A}">
                    <a16:rowId xmlns:a16="http://schemas.microsoft.com/office/drawing/2014/main" val="4202114407"/>
                  </a:ext>
                </a:extLst>
              </a:tr>
            </a:tbl>
          </a:graphicData>
        </a:graphic>
      </p:graphicFrame>
      <p:sp>
        <p:nvSpPr>
          <p:cNvPr id="4" name="Snip Single Corner Rectangle 19">
            <a:extLst>
              <a:ext uri="{FF2B5EF4-FFF2-40B4-BE49-F238E27FC236}">
                <a16:creationId xmlns:a16="http://schemas.microsoft.com/office/drawing/2014/main" id="{48C05853-0B58-0CAB-4F17-5576F907EF69}"/>
              </a:ext>
            </a:extLst>
          </p:cNvPr>
          <p:cNvSpPr/>
          <p:nvPr/>
        </p:nvSpPr>
        <p:spPr>
          <a:xfrm flipH="1">
            <a:off x="1949907" y="255495"/>
            <a:ext cx="7627138" cy="589025"/>
          </a:xfrm>
          <a:prstGeom prst="snip1Rect">
            <a:avLst>
              <a:gd name="adj" fmla="val 50000"/>
            </a:avLst>
          </a:prstGeom>
          <a:solidFill>
            <a:srgbClr val="F894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r" defTabSz="914400" rtl="1" eaLnBrk="1" latinLnBrk="0" hangingPunct="1"/>
            <a:r>
              <a:rPr lang="fa-IR" sz="2800" b="1" dirty="0" err="1">
                <a:latin typeface="B Roya" pitchFamily="2" charset="-78"/>
                <a:cs typeface="B Roya" pitchFamily="2" charset="-78"/>
              </a:rPr>
              <a:t>ویژگی‌های</a:t>
            </a:r>
            <a:r>
              <a:rPr lang="fa-IR" sz="2800" b="1" dirty="0">
                <a:latin typeface="B Roya" pitchFamily="2" charset="-78"/>
                <a:cs typeface="B Roya" pitchFamily="2" charset="-78"/>
              </a:rPr>
              <a:t> کلیدی </a:t>
            </a:r>
            <a:r>
              <a:rPr lang="fa-IR" sz="2800" b="1" dirty="0" err="1">
                <a:latin typeface="B Roya" pitchFamily="2" charset="-78"/>
                <a:cs typeface="B Roya" pitchFamily="2" charset="-78"/>
              </a:rPr>
              <a:t>سکوهای</a:t>
            </a:r>
            <a:r>
              <a:rPr lang="fa-IR" sz="2800" b="1" dirty="0">
                <a:latin typeface="B Roya" pitchFamily="2" charset="-78"/>
                <a:cs typeface="B Roya" pitchFamily="2" charset="-78"/>
              </a:rPr>
              <a:t> مؤثر</a:t>
            </a:r>
            <a:endParaRPr lang="en-US" sz="2800" b="1" dirty="0">
              <a:latin typeface="B Roya" pitchFamily="2" charset="-78"/>
              <a:cs typeface="B Roya" pitchFamily="2" charset="-78"/>
            </a:endParaRPr>
          </a:p>
        </p:txBody>
      </p:sp>
      <p:graphicFrame>
        <p:nvGraphicFramePr>
          <p:cNvPr id="2" name="Table 1">
            <a:extLst>
              <a:ext uri="{FF2B5EF4-FFF2-40B4-BE49-F238E27FC236}">
                <a16:creationId xmlns:a16="http://schemas.microsoft.com/office/drawing/2014/main" id="{C553873C-F2D2-7547-E247-BC76ACBBBB3E}"/>
              </a:ext>
            </a:extLst>
          </p:cNvPr>
          <p:cNvGraphicFramePr>
            <a:graphicFrameLocks noGrp="1"/>
          </p:cNvGraphicFramePr>
          <p:nvPr>
            <p:extLst>
              <p:ext uri="{D42A27DB-BD31-4B8C-83A1-F6EECF244321}">
                <p14:modId xmlns:p14="http://schemas.microsoft.com/office/powerpoint/2010/main" val="495469138"/>
              </p:ext>
            </p:extLst>
          </p:nvPr>
        </p:nvGraphicFramePr>
        <p:xfrm>
          <a:off x="934221" y="3581858"/>
          <a:ext cx="8642824" cy="560329"/>
        </p:xfrm>
        <a:graphic>
          <a:graphicData uri="http://schemas.openxmlformats.org/drawingml/2006/table">
            <a:tbl>
              <a:tblPr bandRow="1">
                <a:tableStyleId>{5C22544A-7EE6-4342-B048-85BDC9FD1C3A}</a:tableStyleId>
              </a:tblPr>
              <a:tblGrid>
                <a:gridCol w="4667534">
                  <a:extLst>
                    <a:ext uri="{9D8B030D-6E8A-4147-A177-3AD203B41FA5}">
                      <a16:colId xmlns:a16="http://schemas.microsoft.com/office/drawing/2014/main" val="4010076615"/>
                    </a:ext>
                  </a:extLst>
                </a:gridCol>
                <a:gridCol w="3975290">
                  <a:extLst>
                    <a:ext uri="{9D8B030D-6E8A-4147-A177-3AD203B41FA5}">
                      <a16:colId xmlns:a16="http://schemas.microsoft.com/office/drawing/2014/main" val="110668022"/>
                    </a:ext>
                  </a:extLst>
                </a:gridCol>
              </a:tblGrid>
              <a:tr h="560329">
                <a:tc>
                  <a:txBody>
                    <a:bodyPr/>
                    <a:lstStyle/>
                    <a:p>
                      <a:pPr algn="r" rtl="1"/>
                      <a:r>
                        <a:rPr lang="fa-IR" sz="2400" dirty="0">
                          <a:latin typeface="B Roya" pitchFamily="2" charset="-78"/>
                          <a:cs typeface="B Roya" pitchFamily="2" charset="-78"/>
                        </a:rPr>
                        <a:t>امکان گسترش و </a:t>
                      </a:r>
                      <a:r>
                        <a:rPr lang="fa-IR" sz="2400" dirty="0" err="1">
                          <a:latin typeface="B Roya" pitchFamily="2" charset="-78"/>
                          <a:cs typeface="B Roya" pitchFamily="2" charset="-78"/>
                        </a:rPr>
                        <a:t>اضافه‌کردن</a:t>
                      </a:r>
                      <a:r>
                        <a:rPr lang="fa-IR" sz="2400" dirty="0">
                          <a:latin typeface="B Roya" pitchFamily="2" charset="-78"/>
                          <a:cs typeface="B Roya" pitchFamily="2" charset="-78"/>
                        </a:rPr>
                        <a:t> </a:t>
                      </a:r>
                      <a:r>
                        <a:rPr lang="fa-IR" sz="2400" dirty="0" err="1">
                          <a:latin typeface="B Roya" pitchFamily="2" charset="-78"/>
                          <a:cs typeface="B Roya" pitchFamily="2" charset="-78"/>
                        </a:rPr>
                        <a:t>ویژگی‌های</a:t>
                      </a:r>
                      <a:r>
                        <a:rPr lang="fa-IR" sz="2400" dirty="0">
                          <a:latin typeface="B Roya" pitchFamily="2" charset="-78"/>
                          <a:cs typeface="B Roya" pitchFamily="2" charset="-78"/>
                        </a:rPr>
                        <a:t> جدید.</a:t>
                      </a:r>
                    </a:p>
                  </a:txBody>
                  <a:tcPr anchor="ctr"/>
                </a:tc>
                <a:tc>
                  <a:txBody>
                    <a:bodyPr/>
                    <a:lstStyle/>
                    <a:p>
                      <a:pPr algn="r" rtl="1"/>
                      <a:r>
                        <a:rPr lang="fa-IR" sz="2400" b="1" dirty="0">
                          <a:latin typeface="B Roya" pitchFamily="2" charset="-78"/>
                          <a:cs typeface="B Roya" pitchFamily="2" charset="-78"/>
                        </a:rPr>
                        <a:t>قابلیت توسعه (</a:t>
                      </a:r>
                      <a:r>
                        <a:rPr lang="en-GB" sz="2400" b="1" dirty="0">
                          <a:latin typeface="Calibri" panose="020F0502020204030204" pitchFamily="34" charset="0"/>
                          <a:cs typeface="Calibri" panose="020F0502020204030204" pitchFamily="34" charset="0"/>
                        </a:rPr>
                        <a:t>Scalability</a:t>
                      </a:r>
                      <a:r>
                        <a:rPr lang="fa-IR" sz="2400" b="1" dirty="0">
                          <a:latin typeface="Calibri" panose="020F0502020204030204" pitchFamily="34" charset="0"/>
                          <a:cs typeface="Calibri" panose="020F0502020204030204" pitchFamily="34" charset="0"/>
                        </a:rPr>
                        <a:t>)</a:t>
                      </a:r>
                      <a:endParaRPr lang="en-GB" sz="2400" dirty="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1789270258"/>
                  </a:ext>
                </a:extLst>
              </a:tr>
            </a:tbl>
          </a:graphicData>
        </a:graphic>
      </p:graphicFrame>
      <p:graphicFrame>
        <p:nvGraphicFramePr>
          <p:cNvPr id="5" name="Table 4">
            <a:extLst>
              <a:ext uri="{FF2B5EF4-FFF2-40B4-BE49-F238E27FC236}">
                <a16:creationId xmlns:a16="http://schemas.microsoft.com/office/drawing/2014/main" id="{EAE18E9A-F324-382B-B845-8B3F84D6BE73}"/>
              </a:ext>
            </a:extLst>
          </p:cNvPr>
          <p:cNvGraphicFramePr>
            <a:graphicFrameLocks noGrp="1"/>
          </p:cNvGraphicFramePr>
          <p:nvPr>
            <p:extLst>
              <p:ext uri="{D42A27DB-BD31-4B8C-83A1-F6EECF244321}">
                <p14:modId xmlns:p14="http://schemas.microsoft.com/office/powerpoint/2010/main" val="1045163895"/>
              </p:ext>
            </p:extLst>
          </p:nvPr>
        </p:nvGraphicFramePr>
        <p:xfrm>
          <a:off x="934221" y="4188751"/>
          <a:ext cx="8642824" cy="980575"/>
        </p:xfrm>
        <a:graphic>
          <a:graphicData uri="http://schemas.openxmlformats.org/drawingml/2006/table">
            <a:tbl>
              <a:tblPr bandRow="1">
                <a:tableStyleId>{5C22544A-7EE6-4342-B048-85BDC9FD1C3A}</a:tableStyleId>
              </a:tblPr>
              <a:tblGrid>
                <a:gridCol w="4667534">
                  <a:extLst>
                    <a:ext uri="{9D8B030D-6E8A-4147-A177-3AD203B41FA5}">
                      <a16:colId xmlns:a16="http://schemas.microsoft.com/office/drawing/2014/main" val="386478543"/>
                    </a:ext>
                  </a:extLst>
                </a:gridCol>
                <a:gridCol w="3975290">
                  <a:extLst>
                    <a:ext uri="{9D8B030D-6E8A-4147-A177-3AD203B41FA5}">
                      <a16:colId xmlns:a16="http://schemas.microsoft.com/office/drawing/2014/main" val="894503955"/>
                    </a:ext>
                  </a:extLst>
                </a:gridCol>
              </a:tblGrid>
              <a:tr h="980575">
                <a:tc>
                  <a:txBody>
                    <a:bodyPr/>
                    <a:lstStyle/>
                    <a:p>
                      <a:pPr algn="r" rtl="1"/>
                      <a:r>
                        <a:rPr lang="fa-IR" sz="2400" dirty="0" err="1">
                          <a:latin typeface="B Roya" pitchFamily="2" charset="-78"/>
                          <a:cs typeface="B Roya" pitchFamily="2" charset="-78"/>
                        </a:rPr>
                        <a:t>داده‌ها</a:t>
                      </a:r>
                      <a:r>
                        <a:rPr lang="fa-IR" sz="2400" dirty="0">
                          <a:latin typeface="B Roya" pitchFamily="2" charset="-78"/>
                          <a:cs typeface="B Roya" pitchFamily="2" charset="-78"/>
                        </a:rPr>
                        <a:t> و ابزارها باید با یک زبان و قالب مشترک کار کنند.</a:t>
                      </a:r>
                    </a:p>
                  </a:txBody>
                  <a:tcPr anchor="ctr">
                    <a:noFill/>
                  </a:tcPr>
                </a:tc>
                <a:tc>
                  <a:txBody>
                    <a:bodyPr/>
                    <a:lstStyle/>
                    <a:p>
                      <a:pPr algn="r" rtl="1"/>
                      <a:r>
                        <a:rPr lang="fa-IR" sz="2400" b="1" dirty="0">
                          <a:latin typeface="B Roya" pitchFamily="2" charset="-78"/>
                          <a:cs typeface="B Roya" pitchFamily="2" charset="-78"/>
                        </a:rPr>
                        <a:t>استانداردسازی </a:t>
                      </a:r>
                      <a:r>
                        <a:rPr lang="en-GB" sz="2400" b="1" dirty="0">
                          <a:latin typeface="Calibri" panose="020F0502020204030204" pitchFamily="34" charset="0"/>
                          <a:cs typeface="Calibri" panose="020F0502020204030204" pitchFamily="34" charset="0"/>
                        </a:rPr>
                        <a:t>Standardization)</a:t>
                      </a:r>
                      <a:r>
                        <a:rPr lang="fa-IR" sz="2400" b="1" dirty="0">
                          <a:latin typeface="Calibri" panose="020F0502020204030204" pitchFamily="34" charset="0"/>
                          <a:cs typeface="Calibri" panose="020F0502020204030204" pitchFamily="34" charset="0"/>
                        </a:rPr>
                        <a:t>)</a:t>
                      </a:r>
                      <a:endParaRPr lang="en-GB" sz="2400" dirty="0">
                        <a:latin typeface="Calibri" panose="020F0502020204030204" pitchFamily="34" charset="0"/>
                        <a:cs typeface="Calibri" panose="020F0502020204030204" pitchFamily="34" charset="0"/>
                      </a:endParaRPr>
                    </a:p>
                  </a:txBody>
                  <a:tcPr anchor="ctr">
                    <a:noFill/>
                  </a:tcPr>
                </a:tc>
                <a:extLst>
                  <a:ext uri="{0D108BD9-81ED-4DB2-BD59-A6C34878D82A}">
                    <a16:rowId xmlns:a16="http://schemas.microsoft.com/office/drawing/2014/main" val="2922498260"/>
                  </a:ext>
                </a:extLst>
              </a:tr>
            </a:tbl>
          </a:graphicData>
        </a:graphic>
      </p:graphicFrame>
      <p:graphicFrame>
        <p:nvGraphicFramePr>
          <p:cNvPr id="6" name="Table 5">
            <a:extLst>
              <a:ext uri="{FF2B5EF4-FFF2-40B4-BE49-F238E27FC236}">
                <a16:creationId xmlns:a16="http://schemas.microsoft.com/office/drawing/2014/main" id="{D2C5C15A-E69C-7C42-9E7D-16ACD2454A37}"/>
              </a:ext>
            </a:extLst>
          </p:cNvPr>
          <p:cNvGraphicFramePr>
            <a:graphicFrameLocks noGrp="1"/>
          </p:cNvGraphicFramePr>
          <p:nvPr>
            <p:extLst>
              <p:ext uri="{D42A27DB-BD31-4B8C-83A1-F6EECF244321}">
                <p14:modId xmlns:p14="http://schemas.microsoft.com/office/powerpoint/2010/main" val="2886723053"/>
              </p:ext>
            </p:extLst>
          </p:nvPr>
        </p:nvGraphicFramePr>
        <p:xfrm>
          <a:off x="934221" y="5250998"/>
          <a:ext cx="8642824" cy="822960"/>
        </p:xfrm>
        <a:graphic>
          <a:graphicData uri="http://schemas.openxmlformats.org/drawingml/2006/table">
            <a:tbl>
              <a:tblPr bandRow="1">
                <a:tableStyleId>{5C22544A-7EE6-4342-B048-85BDC9FD1C3A}</a:tableStyleId>
              </a:tblPr>
              <a:tblGrid>
                <a:gridCol w="4667534">
                  <a:extLst>
                    <a:ext uri="{9D8B030D-6E8A-4147-A177-3AD203B41FA5}">
                      <a16:colId xmlns:a16="http://schemas.microsoft.com/office/drawing/2014/main" val="1192398229"/>
                    </a:ext>
                  </a:extLst>
                </a:gridCol>
                <a:gridCol w="3975290">
                  <a:extLst>
                    <a:ext uri="{9D8B030D-6E8A-4147-A177-3AD203B41FA5}">
                      <a16:colId xmlns:a16="http://schemas.microsoft.com/office/drawing/2014/main" val="2512738562"/>
                    </a:ext>
                  </a:extLst>
                </a:gridCol>
              </a:tblGrid>
              <a:tr h="560329">
                <a:tc>
                  <a:txBody>
                    <a:bodyPr/>
                    <a:lstStyle/>
                    <a:p>
                      <a:pPr algn="r" rtl="1"/>
                      <a:r>
                        <a:rPr lang="fa-IR" sz="2400" dirty="0" err="1">
                          <a:latin typeface="B Roya" pitchFamily="2" charset="-78"/>
                          <a:cs typeface="B Roya" pitchFamily="2" charset="-78"/>
                        </a:rPr>
                        <a:t>سکو</a:t>
                      </a:r>
                      <a:r>
                        <a:rPr lang="fa-IR" sz="2400" dirty="0">
                          <a:latin typeface="B Roya" pitchFamily="2" charset="-78"/>
                          <a:cs typeface="B Roya" pitchFamily="2" charset="-78"/>
                        </a:rPr>
                        <a:t> باید با ابزارها و </a:t>
                      </a:r>
                      <a:r>
                        <a:rPr lang="fa-IR" sz="2400" dirty="0" err="1">
                          <a:latin typeface="B Roya" pitchFamily="2" charset="-78"/>
                          <a:cs typeface="B Roya" pitchFamily="2" charset="-78"/>
                        </a:rPr>
                        <a:t>سیستم‌های</a:t>
                      </a:r>
                      <a:r>
                        <a:rPr lang="fa-IR" sz="2400" dirty="0">
                          <a:latin typeface="B Roya" pitchFamily="2" charset="-78"/>
                          <a:cs typeface="B Roya" pitchFamily="2" charset="-78"/>
                        </a:rPr>
                        <a:t> دیگر همخوان باشد.</a:t>
                      </a:r>
                    </a:p>
                  </a:txBody>
                  <a:tcPr anchor="ctr"/>
                </a:tc>
                <a:tc>
                  <a:txBody>
                    <a:bodyPr/>
                    <a:lstStyle/>
                    <a:p>
                      <a:pPr algn="r" rtl="1"/>
                      <a:r>
                        <a:rPr lang="fa-IR" sz="2400" b="1" dirty="0" err="1">
                          <a:latin typeface="B Roya" pitchFamily="2" charset="-78"/>
                          <a:cs typeface="B Roya" pitchFamily="2" charset="-78"/>
                        </a:rPr>
                        <a:t>ارتباط‌پذیری</a:t>
                      </a:r>
                      <a:r>
                        <a:rPr lang="fa-IR" sz="2400" b="1" dirty="0">
                          <a:latin typeface="B Roya" pitchFamily="2" charset="-78"/>
                          <a:cs typeface="B Roya" pitchFamily="2" charset="-78"/>
                        </a:rPr>
                        <a:t> (</a:t>
                      </a:r>
                      <a:r>
                        <a:rPr lang="en-GB" sz="2400" b="1" dirty="0">
                          <a:latin typeface="Calibri" panose="020F0502020204030204" pitchFamily="34" charset="0"/>
                          <a:cs typeface="Calibri" panose="020F0502020204030204" pitchFamily="34" charset="0"/>
                        </a:rPr>
                        <a:t>Interoperability</a:t>
                      </a:r>
                      <a:r>
                        <a:rPr lang="fa-IR" sz="2400" b="1" dirty="0">
                          <a:latin typeface="B Roya" pitchFamily="2" charset="-78"/>
                          <a:cs typeface="B Roya" pitchFamily="2" charset="-78"/>
                        </a:rPr>
                        <a:t>)</a:t>
                      </a:r>
                      <a:endParaRPr lang="en-GB" sz="2400" dirty="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587822692"/>
                  </a:ext>
                </a:extLst>
              </a:tr>
            </a:tbl>
          </a:graphicData>
        </a:graphic>
      </p:graphicFrame>
    </p:spTree>
    <p:extLst>
      <p:ext uri="{BB962C8B-B14F-4D97-AF65-F5344CB8AC3E}">
        <p14:creationId xmlns:p14="http://schemas.microsoft.com/office/powerpoint/2010/main" val="1922837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7A5713E-66D2-2856-C617-92DD25FD516D}"/>
              </a:ext>
            </a:extLst>
          </p:cNvPr>
          <p:cNvSpPr txBox="1"/>
          <p:nvPr/>
        </p:nvSpPr>
        <p:spPr>
          <a:xfrm>
            <a:off x="709684" y="990881"/>
            <a:ext cx="8988383" cy="6001643"/>
          </a:xfrm>
          <a:prstGeom prst="rect">
            <a:avLst/>
          </a:prstGeom>
          <a:noFill/>
        </p:spPr>
        <p:txBody>
          <a:bodyPr wrap="square">
            <a:spAutoFit/>
          </a:bodyPr>
          <a:lstStyle/>
          <a:p>
            <a:pPr marL="342900" indent="-342900" algn="r" rtl="1">
              <a:buClr>
                <a:srgbClr val="F89421"/>
              </a:buClr>
              <a:buFont typeface="Wingdings" pitchFamily="2" charset="2"/>
              <a:buChar char="§"/>
            </a:pPr>
            <a:r>
              <a:rPr lang="fa-IR" sz="2400" dirty="0">
                <a:latin typeface="B Roya" pitchFamily="2" charset="-78"/>
                <a:cs typeface="B Roya" pitchFamily="2" charset="-78"/>
              </a:rPr>
              <a:t>محیط</a:t>
            </a:r>
            <a:r>
              <a:rPr lang="en-GB" sz="2400" dirty="0">
                <a:cs typeface="B Roya" pitchFamily="2" charset="-78"/>
              </a:rPr>
              <a:t>Environment</a:t>
            </a:r>
            <a:r>
              <a:rPr lang="en-GB" sz="2400" dirty="0">
                <a:latin typeface="B Roya" pitchFamily="2" charset="-78"/>
                <a:cs typeface="B Roya" pitchFamily="2" charset="-78"/>
              </a:rPr>
              <a:t>) </a:t>
            </a:r>
            <a:r>
              <a:rPr lang="fa-IR" sz="2400" dirty="0">
                <a:latin typeface="B Roya" pitchFamily="2" charset="-78"/>
                <a:cs typeface="B Roya" pitchFamily="2" charset="-78"/>
              </a:rPr>
              <a:t>) یکی از </a:t>
            </a:r>
            <a:r>
              <a:rPr lang="fa-IR" sz="2400" b="1" dirty="0">
                <a:latin typeface="B Roya" pitchFamily="2" charset="-78"/>
                <a:cs typeface="B Roya" pitchFamily="2" charset="-78"/>
              </a:rPr>
              <a:t>عوامل کلیدی در پیدایش </a:t>
            </a:r>
            <a:r>
              <a:rPr lang="fa-IR" sz="2400" b="1" dirty="0" err="1">
                <a:latin typeface="B Roya" pitchFamily="2" charset="-78"/>
                <a:cs typeface="B Roya" pitchFamily="2" charset="-78"/>
              </a:rPr>
              <a:t>ایده‌ها</a:t>
            </a:r>
            <a:r>
              <a:rPr lang="fa-IR" sz="2400" b="1" dirty="0">
                <a:latin typeface="B Roya" pitchFamily="2" charset="-78"/>
                <a:cs typeface="B Roya" pitchFamily="2" charset="-78"/>
              </a:rPr>
              <a:t> و </a:t>
            </a:r>
            <a:r>
              <a:rPr lang="fa-IR" sz="2400" b="1" dirty="0" err="1">
                <a:latin typeface="B Roya" pitchFamily="2" charset="-78"/>
                <a:cs typeface="B Roya" pitchFamily="2" charset="-78"/>
              </a:rPr>
              <a:t>نوآوری‌ها</a:t>
            </a:r>
            <a:r>
              <a:rPr lang="fa-IR" sz="2400" b="1" dirty="0">
                <a:latin typeface="B Roya" pitchFamily="2" charset="-78"/>
                <a:cs typeface="B Roya" pitchFamily="2" charset="-78"/>
              </a:rPr>
              <a:t> در پزشکی</a:t>
            </a:r>
            <a:r>
              <a:rPr lang="fa-IR" sz="2400" dirty="0">
                <a:latin typeface="B Roya" pitchFamily="2" charset="-78"/>
                <a:cs typeface="B Roya" pitchFamily="2" charset="-78"/>
              </a:rPr>
              <a:t> است.</a:t>
            </a:r>
          </a:p>
          <a:p>
            <a:pPr marL="342900" indent="-342900" algn="r" rtl="1">
              <a:buClr>
                <a:srgbClr val="F89421"/>
              </a:buClr>
              <a:buFont typeface="Wingdings" pitchFamily="2" charset="2"/>
              <a:buChar char="§"/>
            </a:pPr>
            <a:r>
              <a:rPr lang="fa-IR" sz="2400" dirty="0" err="1">
                <a:latin typeface="B Roya" pitchFamily="2" charset="-78"/>
                <a:cs typeface="B Roya" pitchFamily="2" charset="-78"/>
              </a:rPr>
              <a:t>محیط‌های</a:t>
            </a:r>
            <a:r>
              <a:rPr lang="fa-IR" sz="2400" dirty="0">
                <a:latin typeface="B Roya" pitchFamily="2" charset="-78"/>
                <a:cs typeface="B Roya" pitchFamily="2" charset="-78"/>
              </a:rPr>
              <a:t> </a:t>
            </a:r>
            <a:r>
              <a:rPr lang="fa-IR" sz="2400" b="1" dirty="0">
                <a:latin typeface="B Roya" pitchFamily="2" charset="-78"/>
                <a:cs typeface="B Roya" pitchFamily="2" charset="-78"/>
              </a:rPr>
              <a:t>باز، متنوع و </a:t>
            </a:r>
            <a:r>
              <a:rPr lang="fa-IR" sz="2400" b="1" dirty="0" err="1">
                <a:latin typeface="B Roya" pitchFamily="2" charset="-78"/>
                <a:cs typeface="B Roya" pitchFamily="2" charset="-78"/>
              </a:rPr>
              <a:t>به‌هم‌پیوسته</a:t>
            </a:r>
            <a:r>
              <a:rPr lang="fa-IR" sz="2400" b="1" dirty="0">
                <a:latin typeface="B Roya" pitchFamily="2" charset="-78"/>
                <a:cs typeface="B Roya" pitchFamily="2" charset="-78"/>
              </a:rPr>
              <a:t> </a:t>
            </a:r>
            <a:r>
              <a:rPr lang="fa-IR" sz="2400" dirty="0">
                <a:latin typeface="B Roya" pitchFamily="2" charset="-78"/>
                <a:cs typeface="B Roya" pitchFamily="2" charset="-78"/>
              </a:rPr>
              <a:t>باعث افزایش تعامل، تبادل اطلاعات و </a:t>
            </a:r>
            <a:r>
              <a:rPr lang="fa-IR" sz="2400" dirty="0" err="1">
                <a:latin typeface="B Roya" pitchFamily="2" charset="-78"/>
                <a:cs typeface="B Roya" pitchFamily="2" charset="-78"/>
              </a:rPr>
              <a:t>الهام‌گیری</a:t>
            </a:r>
            <a:r>
              <a:rPr lang="fa-IR" sz="2400" dirty="0">
                <a:latin typeface="B Roya" pitchFamily="2" charset="-78"/>
                <a:cs typeface="B Roya" pitchFamily="2" charset="-78"/>
              </a:rPr>
              <a:t> </a:t>
            </a:r>
            <a:r>
              <a:rPr lang="fa-IR" sz="2400" dirty="0" err="1">
                <a:latin typeface="B Roya" pitchFamily="2" charset="-78"/>
                <a:cs typeface="B Roya" pitchFamily="2" charset="-78"/>
              </a:rPr>
              <a:t>می‌شوند</a:t>
            </a:r>
            <a:r>
              <a:rPr lang="fa-IR" sz="2400" dirty="0">
                <a:latin typeface="B Roya" pitchFamily="2" charset="-78"/>
                <a:cs typeface="B Roya" pitchFamily="2" charset="-78"/>
              </a:rPr>
              <a:t>.</a:t>
            </a:r>
          </a:p>
          <a:p>
            <a:pPr algn="r" rtl="1"/>
            <a:r>
              <a:rPr lang="en-AT" sz="2400" dirty="0">
                <a:latin typeface="B Roya" pitchFamily="2" charset="-78"/>
                <a:cs typeface="B Roya" pitchFamily="2" charset="-78"/>
              </a:rPr>
              <a:t>📌 </a:t>
            </a:r>
            <a:r>
              <a:rPr lang="fa-IR" sz="2400" dirty="0">
                <a:latin typeface="B Roya" pitchFamily="2" charset="-78"/>
                <a:cs typeface="B Roya" pitchFamily="2" charset="-78"/>
              </a:rPr>
              <a:t>در چنین </a:t>
            </a:r>
            <a:r>
              <a:rPr lang="fa-IR" sz="2400" dirty="0" err="1">
                <a:latin typeface="B Roya" pitchFamily="2" charset="-78"/>
                <a:cs typeface="B Roya" pitchFamily="2" charset="-78"/>
              </a:rPr>
              <a:t>محیط‌هایی</a:t>
            </a:r>
            <a:r>
              <a:rPr lang="fa-IR" sz="2400" dirty="0">
                <a:latin typeface="B Roya" pitchFamily="2" charset="-78"/>
                <a:cs typeface="B Roya" pitchFamily="2" charset="-78"/>
              </a:rPr>
              <a:t>، متخصصان از </a:t>
            </a:r>
            <a:r>
              <a:rPr lang="fa-IR" sz="2400" dirty="0" err="1">
                <a:latin typeface="B Roya" pitchFamily="2" charset="-78"/>
                <a:cs typeface="B Roya" pitchFamily="2" charset="-78"/>
              </a:rPr>
              <a:t>حوزه‌های</a:t>
            </a:r>
            <a:r>
              <a:rPr lang="fa-IR" sz="2400" dirty="0">
                <a:latin typeface="B Roya" pitchFamily="2" charset="-78"/>
                <a:cs typeface="B Roya" pitchFamily="2" charset="-78"/>
              </a:rPr>
              <a:t> مختلف (پزشکی، </a:t>
            </a:r>
            <a:r>
              <a:rPr lang="fa-IR" sz="2400" dirty="0" err="1">
                <a:latin typeface="B Roya" pitchFamily="2" charset="-78"/>
                <a:cs typeface="B Roya" pitchFamily="2" charset="-78"/>
              </a:rPr>
              <a:t>زیست‌شناسی</a:t>
            </a:r>
            <a:r>
              <a:rPr lang="fa-IR" sz="2400" dirty="0">
                <a:latin typeface="B Roya" pitchFamily="2" charset="-78"/>
                <a:cs typeface="B Roya" pitchFamily="2" charset="-78"/>
              </a:rPr>
              <a:t>، مهندسی، </a:t>
            </a:r>
            <a:r>
              <a:rPr lang="fa-IR" sz="2400" dirty="0" err="1">
                <a:latin typeface="B Roya" pitchFamily="2" charset="-78"/>
                <a:cs typeface="B Roya" pitchFamily="2" charset="-78"/>
              </a:rPr>
              <a:t>داده‌کاوی</a:t>
            </a:r>
            <a:r>
              <a:rPr lang="fa-IR" sz="2400" dirty="0">
                <a:latin typeface="B Roya" pitchFamily="2" charset="-78"/>
                <a:cs typeface="B Roya" pitchFamily="2" charset="-78"/>
              </a:rPr>
              <a:t> و...) به هم برخورد می‌کنند و </a:t>
            </a:r>
            <a:r>
              <a:rPr lang="fa-IR" sz="2400" b="1" dirty="0" err="1">
                <a:latin typeface="B Roya" pitchFamily="2" charset="-78"/>
                <a:cs typeface="B Roya" pitchFamily="2" charset="-78"/>
              </a:rPr>
              <a:t>ایده‌های</a:t>
            </a:r>
            <a:r>
              <a:rPr lang="fa-IR" sz="2400" b="1" dirty="0">
                <a:latin typeface="B Roya" pitchFamily="2" charset="-78"/>
                <a:cs typeface="B Roya" pitchFamily="2" charset="-78"/>
              </a:rPr>
              <a:t> نو از تلاقی </a:t>
            </a:r>
            <a:r>
              <a:rPr lang="fa-IR" sz="2400" b="1" dirty="0" err="1">
                <a:latin typeface="B Roya" pitchFamily="2" charset="-78"/>
                <a:cs typeface="B Roya" pitchFamily="2" charset="-78"/>
              </a:rPr>
              <a:t>دانش‌ها</a:t>
            </a:r>
            <a:r>
              <a:rPr lang="fa-IR" sz="2400" b="1" dirty="0">
                <a:latin typeface="B Roya" pitchFamily="2" charset="-78"/>
                <a:cs typeface="B Roya" pitchFamily="2" charset="-78"/>
              </a:rPr>
              <a:t> پدید </a:t>
            </a:r>
            <a:r>
              <a:rPr lang="fa-IR" sz="2400" b="1" dirty="0" err="1">
                <a:latin typeface="B Roya" pitchFamily="2" charset="-78"/>
                <a:cs typeface="B Roya" pitchFamily="2" charset="-78"/>
              </a:rPr>
              <a:t>می‌آید</a:t>
            </a:r>
            <a:r>
              <a:rPr lang="fa-IR" sz="2400" dirty="0">
                <a:latin typeface="B Roya" pitchFamily="2" charset="-78"/>
                <a:cs typeface="B Roya" pitchFamily="2" charset="-78"/>
              </a:rPr>
              <a:t>.</a:t>
            </a:r>
          </a:p>
          <a:p>
            <a:pPr algn="r" rtl="1"/>
            <a:endParaRPr lang="fa-IR" sz="2400" dirty="0">
              <a:latin typeface="B Roya" pitchFamily="2" charset="-78"/>
              <a:cs typeface="B Roya" pitchFamily="2" charset="-78"/>
            </a:endParaRPr>
          </a:p>
          <a:p>
            <a:pPr marL="342900" indent="-342900" algn="r" rtl="1">
              <a:buClr>
                <a:srgbClr val="F89421"/>
              </a:buClr>
              <a:buFont typeface="Wingdings" pitchFamily="2" charset="2"/>
              <a:buChar char="§"/>
            </a:pPr>
            <a:r>
              <a:rPr lang="fa-IR" sz="2400" dirty="0" err="1">
                <a:latin typeface="B Roya" pitchFamily="2" charset="-78"/>
                <a:cs typeface="B Roya" pitchFamily="2" charset="-78"/>
              </a:rPr>
              <a:t>شرکت‌های</a:t>
            </a:r>
            <a:r>
              <a:rPr lang="en-GB" sz="2400" dirty="0">
                <a:cs typeface="B Roya" pitchFamily="2" charset="-78"/>
              </a:rPr>
              <a:t>Pfizer</a:t>
            </a:r>
            <a:r>
              <a:rPr lang="en-GB" sz="2400" dirty="0">
                <a:latin typeface="B Roya" pitchFamily="2" charset="-78"/>
                <a:cs typeface="B Roya" pitchFamily="2" charset="-78"/>
              </a:rPr>
              <a:t> </a:t>
            </a:r>
            <a:r>
              <a:rPr lang="fa-IR" sz="2400" dirty="0">
                <a:latin typeface="B Roya" pitchFamily="2" charset="-78"/>
                <a:cs typeface="B Roya" pitchFamily="2" charset="-78"/>
              </a:rPr>
              <a:t> و</a:t>
            </a:r>
            <a:r>
              <a:rPr lang="en-GB" sz="2400" dirty="0">
                <a:latin typeface="Calibri" panose="020F0502020204030204" pitchFamily="34" charset="0"/>
                <a:cs typeface="Calibri" panose="020F0502020204030204" pitchFamily="34" charset="0"/>
              </a:rPr>
              <a:t>Moderna</a:t>
            </a:r>
            <a:r>
              <a:rPr lang="en-GB" sz="2400" dirty="0">
                <a:latin typeface="B Roya" pitchFamily="2" charset="-78"/>
                <a:cs typeface="B Roya" pitchFamily="2" charset="-78"/>
              </a:rPr>
              <a:t> </a:t>
            </a:r>
            <a:r>
              <a:rPr lang="fa-IR" sz="2400" dirty="0">
                <a:latin typeface="B Roya" pitchFamily="2" charset="-78"/>
                <a:cs typeface="B Roya" pitchFamily="2" charset="-78"/>
              </a:rPr>
              <a:t> توانستند ظرف چند ماه واکسن</a:t>
            </a:r>
            <a:r>
              <a:rPr lang="en-GB" sz="2400" dirty="0">
                <a:latin typeface="Calibri" panose="020F0502020204030204" pitchFamily="34" charset="0"/>
                <a:cs typeface="Calibri" panose="020F0502020204030204" pitchFamily="34" charset="0"/>
              </a:rPr>
              <a:t>mRNA</a:t>
            </a:r>
            <a:r>
              <a:rPr lang="en-GB" sz="2400" dirty="0">
                <a:latin typeface="B Roya" pitchFamily="2" charset="-78"/>
                <a:cs typeface="B Roya" pitchFamily="2" charset="-78"/>
              </a:rPr>
              <a:t> </a:t>
            </a:r>
            <a:r>
              <a:rPr lang="fa-IR" sz="2400" dirty="0">
                <a:latin typeface="B Roya" pitchFamily="2" charset="-78"/>
                <a:cs typeface="B Roya" pitchFamily="2" charset="-78"/>
              </a:rPr>
              <a:t> برای کووید-۱۹ بسازند. چرا؟ چون:</a:t>
            </a:r>
          </a:p>
          <a:p>
            <a:pPr marL="800100" lvl="1" indent="-342900" algn="r" rtl="1">
              <a:buClr>
                <a:srgbClr val="F89421"/>
              </a:buClr>
              <a:buFont typeface="Courier New" panose="02070309020205020404" pitchFamily="49" charset="0"/>
              <a:buChar char="o"/>
            </a:pPr>
            <a:r>
              <a:rPr lang="fa-IR" sz="2400" dirty="0" err="1">
                <a:latin typeface="B Roya" pitchFamily="2" charset="-78"/>
                <a:cs typeface="B Roya" pitchFamily="2" charset="-78"/>
              </a:rPr>
              <a:t>زیرساخت‌های</a:t>
            </a:r>
            <a:r>
              <a:rPr lang="fa-IR" sz="2400" dirty="0">
                <a:latin typeface="B Roya" pitchFamily="2" charset="-78"/>
                <a:cs typeface="B Roya" pitchFamily="2" charset="-78"/>
              </a:rPr>
              <a:t> علمی و تحقیقاتی قبلاً آماده بود.</a:t>
            </a:r>
          </a:p>
          <a:p>
            <a:pPr marL="800100" lvl="1" indent="-342900" algn="r" rtl="1">
              <a:buClr>
                <a:srgbClr val="F89421"/>
              </a:buClr>
              <a:buFont typeface="Courier New" panose="02070309020205020404" pitchFamily="49" charset="0"/>
              <a:buChar char="o"/>
            </a:pPr>
            <a:r>
              <a:rPr lang="fa-IR" sz="2400" dirty="0">
                <a:latin typeface="B Roya" pitchFamily="2" charset="-78"/>
                <a:cs typeface="B Roya" pitchFamily="2" charset="-78"/>
              </a:rPr>
              <a:t>همکاری </a:t>
            </a:r>
            <a:r>
              <a:rPr lang="fa-IR" sz="2400" dirty="0" err="1">
                <a:latin typeface="B Roya" pitchFamily="2" charset="-78"/>
                <a:cs typeface="B Roya" pitchFamily="2" charset="-78"/>
              </a:rPr>
              <a:t>بین‌رشته‌ای</a:t>
            </a:r>
            <a:r>
              <a:rPr lang="fa-IR" sz="2400" dirty="0">
                <a:latin typeface="B Roya" pitchFamily="2" charset="-78"/>
                <a:cs typeface="B Roya" pitchFamily="2" charset="-78"/>
              </a:rPr>
              <a:t> بین </a:t>
            </a:r>
            <a:r>
              <a:rPr lang="fa-IR" sz="2400" dirty="0" err="1">
                <a:latin typeface="B Roya" pitchFamily="2" charset="-78"/>
                <a:cs typeface="B Roya" pitchFamily="2" charset="-78"/>
              </a:rPr>
              <a:t>زیست‌شناسان</a:t>
            </a:r>
            <a:r>
              <a:rPr lang="fa-IR" sz="2400" dirty="0">
                <a:latin typeface="B Roya" pitchFamily="2" charset="-78"/>
                <a:cs typeface="B Roya" pitchFamily="2" charset="-78"/>
              </a:rPr>
              <a:t>، </a:t>
            </a:r>
            <a:r>
              <a:rPr lang="fa-IR" sz="2400" dirty="0" err="1">
                <a:latin typeface="B Roya" pitchFamily="2" charset="-78"/>
                <a:cs typeface="B Roya" pitchFamily="2" charset="-78"/>
              </a:rPr>
              <a:t>ایمونولوژیست‌ها</a:t>
            </a:r>
            <a:r>
              <a:rPr lang="fa-IR" sz="2400" dirty="0">
                <a:latin typeface="B Roya" pitchFamily="2" charset="-78"/>
                <a:cs typeface="B Roya" pitchFamily="2" charset="-78"/>
              </a:rPr>
              <a:t>، مهندسان </a:t>
            </a:r>
            <a:r>
              <a:rPr lang="fa-IR" sz="2400" dirty="0" err="1">
                <a:latin typeface="B Roya" pitchFamily="2" charset="-78"/>
                <a:cs typeface="B Roya" pitchFamily="2" charset="-78"/>
              </a:rPr>
              <a:t>نانو</a:t>
            </a:r>
            <a:r>
              <a:rPr lang="fa-IR" sz="2400" dirty="0">
                <a:latin typeface="B Roya" pitchFamily="2" charset="-78"/>
                <a:cs typeface="B Roya" pitchFamily="2" charset="-78"/>
              </a:rPr>
              <a:t> و </a:t>
            </a:r>
            <a:r>
              <a:rPr lang="fa-IR" sz="2400" dirty="0" err="1">
                <a:latin typeface="B Roya" pitchFamily="2" charset="-78"/>
                <a:cs typeface="B Roya" pitchFamily="2" charset="-78"/>
              </a:rPr>
              <a:t>برنامه‌نویسان</a:t>
            </a:r>
            <a:r>
              <a:rPr lang="fa-IR" sz="2400" dirty="0">
                <a:latin typeface="B Roya" pitchFamily="2" charset="-78"/>
                <a:cs typeface="B Roya" pitchFamily="2" charset="-78"/>
              </a:rPr>
              <a:t> وجود داشت.</a:t>
            </a:r>
          </a:p>
          <a:p>
            <a:pPr marL="800100" lvl="1" indent="-342900" algn="r" rtl="1">
              <a:buClr>
                <a:srgbClr val="F89421"/>
              </a:buClr>
              <a:buFont typeface="Courier New" panose="02070309020205020404" pitchFamily="49" charset="0"/>
              <a:buChar char="o"/>
            </a:pPr>
            <a:r>
              <a:rPr lang="fa-IR" sz="2400" dirty="0">
                <a:latin typeface="B Roya" pitchFamily="2" charset="-78"/>
                <a:cs typeface="B Roya" pitchFamily="2" charset="-78"/>
              </a:rPr>
              <a:t>حمایت </a:t>
            </a:r>
            <a:r>
              <a:rPr lang="fa-IR" sz="2400" dirty="0" err="1">
                <a:latin typeface="B Roya" pitchFamily="2" charset="-78"/>
                <a:cs typeface="B Roya" pitchFamily="2" charset="-78"/>
              </a:rPr>
              <a:t>دولت‌ها</a:t>
            </a:r>
            <a:r>
              <a:rPr lang="fa-IR" sz="2400" dirty="0">
                <a:latin typeface="B Roya" pitchFamily="2" charset="-78"/>
                <a:cs typeface="B Roya" pitchFamily="2" charset="-78"/>
              </a:rPr>
              <a:t>، </a:t>
            </a:r>
            <a:r>
              <a:rPr lang="fa-IR" sz="2400" dirty="0" err="1">
                <a:latin typeface="B Roya" pitchFamily="2" charset="-78"/>
                <a:cs typeface="B Roya" pitchFamily="2" charset="-78"/>
              </a:rPr>
              <a:t>دانشگاه‌ها</a:t>
            </a:r>
            <a:r>
              <a:rPr lang="fa-IR" sz="2400" dirty="0">
                <a:latin typeface="B Roya" pitchFamily="2" charset="-78"/>
                <a:cs typeface="B Roya" pitchFamily="2" charset="-78"/>
              </a:rPr>
              <a:t> و صنعت داروسازی </a:t>
            </a:r>
            <a:r>
              <a:rPr lang="fa-IR" sz="2400" dirty="0" err="1">
                <a:latin typeface="B Roya" pitchFamily="2" charset="-78"/>
                <a:cs typeface="B Roya" pitchFamily="2" charset="-78"/>
              </a:rPr>
              <a:t>هم‌زمان</a:t>
            </a:r>
            <a:r>
              <a:rPr lang="fa-IR" sz="2400" dirty="0">
                <a:latin typeface="B Roya" pitchFamily="2" charset="-78"/>
                <a:cs typeface="B Roya" pitchFamily="2" charset="-78"/>
              </a:rPr>
              <a:t> شکل گرفت.</a:t>
            </a:r>
          </a:p>
          <a:p>
            <a:pPr algn="r" rtl="1"/>
            <a:endParaRPr lang="fa-IR" sz="2400" dirty="0">
              <a:latin typeface="B Roya" pitchFamily="2" charset="-78"/>
              <a:cs typeface="B Roya" pitchFamily="2" charset="-78"/>
            </a:endParaRPr>
          </a:p>
          <a:p>
            <a:pPr marL="342900" indent="-342900" algn="r" rtl="1">
              <a:buClr>
                <a:srgbClr val="F89421"/>
              </a:buClr>
              <a:buFont typeface="Wingdings" pitchFamily="2" charset="2"/>
              <a:buChar char="§"/>
            </a:pPr>
            <a:r>
              <a:rPr lang="fa-IR" sz="2400" dirty="0">
                <a:latin typeface="B Roya" pitchFamily="2" charset="-78"/>
                <a:cs typeface="B Roya" pitchFamily="2" charset="-78"/>
              </a:rPr>
              <a:t>محیط علمی باز و متصل، </a:t>
            </a:r>
            <a:r>
              <a:rPr lang="fa-IR" sz="2400" dirty="0" err="1">
                <a:latin typeface="B Roya" pitchFamily="2" charset="-78"/>
                <a:cs typeface="B Roya" pitchFamily="2" charset="-78"/>
              </a:rPr>
              <a:t>زمینه‌ساز</a:t>
            </a:r>
            <a:r>
              <a:rPr lang="fa-IR" sz="2400" dirty="0">
                <a:latin typeface="B Roya" pitchFamily="2" charset="-78"/>
                <a:cs typeface="B Roya" pitchFamily="2" charset="-78"/>
              </a:rPr>
              <a:t> سرعت نوآوری شد.</a:t>
            </a:r>
          </a:p>
          <a:p>
            <a:pPr algn="r" rtl="1"/>
            <a:endParaRPr lang="fa-IR" sz="2400" dirty="0">
              <a:latin typeface="B Roya" pitchFamily="2" charset="-78"/>
              <a:cs typeface="B Roya" pitchFamily="2" charset="-78"/>
            </a:endParaRPr>
          </a:p>
        </p:txBody>
      </p:sp>
      <p:sp>
        <p:nvSpPr>
          <p:cNvPr id="11" name="Snip Single Corner Rectangle 19">
            <a:extLst>
              <a:ext uri="{FF2B5EF4-FFF2-40B4-BE49-F238E27FC236}">
                <a16:creationId xmlns:a16="http://schemas.microsoft.com/office/drawing/2014/main" id="{1EAEAEE6-CFD2-7213-B085-35DFF4643EA9}"/>
              </a:ext>
            </a:extLst>
          </p:cNvPr>
          <p:cNvSpPr/>
          <p:nvPr/>
        </p:nvSpPr>
        <p:spPr>
          <a:xfrm flipH="1">
            <a:off x="1949907" y="255495"/>
            <a:ext cx="7627138" cy="589025"/>
          </a:xfrm>
          <a:prstGeom prst="snip1Rect">
            <a:avLst>
              <a:gd name="adj" fmla="val 50000"/>
            </a:avLst>
          </a:prstGeom>
          <a:solidFill>
            <a:srgbClr val="F894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r" defTabSz="914400" rtl="1" eaLnBrk="1" latinLnBrk="0" hangingPunct="1"/>
            <a:r>
              <a:rPr lang="fa-IR" sz="3200" b="1" dirty="0">
                <a:latin typeface="B Roya" pitchFamily="2" charset="-78"/>
                <a:cs typeface="B Roya" pitchFamily="2" charset="-78"/>
              </a:rPr>
              <a:t>نقش «محیط»</a:t>
            </a:r>
            <a:endParaRPr lang="en-US" sz="3200" b="1" dirty="0">
              <a:latin typeface="B Roya" pitchFamily="2" charset="-78"/>
              <a:cs typeface="B Roya" pitchFamily="2" charset="-78"/>
            </a:endParaRPr>
          </a:p>
        </p:txBody>
      </p:sp>
    </p:spTree>
    <p:extLst>
      <p:ext uri="{BB962C8B-B14F-4D97-AF65-F5344CB8AC3E}">
        <p14:creationId xmlns:p14="http://schemas.microsoft.com/office/powerpoint/2010/main" val="1585333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6" end="6"/>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xEl>
                                              <p:pRg st="7" end="7"/>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allAtOnce"/>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7A5713E-66D2-2856-C617-92DD25FD516D}"/>
              </a:ext>
            </a:extLst>
          </p:cNvPr>
          <p:cNvSpPr txBox="1"/>
          <p:nvPr/>
        </p:nvSpPr>
        <p:spPr>
          <a:xfrm>
            <a:off x="363070" y="1091218"/>
            <a:ext cx="9213974" cy="5632311"/>
          </a:xfrm>
          <a:prstGeom prst="rect">
            <a:avLst/>
          </a:prstGeom>
          <a:noFill/>
        </p:spPr>
        <p:txBody>
          <a:bodyPr wrap="square">
            <a:spAutoFit/>
          </a:bodyPr>
          <a:lstStyle/>
          <a:p>
            <a:pPr marL="342900" indent="-342900" algn="r" rtl="1">
              <a:lnSpc>
                <a:spcPct val="125000"/>
              </a:lnSpc>
              <a:spcAft>
                <a:spcPts val="1200"/>
              </a:spcAft>
              <a:buClr>
                <a:srgbClr val="F89421"/>
              </a:buClr>
              <a:buFont typeface="Wingdings" pitchFamily="2" charset="2"/>
              <a:buChar char="§"/>
            </a:pPr>
            <a:r>
              <a:rPr lang="fa-IR" sz="2300" dirty="0" err="1">
                <a:latin typeface="B Roya" pitchFamily="2" charset="-78"/>
                <a:cs typeface="B Roya" pitchFamily="2" charset="-78"/>
              </a:rPr>
              <a:t>هرگاه</a:t>
            </a:r>
            <a:r>
              <a:rPr lang="fa-IR" sz="2300" dirty="0">
                <a:latin typeface="B Roya" pitchFamily="2" charset="-78"/>
                <a:cs typeface="B Roya" pitchFamily="2" charset="-78"/>
              </a:rPr>
              <a:t> </a:t>
            </a:r>
            <a:r>
              <a:rPr lang="fa-IR" sz="2300" dirty="0" err="1">
                <a:latin typeface="B Roya" pitchFamily="2" charset="-78"/>
                <a:cs typeface="B Roya" pitchFamily="2" charset="-78"/>
              </a:rPr>
              <a:t>ایده‌ای</a:t>
            </a:r>
            <a:r>
              <a:rPr lang="fa-IR" sz="2300" dirty="0">
                <a:latin typeface="B Roya" pitchFamily="2" charset="-78"/>
                <a:cs typeface="B Roya" pitchFamily="2" charset="-78"/>
              </a:rPr>
              <a:t> عالی در </a:t>
            </a:r>
            <a:r>
              <a:rPr lang="fa-IR" sz="2300" dirty="0" err="1">
                <a:latin typeface="B Roya" pitchFamily="2" charset="-78"/>
                <a:cs typeface="B Roya" pitchFamily="2" charset="-78"/>
              </a:rPr>
              <a:t>ذهن‌مان</a:t>
            </a:r>
            <a:r>
              <a:rPr lang="fa-IR" sz="2300" dirty="0">
                <a:latin typeface="B Roya" pitchFamily="2" charset="-78"/>
                <a:cs typeface="B Roya" pitchFamily="2" charset="-78"/>
              </a:rPr>
              <a:t> شکل </a:t>
            </a:r>
            <a:r>
              <a:rPr lang="fa-IR" sz="2300" dirty="0" err="1">
                <a:latin typeface="B Roya" pitchFamily="2" charset="-78"/>
                <a:cs typeface="B Roya" pitchFamily="2" charset="-78"/>
              </a:rPr>
              <a:t>می‌گیرد</a:t>
            </a:r>
            <a:r>
              <a:rPr lang="fa-IR" sz="2300" dirty="0">
                <a:latin typeface="B Roya" pitchFamily="2" charset="-78"/>
                <a:cs typeface="B Roya" pitchFamily="2" charset="-78"/>
              </a:rPr>
              <a:t>، </a:t>
            </a:r>
            <a:r>
              <a:rPr lang="fa-IR" sz="2300" dirty="0" err="1">
                <a:latin typeface="B Roya" pitchFamily="2" charset="-78"/>
                <a:cs typeface="B Roya" pitchFamily="2" charset="-78"/>
              </a:rPr>
              <a:t>به‌دنبال</a:t>
            </a:r>
            <a:r>
              <a:rPr lang="fa-IR" sz="2300" dirty="0">
                <a:latin typeface="B Roya" pitchFamily="2" charset="-78"/>
                <a:cs typeface="B Roya" pitchFamily="2" charset="-78"/>
              </a:rPr>
              <a:t> جایی برای قرار دادن آن </a:t>
            </a:r>
            <a:r>
              <a:rPr lang="fa-IR" sz="2300" dirty="0" err="1">
                <a:latin typeface="B Roya" pitchFamily="2" charset="-78"/>
                <a:cs typeface="B Roya" pitchFamily="2" charset="-78"/>
              </a:rPr>
              <a:t>می‌گردیم</a:t>
            </a:r>
            <a:r>
              <a:rPr lang="fa-IR" sz="2300" dirty="0">
                <a:latin typeface="B Roya" pitchFamily="2" charset="-78"/>
                <a:cs typeface="B Roya" pitchFamily="2" charset="-78"/>
              </a:rPr>
              <a:t>. آیا این ایده چیزی کاربردی است؟ آیا </a:t>
            </a:r>
            <a:r>
              <a:rPr lang="fa-IR" sz="2300" dirty="0" err="1">
                <a:latin typeface="B Roya" pitchFamily="2" charset="-78"/>
                <a:cs typeface="B Roya" pitchFamily="2" charset="-78"/>
              </a:rPr>
              <a:t>می‌توان</a:t>
            </a:r>
            <a:r>
              <a:rPr lang="fa-IR" sz="2300" dirty="0">
                <a:latin typeface="B Roya" pitchFamily="2" charset="-78"/>
                <a:cs typeface="B Roya" pitchFamily="2" charset="-78"/>
              </a:rPr>
              <a:t> آن را به محصولی تبدیل کرد، به </a:t>
            </a:r>
            <a:r>
              <a:rPr lang="fa-IR" sz="2300" dirty="0" err="1">
                <a:latin typeface="B Roya" pitchFamily="2" charset="-78"/>
                <a:cs typeface="B Roya" pitchFamily="2" charset="-78"/>
              </a:rPr>
              <a:t>مستندی</a:t>
            </a:r>
            <a:r>
              <a:rPr lang="fa-IR" sz="2300" dirty="0">
                <a:latin typeface="B Roya" pitchFamily="2" charset="-78"/>
                <a:cs typeface="B Roya" pitchFamily="2" charset="-78"/>
              </a:rPr>
              <a:t> افزود، برای دوستان تعریف کرد، در </a:t>
            </a:r>
            <a:r>
              <a:rPr lang="fa-IR" sz="2300" dirty="0" err="1">
                <a:latin typeface="B Roya" pitchFamily="2" charset="-78"/>
                <a:cs typeface="B Roya" pitchFamily="2" charset="-78"/>
              </a:rPr>
              <a:t>ارائه‌ای</a:t>
            </a:r>
            <a:r>
              <a:rPr lang="fa-IR" sz="2300" dirty="0">
                <a:latin typeface="B Roya" pitchFamily="2" charset="-78"/>
                <a:cs typeface="B Roya" pitchFamily="2" charset="-78"/>
              </a:rPr>
              <a:t> گنجاند، یا با </a:t>
            </a:r>
            <a:r>
              <a:rPr lang="fa-IR" sz="2300" dirty="0" err="1">
                <a:latin typeface="B Roya" pitchFamily="2" charset="-78"/>
                <a:cs typeface="B Roya" pitchFamily="2" charset="-78"/>
              </a:rPr>
              <a:t>آهن‌ربا</a:t>
            </a:r>
            <a:r>
              <a:rPr lang="fa-IR" sz="2300" dirty="0">
                <a:latin typeface="B Roya" pitchFamily="2" charset="-78"/>
                <a:cs typeface="B Roya" pitchFamily="2" charset="-78"/>
              </a:rPr>
              <a:t> به درِ یخچال چسباند؟</a:t>
            </a:r>
          </a:p>
          <a:p>
            <a:pPr marL="342900" indent="-342900" algn="r" rtl="1">
              <a:lnSpc>
                <a:spcPct val="125000"/>
              </a:lnSpc>
              <a:spcAft>
                <a:spcPts val="1200"/>
              </a:spcAft>
              <a:buClr>
                <a:srgbClr val="F89421"/>
              </a:buClr>
              <a:buFont typeface="Wingdings" pitchFamily="2" charset="2"/>
              <a:buChar char="§"/>
            </a:pPr>
            <a:r>
              <a:rPr lang="fa-IR" sz="2300" dirty="0" err="1">
                <a:latin typeface="B Roya" pitchFamily="2" charset="-78"/>
                <a:cs typeface="B Roya" pitchFamily="2" charset="-78"/>
              </a:rPr>
              <a:t>ایده‌ها</a:t>
            </a:r>
            <a:r>
              <a:rPr lang="fa-IR" sz="2300" dirty="0">
                <a:latin typeface="B Roya" pitchFamily="2" charset="-78"/>
                <a:cs typeface="B Roya" pitchFamily="2" charset="-78"/>
              </a:rPr>
              <a:t>، درست مانند </a:t>
            </a:r>
            <a:r>
              <a:rPr lang="fa-IR" sz="2300" dirty="0" err="1">
                <a:latin typeface="B Roya" pitchFamily="2" charset="-78"/>
                <a:cs typeface="B Roya" pitchFamily="2" charset="-78"/>
              </a:rPr>
              <a:t>انگل‌ها</a:t>
            </a:r>
            <a:r>
              <a:rPr lang="fa-IR" sz="2300" dirty="0">
                <a:latin typeface="B Roya" pitchFamily="2" charset="-78"/>
                <a:cs typeface="B Roya" pitchFamily="2" charset="-78"/>
              </a:rPr>
              <a:t>، به میزبان نیاز دارند. اگر نتوانیم </a:t>
            </a:r>
            <a:r>
              <a:rPr lang="fa-IR" sz="2300" dirty="0" err="1">
                <a:latin typeface="B Roya" pitchFamily="2" charset="-78"/>
                <a:cs typeface="B Roya" pitchFamily="2" charset="-78"/>
              </a:rPr>
              <a:t>آن‌ها</a:t>
            </a:r>
            <a:r>
              <a:rPr lang="fa-IR" sz="2300" dirty="0">
                <a:latin typeface="B Roya" pitchFamily="2" charset="-78"/>
                <a:cs typeface="B Roya" pitchFamily="2" charset="-78"/>
              </a:rPr>
              <a:t> را پیش از ورود به جریان بعدی </a:t>
            </a:r>
            <a:r>
              <a:rPr lang="fa-IR" sz="2300" dirty="0" err="1">
                <a:latin typeface="B Roya" pitchFamily="2" charset="-78"/>
                <a:cs typeface="B Roya" pitchFamily="2" charset="-78"/>
              </a:rPr>
              <a:t>ذهن‌مان</a:t>
            </a:r>
            <a:r>
              <a:rPr lang="fa-IR" sz="2300" dirty="0">
                <a:latin typeface="B Roya" pitchFamily="2" charset="-78"/>
                <a:cs typeface="B Roya" pitchFamily="2" charset="-78"/>
              </a:rPr>
              <a:t> شکار کنیم، برای همیشه از دست خواهند رفت. بدون میزبان، این </a:t>
            </a:r>
            <a:r>
              <a:rPr lang="fa-IR" sz="2300" dirty="0" err="1">
                <a:latin typeface="B Roya" pitchFamily="2" charset="-78"/>
                <a:cs typeface="B Roya" pitchFamily="2" charset="-78"/>
              </a:rPr>
              <a:t>ماهی‌های</a:t>
            </a:r>
            <a:r>
              <a:rPr lang="fa-IR" sz="2300" dirty="0">
                <a:latin typeface="B Roya" pitchFamily="2" charset="-78"/>
                <a:cs typeface="B Roya" pitchFamily="2" charset="-78"/>
              </a:rPr>
              <a:t> کوچک و </a:t>
            </a:r>
            <a:r>
              <a:rPr lang="fa-IR" sz="2300" dirty="0" err="1">
                <a:latin typeface="B Roya" pitchFamily="2" charset="-78"/>
                <a:cs typeface="B Roya" pitchFamily="2" charset="-78"/>
              </a:rPr>
              <a:t>لغزنده‌ی</a:t>
            </a:r>
            <a:r>
              <a:rPr lang="fa-IR" sz="2300" dirty="0">
                <a:latin typeface="B Roya" pitchFamily="2" charset="-78"/>
                <a:cs typeface="B Roya" pitchFamily="2" charset="-78"/>
              </a:rPr>
              <a:t> </a:t>
            </a:r>
            <a:r>
              <a:rPr lang="fa-IR" sz="2300" dirty="0" err="1">
                <a:latin typeface="B Roya" pitchFamily="2" charset="-78"/>
                <a:cs typeface="B Roya" pitchFamily="2" charset="-78"/>
              </a:rPr>
              <a:t>ایده‌مانند</a:t>
            </a:r>
            <a:r>
              <a:rPr lang="fa-IR" sz="2300" dirty="0">
                <a:latin typeface="B Roya" pitchFamily="2" charset="-78"/>
                <a:cs typeface="B Roya" pitchFamily="2" charset="-78"/>
              </a:rPr>
              <a:t> عمر کوتاهی خواهند داشت.</a:t>
            </a:r>
          </a:p>
          <a:p>
            <a:pPr marL="342900" indent="-342900" algn="r" rtl="1">
              <a:lnSpc>
                <a:spcPct val="125000"/>
              </a:lnSpc>
              <a:spcAft>
                <a:spcPts val="1200"/>
              </a:spcAft>
              <a:buClr>
                <a:srgbClr val="F89421"/>
              </a:buClr>
              <a:buFont typeface="Wingdings" pitchFamily="2" charset="2"/>
              <a:buChar char="§"/>
            </a:pPr>
            <a:r>
              <a:rPr lang="fa-IR" sz="2300" dirty="0">
                <a:latin typeface="B Roya" pitchFamily="2" charset="-78"/>
                <a:cs typeface="B Roya" pitchFamily="2" charset="-78"/>
              </a:rPr>
              <a:t>اگر بتوانیم تعداد کافی از </a:t>
            </a:r>
            <a:r>
              <a:rPr lang="fa-IR" sz="2300" dirty="0" err="1">
                <a:latin typeface="B Roya" pitchFamily="2" charset="-78"/>
                <a:cs typeface="B Roya" pitchFamily="2" charset="-78"/>
              </a:rPr>
              <a:t>آن‌ها</a:t>
            </a:r>
            <a:r>
              <a:rPr lang="fa-IR" sz="2300" dirty="0">
                <a:latin typeface="B Roya" pitchFamily="2" charset="-78"/>
                <a:cs typeface="B Roya" pitchFamily="2" charset="-78"/>
              </a:rPr>
              <a:t> را کنار هم جمع کنیم، ماندگاری بیشتری خواهند یافت، اما همچنان باید به نوعی به «جرم بحرانی» برسند تا قابل توجه شوند.</a:t>
            </a:r>
            <a:endParaRPr lang="en-US" sz="2300" dirty="0">
              <a:latin typeface="B Roya" pitchFamily="2" charset="-78"/>
              <a:cs typeface="B Roya" pitchFamily="2" charset="-78"/>
            </a:endParaRPr>
          </a:p>
          <a:p>
            <a:pPr marL="342900" indent="-342900" algn="r" rtl="1">
              <a:lnSpc>
                <a:spcPct val="125000"/>
              </a:lnSpc>
              <a:spcAft>
                <a:spcPts val="1200"/>
              </a:spcAft>
              <a:buClr>
                <a:srgbClr val="F89421"/>
              </a:buClr>
              <a:buFont typeface="Wingdings" pitchFamily="2" charset="2"/>
              <a:buChar char="§"/>
            </a:pPr>
            <a:r>
              <a:rPr lang="fa-IR" sz="2300" dirty="0">
                <a:latin typeface="B Roya" pitchFamily="2" charset="-78"/>
                <a:cs typeface="B Roya" pitchFamily="2" charset="-78"/>
              </a:rPr>
              <a:t>ما </a:t>
            </a:r>
            <a:r>
              <a:rPr lang="fa-IR" sz="2300" dirty="0" err="1">
                <a:latin typeface="B Roya" pitchFamily="2" charset="-78"/>
                <a:cs typeface="B Roya" pitchFamily="2" charset="-78"/>
              </a:rPr>
              <a:t>به‌معنای</a:t>
            </a:r>
            <a:r>
              <a:rPr lang="fa-IR" sz="2300" dirty="0">
                <a:latin typeface="B Roya" pitchFamily="2" charset="-78"/>
                <a:cs typeface="B Roya" pitchFamily="2" charset="-78"/>
              </a:rPr>
              <a:t> واقعی هزاران مکان برای ثبت </a:t>
            </a:r>
            <a:r>
              <a:rPr lang="fa-IR" sz="2300" dirty="0" err="1">
                <a:latin typeface="B Roya" pitchFamily="2" charset="-78"/>
                <a:cs typeface="B Roya" pitchFamily="2" charset="-78"/>
              </a:rPr>
              <a:t>درخشش‌های</a:t>
            </a:r>
            <a:r>
              <a:rPr lang="fa-IR" sz="2300" dirty="0">
                <a:latin typeface="B Roya" pitchFamily="2" charset="-78"/>
                <a:cs typeface="B Roya" pitchFamily="2" charset="-78"/>
              </a:rPr>
              <a:t> آنی </a:t>
            </a:r>
            <a:r>
              <a:rPr lang="fa-IR" sz="2300" dirty="0" err="1">
                <a:latin typeface="B Roya" pitchFamily="2" charset="-78"/>
                <a:cs typeface="B Roya" pitchFamily="2" charset="-78"/>
              </a:rPr>
              <a:t>ذهن‌مان</a:t>
            </a:r>
            <a:r>
              <a:rPr lang="fa-IR" sz="2300" dirty="0">
                <a:latin typeface="B Roya" pitchFamily="2" charset="-78"/>
                <a:cs typeface="B Roya" pitchFamily="2" charset="-78"/>
              </a:rPr>
              <a:t> داریم. درست مانند کاشتن </a:t>
            </a:r>
            <a:r>
              <a:rPr lang="fa-IR" sz="2300" dirty="0" err="1">
                <a:latin typeface="B Roya" pitchFamily="2" charset="-78"/>
                <a:cs typeface="B Roya" pitchFamily="2" charset="-78"/>
              </a:rPr>
              <a:t>دانه‌ها</a:t>
            </a:r>
            <a:r>
              <a:rPr lang="fa-IR" sz="2300" dirty="0">
                <a:latin typeface="B Roya" pitchFamily="2" charset="-78"/>
                <a:cs typeface="B Roya" pitchFamily="2" charset="-78"/>
              </a:rPr>
              <a:t> در خاک مرطوب، </a:t>
            </a:r>
            <a:r>
              <a:rPr lang="fa-IR" sz="2300" dirty="0" err="1">
                <a:latin typeface="B Roya" pitchFamily="2" charset="-78"/>
                <a:cs typeface="B Roya" pitchFamily="2" charset="-78"/>
              </a:rPr>
              <a:t>این‌ها</a:t>
            </a:r>
            <a:r>
              <a:rPr lang="fa-IR" sz="2300" dirty="0">
                <a:latin typeface="B Roya" pitchFamily="2" charset="-78"/>
                <a:cs typeface="B Roya" pitchFamily="2" charset="-78"/>
              </a:rPr>
              <a:t> پتانسیل </a:t>
            </a:r>
            <a:r>
              <a:rPr lang="fa-IR" sz="2300" dirty="0" err="1">
                <a:latin typeface="B Roya" pitchFamily="2" charset="-78"/>
                <a:cs typeface="B Roya" pitchFamily="2" charset="-78"/>
              </a:rPr>
              <a:t>ارگانیکی</a:t>
            </a:r>
            <a:r>
              <a:rPr lang="fa-IR" sz="2300" dirty="0">
                <a:latin typeface="B Roya" pitchFamily="2" charset="-78"/>
                <a:cs typeface="B Roya" pitchFamily="2" charset="-78"/>
              </a:rPr>
              <a:t> برای شکوفایی و تبدیل شدن به </a:t>
            </a:r>
            <a:r>
              <a:rPr lang="fa-IR" sz="2300" dirty="0" err="1">
                <a:latin typeface="B Roya" pitchFamily="2" charset="-78"/>
                <a:cs typeface="B Roya" pitchFamily="2" charset="-78"/>
              </a:rPr>
              <a:t>دسته‌گل‌های</a:t>
            </a:r>
            <a:r>
              <a:rPr lang="fa-IR" sz="2300" dirty="0">
                <a:latin typeface="B Roya" pitchFamily="2" charset="-78"/>
                <a:cs typeface="B Roya" pitchFamily="2" charset="-78"/>
              </a:rPr>
              <a:t> رنگارنگ دارند. هرچند مخازن </a:t>
            </a:r>
            <a:r>
              <a:rPr lang="fa-IR" sz="2300" dirty="0" err="1">
                <a:latin typeface="B Roya" pitchFamily="2" charset="-78"/>
                <a:cs typeface="B Roya" pitchFamily="2" charset="-78"/>
              </a:rPr>
              <a:t>باثبات</a:t>
            </a:r>
            <a:r>
              <a:rPr lang="fa-IR" sz="2300" dirty="0">
                <a:latin typeface="B Roya" pitchFamily="2" charset="-78"/>
                <a:cs typeface="B Roya" pitchFamily="2" charset="-78"/>
              </a:rPr>
              <a:t> اطلاعات، دغدغه </a:t>
            </a:r>
            <a:r>
              <a:rPr lang="fa-IR" sz="2300" dirty="0" err="1">
                <a:latin typeface="B Roya" pitchFamily="2" charset="-78"/>
                <a:cs typeface="B Roya" pitchFamily="2" charset="-78"/>
              </a:rPr>
              <a:t>محیط‌های</a:t>
            </a:r>
            <a:r>
              <a:rPr lang="fa-IR" sz="2300" dirty="0">
                <a:latin typeface="B Roya" pitchFamily="2" charset="-78"/>
                <a:cs typeface="B Roya" pitchFamily="2" charset="-78"/>
              </a:rPr>
              <a:t> آکادمیک است.</a:t>
            </a:r>
          </a:p>
        </p:txBody>
      </p:sp>
      <p:sp>
        <p:nvSpPr>
          <p:cNvPr id="11" name="Snip Single Corner Rectangle 19">
            <a:extLst>
              <a:ext uri="{FF2B5EF4-FFF2-40B4-BE49-F238E27FC236}">
                <a16:creationId xmlns:a16="http://schemas.microsoft.com/office/drawing/2014/main" id="{1EAEAEE6-CFD2-7213-B085-35DFF4643EA9}"/>
              </a:ext>
            </a:extLst>
          </p:cNvPr>
          <p:cNvSpPr/>
          <p:nvPr/>
        </p:nvSpPr>
        <p:spPr>
          <a:xfrm flipH="1">
            <a:off x="1949906" y="255495"/>
            <a:ext cx="7627138" cy="585136"/>
          </a:xfrm>
          <a:prstGeom prst="snip1Rect">
            <a:avLst>
              <a:gd name="adj" fmla="val 50000"/>
            </a:avLst>
          </a:prstGeom>
          <a:solidFill>
            <a:srgbClr val="F894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r" defTabSz="914400" rtl="1" eaLnBrk="1" latinLnBrk="0" hangingPunct="1"/>
            <a:r>
              <a:rPr lang="fa-IR" sz="3200" b="1" dirty="0">
                <a:latin typeface="B Roya" pitchFamily="2" charset="-78"/>
                <a:cs typeface="B Roya" pitchFamily="2" charset="-78"/>
              </a:rPr>
              <a:t>نگهداری ایده</a:t>
            </a:r>
            <a:endParaRPr lang="en-US" sz="3200" b="1" dirty="0">
              <a:cs typeface="B Titr" panose="00000700000000000000" pitchFamily="2" charset="-78"/>
            </a:endParaRPr>
          </a:p>
        </p:txBody>
      </p:sp>
    </p:spTree>
    <p:extLst>
      <p:ext uri="{BB962C8B-B14F-4D97-AF65-F5344CB8AC3E}">
        <p14:creationId xmlns:p14="http://schemas.microsoft.com/office/powerpoint/2010/main" val="732240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allAtOnce"/>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41F4E8F-113E-49FF-3429-E2159CE418F3}"/>
              </a:ext>
            </a:extLst>
          </p:cNvPr>
          <p:cNvSpPr txBox="1"/>
          <p:nvPr/>
        </p:nvSpPr>
        <p:spPr>
          <a:xfrm>
            <a:off x="532263" y="1234195"/>
            <a:ext cx="8866495" cy="2092881"/>
          </a:xfrm>
          <a:prstGeom prst="rect">
            <a:avLst/>
          </a:prstGeom>
          <a:noFill/>
        </p:spPr>
        <p:txBody>
          <a:bodyPr wrap="square">
            <a:spAutoFit/>
          </a:bodyPr>
          <a:lstStyle/>
          <a:p>
            <a:pPr marL="342900" indent="-342900" algn="justLow" rtl="1">
              <a:lnSpc>
                <a:spcPct val="125000"/>
              </a:lnSpc>
              <a:spcAft>
                <a:spcPts val="1200"/>
              </a:spcAft>
              <a:buClr>
                <a:srgbClr val="F89421"/>
              </a:buClr>
              <a:buFont typeface="Wingdings" pitchFamily="2" charset="2"/>
              <a:buChar char="§"/>
            </a:pPr>
            <a:r>
              <a:rPr lang="fa-IR" sz="2400" dirty="0" err="1">
                <a:latin typeface="B Roya" pitchFamily="2" charset="-78"/>
                <a:cs typeface="B Roya" pitchFamily="2" charset="-78"/>
              </a:rPr>
              <a:t>شکست‌ها</a:t>
            </a:r>
            <a:r>
              <a:rPr lang="fa-IR" sz="2400" dirty="0">
                <a:latin typeface="B Roya" pitchFamily="2" charset="-78"/>
                <a:cs typeface="B Roya" pitchFamily="2" charset="-78"/>
              </a:rPr>
              <a:t>، خطاها، </a:t>
            </a:r>
            <a:r>
              <a:rPr lang="fa-IR" sz="2400" dirty="0" err="1">
                <a:latin typeface="B Roya" pitchFamily="2" charset="-78"/>
                <a:cs typeface="B Roya" pitchFamily="2" charset="-78"/>
              </a:rPr>
              <a:t>بن‌بست‌ها</a:t>
            </a:r>
            <a:r>
              <a:rPr lang="fa-IR" sz="2400" dirty="0">
                <a:latin typeface="B Roya" pitchFamily="2" charset="-78"/>
                <a:cs typeface="B Roya" pitchFamily="2" charset="-78"/>
              </a:rPr>
              <a:t>، </a:t>
            </a:r>
            <a:r>
              <a:rPr lang="fa-IR" sz="2400" dirty="0" err="1">
                <a:latin typeface="B Roya" pitchFamily="2" charset="-78"/>
                <a:cs typeface="B Roya" pitchFamily="2" charset="-78"/>
              </a:rPr>
              <a:t>دوران‌های</a:t>
            </a:r>
            <a:r>
              <a:rPr lang="fa-IR" sz="2400" dirty="0">
                <a:latin typeface="B Roya" pitchFamily="2" charset="-78"/>
                <a:cs typeface="B Roya" pitchFamily="2" charset="-78"/>
              </a:rPr>
              <a:t> طولانی سردرگمی، و «درخت اشتباه را بالا رفتن»—</a:t>
            </a:r>
            <a:r>
              <a:rPr lang="fa-IR" sz="2400" dirty="0" err="1">
                <a:latin typeface="B Roya" pitchFamily="2" charset="-78"/>
                <a:cs typeface="B Roya" pitchFamily="2" charset="-78"/>
              </a:rPr>
              <a:t>همه‌ی</a:t>
            </a:r>
            <a:r>
              <a:rPr lang="fa-IR" sz="2400" dirty="0">
                <a:latin typeface="B Roya" pitchFamily="2" charset="-78"/>
                <a:cs typeface="B Roya" pitchFamily="2" charset="-78"/>
              </a:rPr>
              <a:t> </a:t>
            </a:r>
            <a:r>
              <a:rPr lang="fa-IR" sz="2400" dirty="0" err="1">
                <a:latin typeface="B Roya" pitchFamily="2" charset="-78"/>
                <a:cs typeface="B Roya" pitchFamily="2" charset="-78"/>
              </a:rPr>
              <a:t>این‌ها</a:t>
            </a:r>
            <a:r>
              <a:rPr lang="fa-IR" sz="2400" dirty="0">
                <a:latin typeface="B Roya" pitchFamily="2" charset="-78"/>
                <a:cs typeface="B Roya" pitchFamily="2" charset="-78"/>
              </a:rPr>
              <a:t> نقش اساسی در نشان دادن کارکرد واقعی علم دارند؛ اینکه علم </a:t>
            </a:r>
            <a:r>
              <a:rPr lang="fa-IR" sz="2400" i="1" dirty="0">
                <a:latin typeface="B Roya" pitchFamily="2" charset="-78"/>
                <a:cs typeface="B Roya" pitchFamily="2" charset="-78"/>
              </a:rPr>
              <a:t>باید</a:t>
            </a:r>
            <a:r>
              <a:rPr lang="fa-IR" sz="2400" dirty="0">
                <a:latin typeface="B Roya" pitchFamily="2" charset="-78"/>
                <a:cs typeface="B Roya" pitchFamily="2" charset="-78"/>
              </a:rPr>
              <a:t> چنین عمل کند تا سرانجام به توضیحات ژرف و دقیق دست یابد.</a:t>
            </a:r>
          </a:p>
          <a:p>
            <a:pPr marL="342900" indent="-342900" algn="justLow" rtl="1">
              <a:lnSpc>
                <a:spcPct val="125000"/>
              </a:lnSpc>
              <a:spcAft>
                <a:spcPts val="1200"/>
              </a:spcAft>
              <a:buClr>
                <a:srgbClr val="F89421"/>
              </a:buClr>
              <a:buFont typeface="Wingdings" pitchFamily="2" charset="2"/>
              <a:buChar char="§"/>
            </a:pPr>
            <a:endParaRPr lang="fa-IR" sz="2400" dirty="0">
              <a:latin typeface="B Roya" pitchFamily="2" charset="-78"/>
              <a:cs typeface="B Roya" pitchFamily="2" charset="-78"/>
            </a:endParaRPr>
          </a:p>
        </p:txBody>
      </p:sp>
      <p:sp>
        <p:nvSpPr>
          <p:cNvPr id="4" name="TextBox 3">
            <a:extLst>
              <a:ext uri="{FF2B5EF4-FFF2-40B4-BE49-F238E27FC236}">
                <a16:creationId xmlns:a16="http://schemas.microsoft.com/office/drawing/2014/main" id="{2AD9CBC4-7F8C-66CB-F4AB-0C9ADA4A1180}"/>
              </a:ext>
            </a:extLst>
          </p:cNvPr>
          <p:cNvSpPr txBox="1"/>
          <p:nvPr/>
        </p:nvSpPr>
        <p:spPr>
          <a:xfrm>
            <a:off x="2693158" y="2882493"/>
            <a:ext cx="6604000" cy="2185214"/>
          </a:xfrm>
          <a:prstGeom prst="rect">
            <a:avLst/>
          </a:prstGeom>
          <a:noFill/>
        </p:spPr>
        <p:txBody>
          <a:bodyPr wrap="square">
            <a:spAutoFit/>
          </a:bodyPr>
          <a:lstStyle/>
          <a:p>
            <a:pPr marL="342900" indent="-342900" algn="justLow" rtl="1">
              <a:lnSpc>
                <a:spcPct val="125000"/>
              </a:lnSpc>
              <a:spcAft>
                <a:spcPts val="1200"/>
              </a:spcAft>
              <a:buClr>
                <a:srgbClr val="F89421"/>
              </a:buClr>
              <a:buFont typeface="Wingdings" pitchFamily="2" charset="2"/>
              <a:buChar char="§"/>
            </a:pPr>
            <a:r>
              <a:rPr lang="fa-IR" sz="2400" dirty="0" err="1">
                <a:latin typeface="B Roya" pitchFamily="2" charset="-78"/>
                <a:cs typeface="B Roya" pitchFamily="2" charset="-78"/>
              </a:rPr>
              <a:t>محیط‌های</a:t>
            </a:r>
            <a:r>
              <a:rPr lang="fa-IR" sz="2400" dirty="0">
                <a:latin typeface="B Roya" pitchFamily="2" charset="-78"/>
                <a:cs typeface="B Roya" pitchFamily="2" charset="-78"/>
              </a:rPr>
              <a:t> </a:t>
            </a:r>
            <a:r>
              <a:rPr lang="fa-IR" sz="2400" dirty="0" err="1">
                <a:latin typeface="B Roya" pitchFamily="2" charset="-78"/>
                <a:cs typeface="B Roya" pitchFamily="2" charset="-78"/>
              </a:rPr>
              <a:t>نوآور</a:t>
            </a:r>
            <a:r>
              <a:rPr lang="fa-IR" sz="2400" dirty="0">
                <a:latin typeface="B Roya" pitchFamily="2" charset="-78"/>
                <a:cs typeface="B Roya" pitchFamily="2" charset="-78"/>
              </a:rPr>
              <a:t> در پزشکی باید دارای </a:t>
            </a:r>
            <a:r>
              <a:rPr lang="fa-IR" sz="2400" dirty="0" err="1">
                <a:latin typeface="B Roya" pitchFamily="2" charset="-78"/>
                <a:cs typeface="B Roya" pitchFamily="2" charset="-78"/>
              </a:rPr>
              <a:t>ویژگی‌های</a:t>
            </a:r>
            <a:r>
              <a:rPr lang="fa-IR" sz="2400" dirty="0">
                <a:latin typeface="B Roya" pitchFamily="2" charset="-78"/>
                <a:cs typeface="B Roya" pitchFamily="2" charset="-78"/>
              </a:rPr>
              <a:t> زیر باشند:</a:t>
            </a:r>
          </a:p>
          <a:p>
            <a:pPr marL="800100" lvl="1" indent="-342900" algn="r" rtl="1">
              <a:buClr>
                <a:srgbClr val="F89421"/>
              </a:buClr>
              <a:buFont typeface="Arial" panose="020B0604020202020204" pitchFamily="34" charset="0"/>
              <a:buChar char="•"/>
            </a:pPr>
            <a:r>
              <a:rPr lang="fa-IR" sz="2400" b="1" dirty="0">
                <a:latin typeface="B Roya" pitchFamily="2" charset="-78"/>
                <a:cs typeface="B Roya" pitchFamily="2" charset="-78"/>
              </a:rPr>
              <a:t>تنوع تخصصی</a:t>
            </a:r>
            <a:endParaRPr lang="fa-IR" sz="2400" dirty="0">
              <a:latin typeface="B Roya" pitchFamily="2" charset="-78"/>
              <a:cs typeface="B Roya" pitchFamily="2" charset="-78"/>
            </a:endParaRPr>
          </a:p>
          <a:p>
            <a:pPr marL="800100" lvl="1" indent="-342900" algn="r" rtl="1">
              <a:buClr>
                <a:srgbClr val="F89421"/>
              </a:buClr>
              <a:buFont typeface="Arial" panose="020B0604020202020204" pitchFamily="34" charset="0"/>
              <a:buChar char="•"/>
            </a:pPr>
            <a:r>
              <a:rPr lang="fa-IR" sz="2400" b="1" dirty="0">
                <a:latin typeface="B Roya" pitchFamily="2" charset="-78"/>
                <a:cs typeface="B Roya" pitchFamily="2" charset="-78"/>
              </a:rPr>
              <a:t>ارتباط بین مراکز تحقیقاتی</a:t>
            </a:r>
            <a:endParaRPr lang="fa-IR" sz="2400" dirty="0">
              <a:latin typeface="B Roya" pitchFamily="2" charset="-78"/>
              <a:cs typeface="B Roya" pitchFamily="2" charset="-78"/>
            </a:endParaRPr>
          </a:p>
          <a:p>
            <a:pPr marL="800100" lvl="1" indent="-342900" algn="r" rtl="1">
              <a:buClr>
                <a:srgbClr val="F89421"/>
              </a:buClr>
              <a:buFont typeface="Arial" panose="020B0604020202020204" pitchFamily="34" charset="0"/>
              <a:buChar char="•"/>
            </a:pPr>
            <a:r>
              <a:rPr lang="fa-IR" sz="2400" b="1" dirty="0">
                <a:latin typeface="B Roya" pitchFamily="2" charset="-78"/>
                <a:cs typeface="B Roya" pitchFamily="2" charset="-78"/>
              </a:rPr>
              <a:t>دسترسی به منابع باز (</a:t>
            </a:r>
            <a:r>
              <a:rPr lang="en-GB" sz="2400" b="1" dirty="0">
                <a:latin typeface="Calibri" panose="020F0502020204030204" pitchFamily="34" charset="0"/>
                <a:cs typeface="Calibri" panose="020F0502020204030204" pitchFamily="34" charset="0"/>
              </a:rPr>
              <a:t>Open Access</a:t>
            </a:r>
            <a:r>
              <a:rPr lang="fa-IR" sz="2400" b="1" dirty="0">
                <a:latin typeface="B Roya" pitchFamily="2" charset="-78"/>
                <a:cs typeface="B Roya" pitchFamily="2" charset="-78"/>
              </a:rPr>
              <a:t>)</a:t>
            </a:r>
            <a:r>
              <a:rPr lang="en-GB" sz="2400" b="1" dirty="0">
                <a:latin typeface="B Roya" pitchFamily="2" charset="-78"/>
                <a:cs typeface="B Roya" pitchFamily="2" charset="-78"/>
              </a:rPr>
              <a:t> </a:t>
            </a:r>
            <a:endParaRPr lang="fa-IR" sz="2400" b="1" dirty="0">
              <a:latin typeface="B Roya" pitchFamily="2" charset="-78"/>
              <a:cs typeface="B Roya" pitchFamily="2" charset="-78"/>
            </a:endParaRPr>
          </a:p>
          <a:p>
            <a:pPr marL="800100" lvl="1" indent="-342900" algn="r" rtl="1">
              <a:buClr>
                <a:srgbClr val="F89421"/>
              </a:buClr>
              <a:buFont typeface="Arial" panose="020B0604020202020204" pitchFamily="34" charset="0"/>
              <a:buChar char="•"/>
            </a:pPr>
            <a:r>
              <a:rPr lang="fa-IR" sz="2400" b="1" dirty="0">
                <a:latin typeface="B Roya" pitchFamily="2" charset="-78"/>
                <a:cs typeface="B Roya" pitchFamily="2" charset="-78"/>
              </a:rPr>
              <a:t>حمایت نهادی و </a:t>
            </a:r>
            <a:r>
              <a:rPr lang="fa-IR" sz="2400" b="1" dirty="0" err="1">
                <a:latin typeface="B Roya" pitchFamily="2" charset="-78"/>
                <a:cs typeface="B Roya" pitchFamily="2" charset="-78"/>
              </a:rPr>
              <a:t>بودجه‌ای</a:t>
            </a:r>
            <a:endParaRPr lang="fa-IR" sz="2400" b="1" dirty="0">
              <a:latin typeface="B Roya" pitchFamily="2" charset="-78"/>
              <a:cs typeface="B Roya" pitchFamily="2" charset="-78"/>
            </a:endParaRPr>
          </a:p>
        </p:txBody>
      </p:sp>
      <p:sp>
        <p:nvSpPr>
          <p:cNvPr id="6" name="TextBox 5">
            <a:extLst>
              <a:ext uri="{FF2B5EF4-FFF2-40B4-BE49-F238E27FC236}">
                <a16:creationId xmlns:a16="http://schemas.microsoft.com/office/drawing/2014/main" id="{9F0A34B7-E769-31E6-F3D6-41C9DFBC3684}"/>
              </a:ext>
            </a:extLst>
          </p:cNvPr>
          <p:cNvSpPr txBox="1"/>
          <p:nvPr/>
        </p:nvSpPr>
        <p:spPr>
          <a:xfrm>
            <a:off x="412560" y="5208306"/>
            <a:ext cx="9105900" cy="830997"/>
          </a:xfrm>
          <a:prstGeom prst="rect">
            <a:avLst/>
          </a:prstGeom>
          <a:noFill/>
        </p:spPr>
        <p:txBody>
          <a:bodyPr wrap="square">
            <a:spAutoFit/>
          </a:bodyPr>
          <a:lstStyle/>
          <a:p>
            <a:pPr algn="r" rtl="1">
              <a:buFont typeface="Arial" panose="020B0604020202020204" pitchFamily="34" charset="0"/>
              <a:buChar char="•"/>
            </a:pPr>
            <a:endParaRPr lang="fa-IR" sz="2400" dirty="0">
              <a:latin typeface="B Roya" pitchFamily="2" charset="-78"/>
              <a:cs typeface="B Roya" pitchFamily="2" charset="-78"/>
            </a:endParaRPr>
          </a:p>
          <a:p>
            <a:pPr algn="r" rtl="1"/>
            <a:r>
              <a:rPr lang="en-AT" sz="2400" dirty="0">
                <a:latin typeface="B Roya" pitchFamily="2" charset="-78"/>
                <a:cs typeface="B Roya" pitchFamily="2" charset="-78"/>
              </a:rPr>
              <a:t>📌 </a:t>
            </a:r>
            <a:r>
              <a:rPr lang="fa-IR" sz="2400" b="1" dirty="0">
                <a:latin typeface="B Roya" pitchFamily="2" charset="-78"/>
                <a:cs typeface="B Roya" pitchFamily="2" charset="-78"/>
              </a:rPr>
              <a:t>نوآوری پزشکی فقط نتیجه هوش فردی نیست، بلکه محصول محیطی غنی و خلاق است.</a:t>
            </a:r>
            <a:endParaRPr lang="fa-IR" sz="2400" dirty="0">
              <a:latin typeface="B Roya" pitchFamily="2" charset="-78"/>
              <a:cs typeface="B Roya" pitchFamily="2" charset="-78"/>
            </a:endParaRPr>
          </a:p>
        </p:txBody>
      </p:sp>
      <p:sp>
        <p:nvSpPr>
          <p:cNvPr id="7" name="Snip Single Corner Rectangle 19">
            <a:extLst>
              <a:ext uri="{FF2B5EF4-FFF2-40B4-BE49-F238E27FC236}">
                <a16:creationId xmlns:a16="http://schemas.microsoft.com/office/drawing/2014/main" id="{1A6472CD-976E-8CBE-92E2-13DB37F2DFE0}"/>
              </a:ext>
            </a:extLst>
          </p:cNvPr>
          <p:cNvSpPr/>
          <p:nvPr/>
        </p:nvSpPr>
        <p:spPr>
          <a:xfrm flipH="1">
            <a:off x="1949906" y="255495"/>
            <a:ext cx="7627138" cy="585136"/>
          </a:xfrm>
          <a:prstGeom prst="snip1Rect">
            <a:avLst>
              <a:gd name="adj" fmla="val 50000"/>
            </a:avLst>
          </a:prstGeom>
          <a:solidFill>
            <a:srgbClr val="F894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r" defTabSz="914400" rtl="1" eaLnBrk="1" latinLnBrk="0" hangingPunct="1"/>
            <a:r>
              <a:rPr lang="fa-IR" sz="3200" b="1" dirty="0">
                <a:latin typeface="B Roya" pitchFamily="2" charset="-78"/>
                <a:cs typeface="B Roya" pitchFamily="2" charset="-78"/>
              </a:rPr>
              <a:t>به طور کلی</a:t>
            </a:r>
            <a:endParaRPr lang="en-US" sz="3200" b="1" dirty="0">
              <a:cs typeface="B Titr" panose="00000700000000000000" pitchFamily="2" charset="-78"/>
            </a:endParaRPr>
          </a:p>
        </p:txBody>
      </p:sp>
    </p:spTree>
    <p:extLst>
      <p:ext uri="{BB962C8B-B14F-4D97-AF65-F5344CB8AC3E}">
        <p14:creationId xmlns:p14="http://schemas.microsoft.com/office/powerpoint/2010/main" val="4138114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66"/>
        <p:cNvGrpSpPr/>
        <p:nvPr/>
      </p:nvGrpSpPr>
      <p:grpSpPr>
        <a:xfrm>
          <a:off x="0" y="0"/>
          <a:ext cx="0" cy="0"/>
          <a:chOff x="0" y="0"/>
          <a:chExt cx="0" cy="0"/>
        </a:xfrm>
      </p:grpSpPr>
      <p:sp>
        <p:nvSpPr>
          <p:cNvPr id="2169" name="Google Shape;2169;p54"/>
          <p:cNvSpPr txBox="1">
            <a:spLocks noGrp="1"/>
          </p:cNvSpPr>
          <p:nvPr>
            <p:ph type="subTitle" idx="4294967295"/>
          </p:nvPr>
        </p:nvSpPr>
        <p:spPr>
          <a:xfrm>
            <a:off x="-188259" y="899798"/>
            <a:ext cx="6696635" cy="3121267"/>
          </a:xfrm>
          <a:prstGeom prst="rect">
            <a:avLst/>
          </a:prstGeom>
        </p:spPr>
        <p:txBody>
          <a:bodyPr spcFirstLastPara="1" vert="horz" wrap="square" lIns="91425" tIns="91425" rIns="91425" bIns="91425" rtlCol="0" anchor="t" anchorCtr="0">
            <a:noAutofit/>
          </a:bodyPr>
          <a:lstStyle/>
          <a:p>
            <a:pPr algn="r" rtl="1">
              <a:lnSpc>
                <a:spcPct val="125000"/>
              </a:lnSpc>
              <a:spcAft>
                <a:spcPts val="800"/>
              </a:spcAft>
            </a:pPr>
            <a:r>
              <a:rPr lang="fa-IR" sz="2200" kern="100" dirty="0">
                <a:latin typeface="B Roya" pitchFamily="2" charset="-78"/>
                <a:ea typeface="Calibri" panose="020F0502020204030204" pitchFamily="34" charset="0"/>
                <a:cs typeface="B Roya" pitchFamily="2" charset="-78"/>
              </a:rPr>
              <a:t>دکترای داروسازی، دانشگاه علوم پزشکی تهران</a:t>
            </a:r>
          </a:p>
          <a:p>
            <a:pPr algn="r" rtl="1">
              <a:lnSpc>
                <a:spcPct val="125000"/>
              </a:lnSpc>
              <a:spcAft>
                <a:spcPts val="800"/>
              </a:spcAft>
            </a:pPr>
            <a:r>
              <a:rPr lang="fa-IR" sz="2200" kern="100" dirty="0">
                <a:latin typeface="B Roya" pitchFamily="2" charset="-78"/>
                <a:ea typeface="Calibri" panose="020F0502020204030204" pitchFamily="34" charset="0"/>
                <a:cs typeface="B Roya" pitchFamily="2" charset="-78"/>
              </a:rPr>
              <a:t>کارشناسی ارشد بهداشت عمومی (</a:t>
            </a:r>
            <a:r>
              <a:rPr lang="en-US" sz="2200" kern="100" dirty="0">
                <a:latin typeface="+mn-lt"/>
                <a:ea typeface="Calibri" panose="020F0502020204030204" pitchFamily="34" charset="0"/>
                <a:cs typeface="B Roya" pitchFamily="2" charset="-78"/>
              </a:rPr>
              <a:t>MPH</a:t>
            </a:r>
            <a:r>
              <a:rPr lang="fa-IR" sz="2200" kern="100" dirty="0">
                <a:latin typeface="B Roya" pitchFamily="2" charset="-78"/>
                <a:ea typeface="Calibri" panose="020F0502020204030204" pitchFamily="34" charset="0"/>
                <a:cs typeface="B Roya" pitchFamily="2" charset="-78"/>
              </a:rPr>
              <a:t>)، دانشگاه علوم پزشکی تهران</a:t>
            </a:r>
            <a:endParaRPr lang="en-US" sz="2200" kern="100" dirty="0">
              <a:latin typeface="B Roya" pitchFamily="2" charset="-78"/>
              <a:ea typeface="Calibri" panose="020F0502020204030204" pitchFamily="34" charset="0"/>
              <a:cs typeface="B Roya" pitchFamily="2" charset="-78"/>
            </a:endParaRPr>
          </a:p>
          <a:p>
            <a:pPr algn="r" rtl="1">
              <a:lnSpc>
                <a:spcPct val="125000"/>
              </a:lnSpc>
              <a:spcAft>
                <a:spcPts val="800"/>
              </a:spcAft>
            </a:pPr>
            <a:r>
              <a:rPr lang="fa-IR" sz="2200" kern="100" dirty="0">
                <a:latin typeface="B Roya" pitchFamily="2" charset="-78"/>
                <a:ea typeface="Calibri" panose="020F0502020204030204" pitchFamily="34" charset="0"/>
                <a:cs typeface="B Roya" pitchFamily="2" charset="-78"/>
              </a:rPr>
              <a:t>دکترای تخصصی (</a:t>
            </a:r>
            <a:r>
              <a:rPr lang="en-US" sz="2200" kern="100" dirty="0">
                <a:latin typeface="+mn-lt"/>
                <a:ea typeface="Calibri" panose="020F0502020204030204" pitchFamily="34" charset="0"/>
                <a:cs typeface="B Roya" pitchFamily="2" charset="-78"/>
              </a:rPr>
              <a:t>PhD</a:t>
            </a:r>
            <a:r>
              <a:rPr lang="fa-IR" sz="2200" kern="100" dirty="0">
                <a:latin typeface="B Roya" pitchFamily="2" charset="-78"/>
                <a:ea typeface="Calibri" panose="020F0502020204030204" pitchFamily="34" charset="0"/>
                <a:cs typeface="B Roya" pitchFamily="2" charset="-78"/>
              </a:rPr>
              <a:t>)، دانشگاه علوم پزشکی وین (اتریش)</a:t>
            </a:r>
          </a:p>
          <a:p>
            <a:pPr algn="r" rtl="1">
              <a:lnSpc>
                <a:spcPct val="125000"/>
              </a:lnSpc>
              <a:spcAft>
                <a:spcPts val="800"/>
              </a:spcAft>
            </a:pPr>
            <a:r>
              <a:rPr lang="fa-IR" sz="2200" kern="100" dirty="0" err="1">
                <a:latin typeface="B Roya" pitchFamily="2" charset="-78"/>
                <a:ea typeface="Calibri" panose="020F0502020204030204" pitchFamily="34" charset="0"/>
                <a:cs typeface="B Roya" pitchFamily="2" charset="-78"/>
              </a:rPr>
              <a:t>پسادکترا</a:t>
            </a:r>
            <a:r>
              <a:rPr lang="fa-IR" sz="2200" kern="100" dirty="0">
                <a:latin typeface="B Roya" pitchFamily="2" charset="-78"/>
                <a:ea typeface="Calibri" panose="020F0502020204030204" pitchFamily="34" charset="0"/>
                <a:cs typeface="B Roya" pitchFamily="2" charset="-78"/>
              </a:rPr>
              <a:t>، دانشگاه علوم پزشکی وین (اتریش)</a:t>
            </a:r>
          </a:p>
          <a:p>
            <a:pPr algn="r" rtl="1">
              <a:lnSpc>
                <a:spcPct val="125000"/>
              </a:lnSpc>
              <a:spcAft>
                <a:spcPts val="800"/>
              </a:spcAft>
            </a:pPr>
            <a:endParaRPr lang="fa-IR" sz="2200" kern="100" dirty="0">
              <a:latin typeface="B Roya" pitchFamily="2" charset="-78"/>
              <a:ea typeface="Calibri" panose="020F0502020204030204" pitchFamily="34" charset="0"/>
              <a:cs typeface="B Roya" pitchFamily="2" charset="-78"/>
            </a:endParaRPr>
          </a:p>
          <a:p>
            <a:pPr algn="r" rtl="1">
              <a:lnSpc>
                <a:spcPct val="125000"/>
              </a:lnSpc>
              <a:spcAft>
                <a:spcPts val="800"/>
              </a:spcAft>
            </a:pPr>
            <a:endParaRPr lang="en-US" sz="2200" kern="100" dirty="0">
              <a:latin typeface="B Roya" pitchFamily="2" charset="-78"/>
              <a:ea typeface="Calibri" panose="020F0502020204030204" pitchFamily="34" charset="0"/>
              <a:cs typeface="B Roya" pitchFamily="2" charset="-78"/>
            </a:endParaRPr>
          </a:p>
        </p:txBody>
      </p:sp>
      <p:sp>
        <p:nvSpPr>
          <p:cNvPr id="10" name="Google Shape;2169;p54"/>
          <p:cNvSpPr txBox="1">
            <a:spLocks noGrp="1"/>
          </p:cNvSpPr>
          <p:nvPr>
            <p:ph type="subTitle" idx="4294967295"/>
          </p:nvPr>
        </p:nvSpPr>
        <p:spPr>
          <a:xfrm>
            <a:off x="981634" y="3900825"/>
            <a:ext cx="5450541" cy="1327150"/>
          </a:xfrm>
          <a:prstGeom prst="rect">
            <a:avLst/>
          </a:prstGeom>
          <a:solidFill>
            <a:srgbClr val="962D91"/>
          </a:solidFill>
          <a:ln w="9525">
            <a:solidFill>
              <a:srgbClr val="962D91"/>
            </a:solidFill>
          </a:ln>
        </p:spPr>
        <p:txBody>
          <a:bodyPr spcFirstLastPara="1" vert="horz" wrap="square" lIns="91425" tIns="91425" rIns="91425" bIns="91425" rtlCol="0" anchor="t" anchorCtr="0">
            <a:noAutofit/>
          </a:bodyPr>
          <a:lstStyle/>
          <a:p>
            <a:pPr marL="0" indent="0" algn="ctr">
              <a:lnSpc>
                <a:spcPct val="100000"/>
              </a:lnSpc>
              <a:spcBef>
                <a:spcPts val="599"/>
              </a:spcBef>
              <a:spcAft>
                <a:spcPts val="0"/>
              </a:spcAft>
              <a:buNone/>
            </a:pPr>
            <a:r>
              <a:rPr lang="en-US" sz="2400" b="1" dirty="0">
                <a:solidFill>
                  <a:schemeClr val="bg1"/>
                </a:solidFill>
                <a:latin typeface="+mn-lt"/>
              </a:rPr>
              <a:t>Declaration of Interest</a:t>
            </a:r>
            <a:endParaRPr lang="fa-IR" sz="2400" b="1" dirty="0">
              <a:solidFill>
                <a:schemeClr val="bg1"/>
              </a:solidFill>
              <a:latin typeface="+mn-lt"/>
            </a:endParaRPr>
          </a:p>
          <a:p>
            <a:pPr marL="0" indent="0" algn="ctr" rtl="1">
              <a:lnSpc>
                <a:spcPct val="100000"/>
              </a:lnSpc>
              <a:spcAft>
                <a:spcPts val="800"/>
              </a:spcAft>
              <a:buNone/>
            </a:pPr>
            <a:r>
              <a:rPr lang="fa-IR" sz="2400" b="1" kern="100" dirty="0">
                <a:solidFill>
                  <a:schemeClr val="bg1"/>
                </a:solidFill>
                <a:latin typeface="B Roya" pitchFamily="2" charset="-78"/>
                <a:ea typeface="Calibri" panose="020F0502020204030204" pitchFamily="34" charset="0"/>
                <a:cs typeface="B Roya" pitchFamily="2" charset="-78"/>
              </a:rPr>
              <a:t>معاون کاکرین ایران </a:t>
            </a:r>
          </a:p>
          <a:p>
            <a:pPr marL="0" indent="0" rtl="1">
              <a:lnSpc>
                <a:spcPct val="100000"/>
              </a:lnSpc>
              <a:spcAft>
                <a:spcPts val="800"/>
              </a:spcAft>
              <a:buNone/>
            </a:pPr>
            <a:endParaRPr lang="fa-IR" sz="2400" kern="100" dirty="0">
              <a:solidFill>
                <a:schemeClr val="bg1"/>
              </a:solidFill>
              <a:latin typeface="Calibri" panose="020F0502020204030204" pitchFamily="34" charset="0"/>
              <a:ea typeface="Calibri" panose="020F0502020204030204" pitchFamily="34" charset="0"/>
              <a:cs typeface="B Nazanin" panose="00000400000000000000" pitchFamily="2" charset="-78"/>
            </a:endParaRPr>
          </a:p>
          <a:p>
            <a:pPr marL="0" indent="0" rtl="1">
              <a:lnSpc>
                <a:spcPct val="100000"/>
              </a:lnSpc>
              <a:spcAft>
                <a:spcPts val="800"/>
              </a:spcAft>
              <a:buNone/>
            </a:pPr>
            <a:endParaRPr lang="en-US" sz="1600" kern="100" dirty="0">
              <a:solidFill>
                <a:schemeClr val="bg1"/>
              </a:solidFill>
              <a:latin typeface="Calibri" panose="020F0502020204030204" pitchFamily="34" charset="0"/>
              <a:ea typeface="Calibri" panose="020F0502020204030204" pitchFamily="34" charset="0"/>
              <a:cs typeface="B Nazanin" panose="00000400000000000000" pitchFamily="2" charset="-78"/>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53798" y="221968"/>
            <a:ext cx="2419252" cy="2419252"/>
          </a:xfrm>
          <a:prstGeom prst="rect">
            <a:avLst/>
          </a:prstGeom>
        </p:spPr>
      </p:pic>
      <p:sp>
        <p:nvSpPr>
          <p:cNvPr id="6" name="Rectangle 5"/>
          <p:cNvSpPr/>
          <p:nvPr/>
        </p:nvSpPr>
        <p:spPr>
          <a:xfrm>
            <a:off x="7253798" y="2875752"/>
            <a:ext cx="2419252" cy="707886"/>
          </a:xfrm>
          <a:prstGeom prst="rect">
            <a:avLst/>
          </a:prstGeom>
        </p:spPr>
        <p:txBody>
          <a:bodyPr wrap="none">
            <a:spAutoFit/>
          </a:bodyPr>
          <a:lstStyle/>
          <a:p>
            <a:pPr algn="ctr" defTabSz="914388"/>
            <a:r>
              <a:rPr lang="fa-IR" sz="2000" b="1" dirty="0">
                <a:solidFill>
                  <a:prstClr val="black"/>
                </a:solidFill>
                <a:latin typeface="B Roya" pitchFamily="2" charset="-78"/>
                <a:cs typeface="B Roya" pitchFamily="2" charset="-78"/>
              </a:rPr>
              <a:t>بیتا </a:t>
            </a:r>
            <a:r>
              <a:rPr lang="fa-IR" sz="2000" b="1" dirty="0" err="1">
                <a:solidFill>
                  <a:prstClr val="black"/>
                </a:solidFill>
                <a:latin typeface="B Roya" pitchFamily="2" charset="-78"/>
                <a:cs typeface="B Roya" pitchFamily="2" charset="-78"/>
              </a:rPr>
              <a:t>مسگرپور</a:t>
            </a:r>
            <a:endParaRPr lang="fa-IR" sz="2000" b="1" dirty="0">
              <a:solidFill>
                <a:prstClr val="black"/>
              </a:solidFill>
              <a:latin typeface="B Roya" pitchFamily="2" charset="-78"/>
              <a:cs typeface="B Roya" pitchFamily="2" charset="-78"/>
            </a:endParaRPr>
          </a:p>
          <a:p>
            <a:pPr algn="ctr" defTabSz="914388"/>
            <a:r>
              <a:rPr lang="fa-IR" sz="2000" dirty="0">
                <a:solidFill>
                  <a:prstClr val="black"/>
                </a:solidFill>
                <a:latin typeface="B Roya" pitchFamily="2" charset="-78"/>
                <a:cs typeface="B Roya" pitchFamily="2" charset="-78"/>
              </a:rPr>
              <a:t>دانشیار </a:t>
            </a:r>
            <a:r>
              <a:rPr lang="fa-IR" sz="2000" dirty="0" err="1">
                <a:solidFill>
                  <a:prstClr val="black"/>
                </a:solidFill>
                <a:latin typeface="B Roya" pitchFamily="2" charset="-78"/>
                <a:cs typeface="B Roya" pitchFamily="2" charset="-78"/>
              </a:rPr>
              <a:t>فارماکواپیدمیولوژی</a:t>
            </a:r>
            <a:r>
              <a:rPr lang="fa-IR" sz="2000" dirty="0">
                <a:solidFill>
                  <a:prstClr val="black"/>
                </a:solidFill>
                <a:latin typeface="B Roya" pitchFamily="2" charset="-78"/>
                <a:cs typeface="B Roya" pitchFamily="2" charset="-78"/>
              </a:rPr>
              <a:t> </a:t>
            </a:r>
            <a:endParaRPr lang="en-US" sz="2000" dirty="0">
              <a:solidFill>
                <a:prstClr val="black"/>
              </a:solidFill>
              <a:latin typeface="B Roya" pitchFamily="2" charset="-78"/>
              <a:cs typeface="B Roya" pitchFamily="2" charset="-78"/>
            </a:endParaRPr>
          </a:p>
        </p:txBody>
      </p:sp>
      <p:sp>
        <p:nvSpPr>
          <p:cNvPr id="4" name="Rectangle 3"/>
          <p:cNvSpPr/>
          <p:nvPr/>
        </p:nvSpPr>
        <p:spPr>
          <a:xfrm>
            <a:off x="7253798" y="3583638"/>
            <a:ext cx="2432718" cy="437427"/>
          </a:xfrm>
          <a:prstGeom prst="rect">
            <a:avLst/>
          </a:prstGeom>
        </p:spPr>
        <p:txBody>
          <a:bodyPr wrap="none">
            <a:spAutoFit/>
          </a:bodyPr>
          <a:lstStyle/>
          <a:p>
            <a:pPr defTabSz="914388" rtl="1">
              <a:lnSpc>
                <a:spcPct val="150000"/>
              </a:lnSpc>
              <a:spcAft>
                <a:spcPts val="800"/>
              </a:spcAft>
            </a:pPr>
            <a:r>
              <a:rPr lang="en-US" sz="1667" kern="100" dirty="0" err="1">
                <a:solidFill>
                  <a:srgbClr val="84ACB6">
                    <a:lumMod val="25000"/>
                  </a:srgbClr>
                </a:solidFill>
                <a:ea typeface="Calibri" panose="020F0502020204030204" pitchFamily="34" charset="0"/>
                <a:cs typeface="B Nazanin" panose="00000400000000000000" pitchFamily="2" charset="-78"/>
              </a:rPr>
              <a:t>bmesgarpour@gmail.com</a:t>
            </a:r>
            <a:endParaRPr lang="en-US" sz="1667" kern="100" dirty="0">
              <a:solidFill>
                <a:srgbClr val="84ACB6">
                  <a:lumMod val="25000"/>
                </a:srgbClr>
              </a:solidFill>
              <a:ea typeface="Calibri" panose="020F0502020204030204" pitchFamily="34" charset="0"/>
              <a:cs typeface="B Nazanin" panose="00000400000000000000" pitchFamily="2" charset="-78"/>
            </a:endParaRPr>
          </a:p>
        </p:txBody>
      </p:sp>
      <p:sp>
        <p:nvSpPr>
          <p:cNvPr id="2" name="Google Shape;2169;p54">
            <a:extLst>
              <a:ext uri="{FF2B5EF4-FFF2-40B4-BE49-F238E27FC236}">
                <a16:creationId xmlns:a16="http://schemas.microsoft.com/office/drawing/2014/main" id="{2F39B7B7-973C-C377-043F-45767D2AAAD3}"/>
              </a:ext>
            </a:extLst>
          </p:cNvPr>
          <p:cNvSpPr txBox="1">
            <a:spLocks/>
          </p:cNvSpPr>
          <p:nvPr/>
        </p:nvSpPr>
        <p:spPr>
          <a:xfrm>
            <a:off x="981634" y="5284930"/>
            <a:ext cx="5450541" cy="1327150"/>
          </a:xfrm>
          <a:prstGeom prst="rect">
            <a:avLst/>
          </a:prstGeom>
          <a:solidFill>
            <a:srgbClr val="04A651"/>
          </a:solidFill>
          <a:ln w="9525">
            <a:noFill/>
          </a:ln>
        </p:spPr>
        <p:txBody>
          <a:bodyPr spcFirstLastPara="1" vert="horz" wrap="square" lIns="91425" tIns="91425" rIns="91425" bIns="91425" rtlCol="0" anchor="t" anchorCtr="0">
            <a:noAutofit/>
          </a:bodyPr>
          <a:lst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a:lstStyle>
          <a:p>
            <a:pPr marL="0" indent="0" algn="ctr" rtl="1">
              <a:lnSpc>
                <a:spcPct val="100000"/>
              </a:lnSpc>
              <a:spcAft>
                <a:spcPts val="800"/>
              </a:spcAft>
              <a:buFont typeface="Arial" panose="020B0604020202090204" pitchFamily="34" charset="0"/>
              <a:buNone/>
            </a:pPr>
            <a:r>
              <a:rPr lang="fa-IR" sz="2400" b="1" kern="100" dirty="0">
                <a:solidFill>
                  <a:schemeClr val="bg1"/>
                </a:solidFill>
                <a:latin typeface="B Roya" pitchFamily="2" charset="-78"/>
                <a:ea typeface="Calibri" panose="020F0502020204030204" pitchFamily="34" charset="0"/>
                <a:cs typeface="B Roya" pitchFamily="2" charset="-78"/>
              </a:rPr>
              <a:t>سرپرست معاونت پژوهش و فناوری</a:t>
            </a:r>
          </a:p>
          <a:p>
            <a:pPr marL="0" indent="0" algn="ctr" rtl="1">
              <a:lnSpc>
                <a:spcPct val="100000"/>
              </a:lnSpc>
              <a:spcAft>
                <a:spcPts val="800"/>
              </a:spcAft>
              <a:buFont typeface="Arial" panose="020B0604020202090204" pitchFamily="34" charset="0"/>
              <a:buNone/>
            </a:pPr>
            <a:r>
              <a:rPr lang="fa-IR" sz="2400" b="1" kern="100" dirty="0">
                <a:solidFill>
                  <a:schemeClr val="bg1"/>
                </a:solidFill>
                <a:latin typeface="B Roya" pitchFamily="2" charset="-78"/>
                <a:ea typeface="Calibri" panose="020F0502020204030204" pitchFamily="34" charset="0"/>
                <a:cs typeface="B Roya" pitchFamily="2" charset="-78"/>
              </a:rPr>
              <a:t>مؤسسه ملی توسعه تحقیقات علوم پزشکی ایران</a:t>
            </a:r>
          </a:p>
          <a:p>
            <a:pPr marL="0" indent="0" rtl="1">
              <a:lnSpc>
                <a:spcPct val="100000"/>
              </a:lnSpc>
              <a:spcAft>
                <a:spcPts val="800"/>
              </a:spcAft>
              <a:buFont typeface="Arial" panose="020B0604020202090204" pitchFamily="34" charset="0"/>
              <a:buNone/>
            </a:pPr>
            <a:endParaRPr lang="fa-IR" sz="2400" kern="100" dirty="0">
              <a:solidFill>
                <a:schemeClr val="bg1"/>
              </a:solidFill>
              <a:latin typeface="Calibri" panose="020F0502020204030204" pitchFamily="34" charset="0"/>
              <a:ea typeface="Calibri" panose="020F0502020204030204" pitchFamily="34" charset="0"/>
              <a:cs typeface="B Nazanin" panose="00000400000000000000" pitchFamily="2" charset="-78"/>
            </a:endParaRPr>
          </a:p>
          <a:p>
            <a:pPr marL="0" indent="0" rtl="1">
              <a:lnSpc>
                <a:spcPct val="100000"/>
              </a:lnSpc>
              <a:spcAft>
                <a:spcPts val="800"/>
              </a:spcAft>
              <a:buFont typeface="Arial" panose="020B0604020202090204" pitchFamily="34" charset="0"/>
              <a:buNone/>
            </a:pPr>
            <a:endParaRPr lang="en-US" sz="1600" kern="100" dirty="0">
              <a:solidFill>
                <a:schemeClr val="bg1"/>
              </a:solidFill>
              <a:latin typeface="Calibri" panose="020F0502020204030204" pitchFamily="34" charset="0"/>
              <a:ea typeface="Calibri" panose="020F0502020204030204" pitchFamily="34" charset="0"/>
              <a:cs typeface="B Nazanin" panose="00000400000000000000" pitchFamily="2" charset="-78"/>
            </a:endParaRPr>
          </a:p>
        </p:txBody>
      </p:sp>
    </p:spTree>
    <p:extLst>
      <p:ext uri="{BB962C8B-B14F-4D97-AF65-F5344CB8AC3E}">
        <p14:creationId xmlns:p14="http://schemas.microsoft.com/office/powerpoint/2010/main" val="6600213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D200A7F-739B-4031-A344-0EE2B405F1CA}"/>
              </a:ext>
            </a:extLst>
          </p:cNvPr>
          <p:cNvSpPr>
            <a:spLocks noGrp="1"/>
          </p:cNvSpPr>
          <p:nvPr>
            <p:ph type="title" idx="4294967295"/>
          </p:nvPr>
        </p:nvSpPr>
        <p:spPr>
          <a:xfrm>
            <a:off x="1195387" y="1366711"/>
            <a:ext cx="9521825" cy="3279775"/>
          </a:xfrm>
        </p:spPr>
        <p:txBody>
          <a:bodyPr>
            <a:normAutofit fontScale="90000"/>
          </a:bodyPr>
          <a:lstStyle/>
          <a:p>
            <a:pPr lvl="0" algn="ctr" defTabSz="914400" rtl="0" eaLnBrk="1" fontAlgn="base" latinLnBrk="0" hangingPunct="1">
              <a:lnSpc>
                <a:spcPct val="200000"/>
              </a:lnSpc>
              <a:spcBef>
                <a:spcPts val="600"/>
              </a:spcBef>
              <a:spcAft>
                <a:spcPct val="0"/>
              </a:spcAft>
              <a:buNone/>
            </a:pPr>
            <a:r>
              <a:rPr lang="fa-IR" altLang="en-US" sz="6600" b="1" dirty="0" err="1">
                <a:latin typeface="B Roya" pitchFamily="2" charset="-78"/>
                <a:cs typeface="B Roya" pitchFamily="2" charset="-78"/>
              </a:rPr>
              <a:t>سایه‌ی</a:t>
            </a:r>
            <a:r>
              <a:rPr lang="fa-IR" altLang="en-US" sz="6600" b="1" dirty="0">
                <a:latin typeface="B Roya" pitchFamily="2" charset="-78"/>
                <a:cs typeface="B Roya" pitchFamily="2" charset="-78"/>
              </a:rPr>
              <a:t> تردید بر </a:t>
            </a:r>
            <a:r>
              <a:rPr lang="fa-IR" altLang="en-US" sz="6600" b="1" dirty="0" err="1">
                <a:latin typeface="B Roya" pitchFamily="2" charset="-78"/>
                <a:cs typeface="B Roya" pitchFamily="2" charset="-78"/>
              </a:rPr>
              <a:t>پژوهش‌های</a:t>
            </a:r>
            <a:r>
              <a:rPr lang="fa-IR" altLang="en-US" sz="6600" b="1" dirty="0">
                <a:latin typeface="B Roya" pitchFamily="2" charset="-78"/>
                <a:cs typeface="B Roya" pitchFamily="2" charset="-78"/>
              </a:rPr>
              <a:t> پزشکی: </a:t>
            </a:r>
            <a:r>
              <a:rPr lang="fa-IR" altLang="en-US" sz="4900" b="1" dirty="0">
                <a:solidFill>
                  <a:schemeClr val="bg1">
                    <a:lumMod val="50000"/>
                  </a:schemeClr>
                </a:solidFill>
                <a:latin typeface="B Roya" pitchFamily="2" charset="-78"/>
                <a:cs typeface="B Roya" pitchFamily="2" charset="-78"/>
              </a:rPr>
              <a:t>از بحران تکرارپذیری تا </a:t>
            </a:r>
            <a:r>
              <a:rPr lang="fa-IR" altLang="en-US" sz="4900" b="1" dirty="0" err="1">
                <a:solidFill>
                  <a:schemeClr val="bg1">
                    <a:lumMod val="50000"/>
                  </a:schemeClr>
                </a:solidFill>
                <a:latin typeface="B Roya" pitchFamily="2" charset="-78"/>
                <a:cs typeface="B Roya" pitchFamily="2" charset="-78"/>
              </a:rPr>
              <a:t>بی‌اعتمادی</a:t>
            </a:r>
            <a:r>
              <a:rPr lang="fa-IR" altLang="en-US" sz="4900" b="1" dirty="0">
                <a:solidFill>
                  <a:schemeClr val="bg1">
                    <a:lumMod val="50000"/>
                  </a:schemeClr>
                </a:solidFill>
                <a:latin typeface="B Roya" pitchFamily="2" charset="-78"/>
                <a:cs typeface="B Roya" pitchFamily="2" charset="-78"/>
              </a:rPr>
              <a:t> به </a:t>
            </a:r>
            <a:r>
              <a:rPr lang="fa-IR" altLang="en-US" sz="4900" b="1" dirty="0" err="1">
                <a:solidFill>
                  <a:schemeClr val="bg1">
                    <a:lumMod val="50000"/>
                  </a:schemeClr>
                </a:solidFill>
                <a:latin typeface="B Roya" pitchFamily="2" charset="-78"/>
                <a:cs typeface="B Roya" pitchFamily="2" charset="-78"/>
              </a:rPr>
              <a:t>کارآزمایی‌ها</a:t>
            </a:r>
            <a:endParaRPr lang="es-ES" altLang="en-US" sz="6600" dirty="0">
              <a:solidFill>
                <a:schemeClr val="bg1">
                  <a:lumMod val="50000"/>
                </a:schemeClr>
              </a:solidFill>
              <a:latin typeface="B Roya" pitchFamily="2" charset="-78"/>
              <a:cs typeface="B Roya" pitchFamily="2" charset="-78"/>
            </a:endParaRPr>
          </a:p>
        </p:txBody>
      </p:sp>
      <p:grpSp>
        <p:nvGrpSpPr>
          <p:cNvPr id="2" name="Group 1"/>
          <p:cNvGrpSpPr/>
          <p:nvPr/>
        </p:nvGrpSpPr>
        <p:grpSpPr>
          <a:xfrm>
            <a:off x="554344" y="525405"/>
            <a:ext cx="11121412" cy="5894127"/>
            <a:chOff x="554344" y="525405"/>
            <a:chExt cx="11121412" cy="5894127"/>
          </a:xfrm>
        </p:grpSpPr>
        <p:sp>
          <p:nvSpPr>
            <p:cNvPr id="9" name="Rectangle 8">
              <a:extLst>
                <a:ext uri="{FF2B5EF4-FFF2-40B4-BE49-F238E27FC236}">
                  <a16:creationId xmlns:a16="http://schemas.microsoft.com/office/drawing/2014/main" id="{53BE0B6B-F3C4-4CE5-B16F-2EB1E7885C3A}"/>
                </a:ext>
              </a:extLst>
            </p:cNvPr>
            <p:cNvSpPr/>
            <p:nvPr/>
          </p:nvSpPr>
          <p:spPr>
            <a:xfrm>
              <a:off x="871844" y="817505"/>
              <a:ext cx="10803912" cy="5602027"/>
            </a:xfrm>
            <a:prstGeom prst="rect">
              <a:avLst/>
            </a:prstGeom>
            <a:noFill/>
            <a:ln w="76200">
              <a:solidFill>
                <a:srgbClr val="04A65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20" dirty="0">
                <a:latin typeface="Times New Roman" panose="02020603050405020304" pitchFamily="18" charset="0"/>
              </a:endParaRPr>
            </a:p>
          </p:txBody>
        </p:sp>
        <p:sp>
          <p:nvSpPr>
            <p:cNvPr id="7" name="Rectangle 6">
              <a:extLst>
                <a:ext uri="{FF2B5EF4-FFF2-40B4-BE49-F238E27FC236}">
                  <a16:creationId xmlns:a16="http://schemas.microsoft.com/office/drawing/2014/main" id="{53BE0B6B-F3C4-4CE5-B16F-2EB1E7885C3A}"/>
                </a:ext>
              </a:extLst>
            </p:cNvPr>
            <p:cNvSpPr/>
            <p:nvPr/>
          </p:nvSpPr>
          <p:spPr>
            <a:xfrm>
              <a:off x="554344" y="525405"/>
              <a:ext cx="10803912" cy="5602027"/>
            </a:xfrm>
            <a:prstGeom prst="rect">
              <a:avLst/>
            </a:prstGeom>
            <a:noFill/>
            <a:ln w="76200">
              <a:solidFill>
                <a:srgbClr val="04A65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sz="2020" dirty="0">
                <a:latin typeface="Times New Roman" panose="02020603050405020304" pitchFamily="18" charset="0"/>
              </a:endParaRPr>
            </a:p>
          </p:txBody>
        </p:sp>
      </p:grpSp>
    </p:spTree>
    <p:extLst>
      <p:ext uri="{BB962C8B-B14F-4D97-AF65-F5344CB8AC3E}">
        <p14:creationId xmlns:p14="http://schemas.microsoft.com/office/powerpoint/2010/main" val="33245737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10029" y="5816686"/>
            <a:ext cx="5334000" cy="348878"/>
          </a:xfrm>
          <a:prstGeom prst="rect">
            <a:avLst/>
          </a:prstGeom>
        </p:spPr>
        <p:txBody>
          <a:bodyPr wrap="square">
            <a:spAutoFit/>
          </a:bodyPr>
          <a:lstStyle/>
          <a:p>
            <a:r>
              <a:rPr lang="en-US" sz="1667" dirty="0">
                <a:solidFill>
                  <a:srgbClr val="FFFFFF">
                    <a:lumMod val="50000"/>
                  </a:srgbClr>
                </a:solidFill>
                <a:latin typeface="Source Sans Pro Semibold"/>
              </a:rPr>
              <a:t>https://www.nature.com/articles/521274a</a:t>
            </a: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84686" y="1972117"/>
            <a:ext cx="3465162" cy="4724589"/>
          </a:xfrm>
          <a:prstGeom prst="rect">
            <a:avLst/>
          </a:prstGeom>
        </p:spPr>
      </p:pic>
      <p:pic>
        <p:nvPicPr>
          <p:cNvPr id="9" name="Picture 8"/>
          <p:cNvPicPr>
            <a:picLocks noChangeAspect="1"/>
          </p:cNvPicPr>
          <p:nvPr/>
        </p:nvPicPr>
        <p:blipFill>
          <a:blip r:embed="rId3"/>
          <a:stretch>
            <a:fillRect/>
          </a:stretch>
        </p:blipFill>
        <p:spPr>
          <a:xfrm>
            <a:off x="244845" y="374972"/>
            <a:ext cx="6497125" cy="427118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441739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4F51F0B-7F40-0147-A826-2135BEBA6C7A}"/>
              </a:ext>
            </a:extLst>
          </p:cNvPr>
          <p:cNvSpPr>
            <a:spLocks noGrp="1"/>
          </p:cNvSpPr>
          <p:nvPr>
            <p:ph type="sldNum" sz="quarter" idx="4294967295"/>
          </p:nvPr>
        </p:nvSpPr>
        <p:spPr>
          <a:xfrm>
            <a:off x="9448800" y="6356350"/>
            <a:ext cx="2743200" cy="365125"/>
          </a:xfrm>
        </p:spPr>
        <p:txBody>
          <a:bodyPr/>
          <a:lstStyle/>
          <a:p>
            <a:fld id="{AAF6402D-44EF-47C8-9973-FA8A0D9B155C}" type="slidenum">
              <a:rPr lang="en-US" smtClean="0"/>
              <a:pPr/>
              <a:t>22</a:t>
            </a:fld>
            <a:endParaRPr lang="en-US" dirty="0"/>
          </a:p>
        </p:txBody>
      </p:sp>
      <p:sp>
        <p:nvSpPr>
          <p:cNvPr id="3" name="Rectangle 2"/>
          <p:cNvSpPr/>
          <p:nvPr/>
        </p:nvSpPr>
        <p:spPr>
          <a:xfrm>
            <a:off x="1222665" y="6398931"/>
            <a:ext cx="4193520" cy="369332"/>
          </a:xfrm>
          <a:prstGeom prst="rect">
            <a:avLst/>
          </a:prstGeom>
        </p:spPr>
        <p:txBody>
          <a:bodyPr wrap="none">
            <a:spAutoFit/>
          </a:bodyPr>
          <a:lstStyle/>
          <a:p>
            <a:r>
              <a:rPr lang="en-US" dirty="0">
                <a:solidFill>
                  <a:schemeClr val="bg1">
                    <a:lumMod val="50000"/>
                  </a:schemeClr>
                </a:solidFill>
              </a:rPr>
              <a:t>https://www.nature.com/articles/521274a</a:t>
            </a:r>
          </a:p>
        </p:txBody>
      </p:sp>
      <p:sp>
        <p:nvSpPr>
          <p:cNvPr id="8" name="Rectangle 7"/>
          <p:cNvSpPr/>
          <p:nvPr/>
        </p:nvSpPr>
        <p:spPr>
          <a:xfrm>
            <a:off x="5447335" y="486914"/>
            <a:ext cx="4376519" cy="646331"/>
          </a:xfrm>
          <a:prstGeom prst="rect">
            <a:avLst/>
          </a:prstGeom>
        </p:spPr>
        <p:txBody>
          <a:bodyPr wrap="none">
            <a:spAutoFit/>
          </a:bodyPr>
          <a:lstStyle/>
          <a:p>
            <a:pPr algn="r" rtl="1"/>
            <a:r>
              <a:rPr lang="fa-IR" sz="3600" b="1" dirty="0" err="1">
                <a:cs typeface="B Roya" panose="00000400000000000000" pitchFamily="2" charset="-78"/>
              </a:rPr>
              <a:t>آنتی‌بادی‌ها</a:t>
            </a:r>
            <a:r>
              <a:rPr lang="fa-IR" sz="3600" b="1" dirty="0">
                <a:cs typeface="B Roya" panose="00000400000000000000" pitchFamily="2" charset="-78"/>
              </a:rPr>
              <a:t> را سرزنش کنید</a:t>
            </a:r>
            <a:endParaRPr lang="en-US" sz="3600" b="1" dirty="0">
              <a:cs typeface="B Roya" panose="00000400000000000000" pitchFamily="2" charset="-78"/>
            </a:endParaRPr>
          </a:p>
        </p:txBody>
      </p:sp>
      <p:sp>
        <p:nvSpPr>
          <p:cNvPr id="2" name="Rectangle 1"/>
          <p:cNvSpPr/>
          <p:nvPr/>
        </p:nvSpPr>
        <p:spPr>
          <a:xfrm>
            <a:off x="665018" y="1454145"/>
            <a:ext cx="9169743" cy="4970591"/>
          </a:xfrm>
          <a:prstGeom prst="rect">
            <a:avLst/>
          </a:prstGeom>
        </p:spPr>
        <p:txBody>
          <a:bodyPr wrap="square">
            <a:spAutoFit/>
          </a:bodyPr>
          <a:lstStyle/>
          <a:p>
            <a:pPr algn="r" rtl="1">
              <a:spcAft>
                <a:spcPts val="600"/>
              </a:spcAft>
            </a:pPr>
            <a:r>
              <a:rPr lang="en-US" sz="2400" dirty="0" err="1">
                <a:cs typeface="B Roya" panose="00000400000000000000" pitchFamily="2" charset="-78"/>
              </a:rPr>
              <a:t>در</a:t>
            </a:r>
            <a:r>
              <a:rPr lang="en-US" sz="2400" dirty="0">
                <a:cs typeface="B Roya" panose="00000400000000000000" pitchFamily="2" charset="-78"/>
              </a:rPr>
              <a:t> </a:t>
            </a:r>
            <a:r>
              <a:rPr lang="en-US" sz="2400" dirty="0" err="1">
                <a:cs typeface="B Roya" panose="00000400000000000000" pitchFamily="2" charset="-78"/>
              </a:rPr>
              <a:t>سال</a:t>
            </a:r>
            <a:r>
              <a:rPr lang="en-US" sz="2400" dirty="0">
                <a:cs typeface="B Roya" panose="00000400000000000000" pitchFamily="2" charset="-78"/>
              </a:rPr>
              <a:t> </a:t>
            </a:r>
            <a:r>
              <a:rPr lang="fa-IR" sz="2400" dirty="0">
                <a:cs typeface="B Roya" panose="00000400000000000000" pitchFamily="2" charset="-78"/>
              </a:rPr>
              <a:t>۲۰۰۶</a:t>
            </a:r>
            <a:r>
              <a:rPr lang="en-US" sz="2400" dirty="0">
                <a:cs typeface="B Roya" panose="00000400000000000000" pitchFamily="2" charset="-78"/>
              </a:rPr>
              <a:t>، </a:t>
            </a:r>
            <a:r>
              <a:rPr lang="en-US" sz="2400" dirty="0" err="1">
                <a:cs typeface="B Roya" panose="00000400000000000000" pitchFamily="2" charset="-78"/>
              </a:rPr>
              <a:t>همه</a:t>
            </a:r>
            <a:r>
              <a:rPr lang="en-US" sz="2400" dirty="0">
                <a:cs typeface="B Roya" panose="00000400000000000000" pitchFamily="2" charset="-78"/>
              </a:rPr>
              <a:t> </a:t>
            </a:r>
            <a:r>
              <a:rPr lang="en-US" sz="2400" dirty="0" err="1">
                <a:cs typeface="B Roya" panose="00000400000000000000" pitchFamily="2" charset="-78"/>
              </a:rPr>
              <a:t>چیز</a:t>
            </a:r>
            <a:r>
              <a:rPr lang="en-US" sz="2400" dirty="0">
                <a:cs typeface="B Roya" panose="00000400000000000000" pitchFamily="2" charset="-78"/>
              </a:rPr>
              <a:t> </a:t>
            </a:r>
            <a:r>
              <a:rPr lang="en-US" sz="2400" dirty="0" err="1">
                <a:cs typeface="B Roya" panose="00000400000000000000" pitchFamily="2" charset="-78"/>
              </a:rPr>
              <a:t>برای</a:t>
            </a:r>
            <a:r>
              <a:rPr lang="en-US" sz="2400" dirty="0">
                <a:cs typeface="B Roya" panose="00000400000000000000" pitchFamily="2" charset="-78"/>
              </a:rPr>
              <a:t> </a:t>
            </a:r>
            <a:r>
              <a:rPr lang="en-US" sz="2400" dirty="0">
                <a:solidFill>
                  <a:srgbClr val="222222"/>
                </a:solidFill>
              </a:rPr>
              <a:t>David </a:t>
            </a:r>
            <a:r>
              <a:rPr lang="en-US" sz="2400" dirty="0" err="1">
                <a:solidFill>
                  <a:srgbClr val="222222"/>
                </a:solidFill>
              </a:rPr>
              <a:t>Rimm</a:t>
            </a:r>
            <a:r>
              <a:rPr lang="en-US" sz="2400" dirty="0">
                <a:cs typeface="B Roya" panose="00000400000000000000" pitchFamily="2" charset="-78"/>
              </a:rPr>
              <a:t>، </a:t>
            </a:r>
            <a:r>
              <a:rPr lang="fa-IR" sz="2400" dirty="0" err="1">
                <a:cs typeface="B Roya" panose="00000400000000000000" pitchFamily="2" charset="-78"/>
              </a:rPr>
              <a:t>پاتولوژیست</a:t>
            </a:r>
            <a:r>
              <a:rPr lang="fa-IR" sz="2400" dirty="0">
                <a:cs typeface="B Roya" panose="00000400000000000000" pitchFamily="2" charset="-78"/>
              </a:rPr>
              <a:t> </a:t>
            </a:r>
            <a:r>
              <a:rPr lang="en-US" sz="2400" dirty="0" err="1">
                <a:cs typeface="B Roya" panose="00000400000000000000" pitchFamily="2" charset="-78"/>
              </a:rPr>
              <a:t>دانشگاه</a:t>
            </a:r>
            <a:r>
              <a:rPr lang="en-US" sz="2400" dirty="0">
                <a:cs typeface="B Roya" panose="00000400000000000000" pitchFamily="2" charset="-78"/>
              </a:rPr>
              <a:t> </a:t>
            </a:r>
            <a:r>
              <a:rPr lang="en-US" sz="2400" dirty="0" err="1">
                <a:cs typeface="B Roya" panose="00000400000000000000" pitchFamily="2" charset="-78"/>
              </a:rPr>
              <a:t>ییل</a:t>
            </a:r>
            <a:r>
              <a:rPr lang="en-US" sz="2400" dirty="0">
                <a:cs typeface="B Roya" panose="00000400000000000000" pitchFamily="2" charset="-78"/>
              </a:rPr>
              <a:t> </a:t>
            </a:r>
            <a:r>
              <a:rPr lang="en-US" sz="2400" dirty="0" err="1">
                <a:cs typeface="B Roya" panose="00000400000000000000" pitchFamily="2" charset="-78"/>
              </a:rPr>
              <a:t>بسیار</a:t>
            </a:r>
            <a:r>
              <a:rPr lang="en-US" sz="2400" dirty="0">
                <a:cs typeface="B Roya" panose="00000400000000000000" pitchFamily="2" charset="-78"/>
              </a:rPr>
              <a:t> </a:t>
            </a:r>
            <a:r>
              <a:rPr lang="en-US" sz="2400" dirty="0" err="1">
                <a:cs typeface="B Roya" panose="00000400000000000000" pitchFamily="2" charset="-78"/>
              </a:rPr>
              <a:t>خوب</a:t>
            </a:r>
            <a:r>
              <a:rPr lang="en-US" sz="2400" dirty="0">
                <a:cs typeface="B Roya" panose="00000400000000000000" pitchFamily="2" charset="-78"/>
              </a:rPr>
              <a:t> </a:t>
            </a:r>
            <a:r>
              <a:rPr lang="en-US" sz="2400" dirty="0" err="1">
                <a:cs typeface="B Roya" panose="00000400000000000000" pitchFamily="2" charset="-78"/>
              </a:rPr>
              <a:t>به</a:t>
            </a:r>
            <a:r>
              <a:rPr lang="en-US" sz="2400" dirty="0">
                <a:cs typeface="B Roya" panose="00000400000000000000" pitchFamily="2" charset="-78"/>
              </a:rPr>
              <a:t> </a:t>
            </a:r>
            <a:r>
              <a:rPr lang="en-US" sz="2400" dirty="0" err="1">
                <a:cs typeface="B Roya" panose="00000400000000000000" pitchFamily="2" charset="-78"/>
              </a:rPr>
              <a:t>نظر</a:t>
            </a:r>
            <a:r>
              <a:rPr lang="en-US" sz="2400" dirty="0">
                <a:cs typeface="B Roya" panose="00000400000000000000" pitchFamily="2" charset="-78"/>
              </a:rPr>
              <a:t> </a:t>
            </a:r>
            <a:r>
              <a:rPr lang="en-US" sz="2400" dirty="0" err="1">
                <a:cs typeface="B Roya" panose="00000400000000000000" pitchFamily="2" charset="-78"/>
              </a:rPr>
              <a:t>می</a:t>
            </a:r>
            <a:r>
              <a:rPr lang="fa-IR" sz="2400" dirty="0">
                <a:cs typeface="B Roya" panose="00000400000000000000" pitchFamily="2" charset="-78"/>
              </a:rPr>
              <a:t>‌</a:t>
            </a:r>
            <a:r>
              <a:rPr lang="en-US" sz="2400" dirty="0" err="1">
                <a:cs typeface="B Roya" panose="00000400000000000000" pitchFamily="2" charset="-78"/>
              </a:rPr>
              <a:t>رسید</a:t>
            </a:r>
            <a:r>
              <a:rPr lang="fa-IR" sz="2400" dirty="0">
                <a:cs typeface="B Roya" panose="00000400000000000000" pitchFamily="2" charset="-78"/>
              </a:rPr>
              <a:t>. او</a:t>
            </a:r>
            <a:r>
              <a:rPr lang="en-US" sz="2400" dirty="0">
                <a:cs typeface="B Roya" panose="00000400000000000000" pitchFamily="2" charset="-78"/>
              </a:rPr>
              <a:t> </a:t>
            </a:r>
            <a:r>
              <a:rPr lang="en-US" sz="2400" dirty="0" err="1">
                <a:cs typeface="B Roya" panose="00000400000000000000" pitchFamily="2" charset="-78"/>
              </a:rPr>
              <a:t>آزمایشی</a:t>
            </a:r>
            <a:r>
              <a:rPr lang="en-US" sz="2400" dirty="0">
                <a:cs typeface="B Roya" panose="00000400000000000000" pitchFamily="2" charset="-78"/>
              </a:rPr>
              <a:t> </a:t>
            </a:r>
            <a:r>
              <a:rPr lang="en-US" sz="2400" dirty="0" err="1">
                <a:cs typeface="B Roya" panose="00000400000000000000" pitchFamily="2" charset="-78"/>
              </a:rPr>
              <a:t>را</a:t>
            </a:r>
            <a:r>
              <a:rPr lang="en-US" sz="2400" dirty="0">
                <a:cs typeface="B Roya" panose="00000400000000000000" pitchFamily="2" charset="-78"/>
              </a:rPr>
              <a:t> </a:t>
            </a:r>
            <a:r>
              <a:rPr lang="en-US" sz="2400" dirty="0" err="1">
                <a:cs typeface="B Roya" panose="00000400000000000000" pitchFamily="2" charset="-78"/>
              </a:rPr>
              <a:t>برای</a:t>
            </a:r>
            <a:r>
              <a:rPr lang="en-US" sz="2400" dirty="0">
                <a:cs typeface="B Roya" panose="00000400000000000000" pitchFamily="2" charset="-78"/>
              </a:rPr>
              <a:t> </a:t>
            </a:r>
            <a:r>
              <a:rPr lang="en-US" sz="2400" dirty="0" err="1">
                <a:cs typeface="B Roya" panose="00000400000000000000" pitchFamily="2" charset="-78"/>
              </a:rPr>
              <a:t>راهنمایی</a:t>
            </a:r>
            <a:r>
              <a:rPr lang="en-US" sz="2400" dirty="0">
                <a:cs typeface="B Roya" panose="00000400000000000000" pitchFamily="2" charset="-78"/>
              </a:rPr>
              <a:t> </a:t>
            </a:r>
            <a:r>
              <a:rPr lang="en-US" sz="2400" dirty="0" err="1">
                <a:cs typeface="B Roya" panose="00000400000000000000" pitchFamily="2" charset="-78"/>
              </a:rPr>
              <a:t>درمان</a:t>
            </a:r>
            <a:r>
              <a:rPr lang="en-US" sz="2400" dirty="0">
                <a:cs typeface="B Roya" panose="00000400000000000000" pitchFamily="2" charset="-78"/>
              </a:rPr>
              <a:t> </a:t>
            </a:r>
            <a:r>
              <a:rPr lang="en-US" sz="2400" dirty="0" err="1">
                <a:cs typeface="B Roya" panose="00000400000000000000" pitchFamily="2" charset="-78"/>
              </a:rPr>
              <a:t>موثر</a:t>
            </a:r>
            <a:r>
              <a:rPr lang="en-US" sz="2400" dirty="0">
                <a:cs typeface="B Roya" panose="00000400000000000000" pitchFamily="2" charset="-78"/>
              </a:rPr>
              <a:t> </a:t>
            </a:r>
            <a:r>
              <a:rPr lang="en-US" sz="2400" dirty="0" err="1">
                <a:cs typeface="B Roya" panose="00000400000000000000" pitchFamily="2" charset="-78"/>
              </a:rPr>
              <a:t>ملانوم</a:t>
            </a:r>
            <a:r>
              <a:rPr lang="en-US" sz="2400" dirty="0">
                <a:cs typeface="B Roya" panose="00000400000000000000" pitchFamily="2" charset="-78"/>
              </a:rPr>
              <a:t> </a:t>
            </a:r>
            <a:r>
              <a:rPr lang="en-US" sz="2400" dirty="0" err="1">
                <a:cs typeface="B Roya" panose="00000400000000000000" pitchFamily="2" charset="-78"/>
              </a:rPr>
              <a:t>سرطان</a:t>
            </a:r>
            <a:r>
              <a:rPr lang="en-US" sz="2400" dirty="0">
                <a:cs typeface="B Roya" panose="00000400000000000000" pitchFamily="2" charset="-78"/>
              </a:rPr>
              <a:t> </a:t>
            </a:r>
            <a:r>
              <a:rPr lang="en-US" sz="2400" dirty="0" err="1">
                <a:cs typeface="B Roya" panose="00000400000000000000" pitchFamily="2" charset="-78"/>
              </a:rPr>
              <a:t>پوست</a:t>
            </a:r>
            <a:r>
              <a:rPr lang="en-US" sz="2400" dirty="0">
                <a:cs typeface="B Roya" panose="00000400000000000000" pitchFamily="2" charset="-78"/>
              </a:rPr>
              <a:t> </a:t>
            </a:r>
            <a:r>
              <a:rPr lang="fa-IR" sz="2400" dirty="0">
                <a:cs typeface="B Roya" panose="00000400000000000000" pitchFamily="2" charset="-78"/>
              </a:rPr>
              <a:t>طراحی</a:t>
            </a:r>
            <a:r>
              <a:rPr lang="en-US" sz="2400" dirty="0">
                <a:cs typeface="B Roya" panose="00000400000000000000" pitchFamily="2" charset="-78"/>
              </a:rPr>
              <a:t> </a:t>
            </a:r>
            <a:r>
              <a:rPr lang="en-US" sz="2400" dirty="0" err="1">
                <a:cs typeface="B Roya" panose="00000400000000000000" pitchFamily="2" charset="-78"/>
              </a:rPr>
              <a:t>کرده</a:t>
            </a:r>
            <a:r>
              <a:rPr lang="en-US" sz="2400" dirty="0">
                <a:cs typeface="B Roya" panose="00000400000000000000" pitchFamily="2" charset="-78"/>
              </a:rPr>
              <a:t> </a:t>
            </a:r>
            <a:r>
              <a:rPr lang="en-US" sz="2400" dirty="0" err="1">
                <a:cs typeface="B Roya" panose="00000400000000000000" pitchFamily="2" charset="-78"/>
              </a:rPr>
              <a:t>بود</a:t>
            </a:r>
            <a:r>
              <a:rPr lang="en-US" sz="2400" dirty="0">
                <a:cs typeface="B Roya" panose="00000400000000000000" pitchFamily="2" charset="-78"/>
              </a:rPr>
              <a:t> </a:t>
            </a:r>
            <a:r>
              <a:rPr lang="en-US" sz="2400" dirty="0" err="1">
                <a:cs typeface="B Roya" panose="00000400000000000000" pitchFamily="2" charset="-78"/>
              </a:rPr>
              <a:t>و</a:t>
            </a:r>
            <a:r>
              <a:rPr lang="en-US" sz="2400" dirty="0">
                <a:cs typeface="B Roya" panose="00000400000000000000" pitchFamily="2" charset="-78"/>
              </a:rPr>
              <a:t> </a:t>
            </a:r>
            <a:r>
              <a:rPr lang="en-US" sz="2400" dirty="0" err="1">
                <a:cs typeface="B Roya" panose="00000400000000000000" pitchFamily="2" charset="-78"/>
              </a:rPr>
              <a:t>وعده</a:t>
            </a:r>
            <a:r>
              <a:rPr lang="en-US" sz="2400" dirty="0">
                <a:cs typeface="B Roya" panose="00000400000000000000" pitchFamily="2" charset="-78"/>
              </a:rPr>
              <a:t> </a:t>
            </a:r>
            <a:r>
              <a:rPr lang="en-US" sz="2400" dirty="0" err="1">
                <a:cs typeface="B Roya" panose="00000400000000000000" pitchFamily="2" charset="-78"/>
              </a:rPr>
              <a:t>داده</a:t>
            </a:r>
            <a:r>
              <a:rPr lang="en-US" sz="2400" dirty="0">
                <a:cs typeface="B Roya" panose="00000400000000000000" pitchFamily="2" charset="-78"/>
              </a:rPr>
              <a:t> </a:t>
            </a:r>
            <a:r>
              <a:rPr lang="en-US" sz="2400" dirty="0" err="1">
                <a:cs typeface="B Roya" panose="00000400000000000000" pitchFamily="2" charset="-78"/>
              </a:rPr>
              <a:t>بود</a:t>
            </a:r>
            <a:r>
              <a:rPr lang="en-US" sz="2400" dirty="0">
                <a:cs typeface="B Roya" panose="00000400000000000000" pitchFamily="2" charset="-78"/>
              </a:rPr>
              <a:t> </a:t>
            </a:r>
            <a:r>
              <a:rPr lang="en-US" sz="2400" dirty="0" err="1">
                <a:cs typeface="B Roya" panose="00000400000000000000" pitchFamily="2" charset="-78"/>
              </a:rPr>
              <a:t>که</a:t>
            </a:r>
            <a:r>
              <a:rPr lang="en-US" sz="2400" dirty="0">
                <a:cs typeface="B Roya" panose="00000400000000000000" pitchFamily="2" charset="-78"/>
              </a:rPr>
              <a:t> </a:t>
            </a:r>
            <a:r>
              <a:rPr lang="en-US" sz="2400" dirty="0" err="1">
                <a:cs typeface="B Roya" panose="00000400000000000000" pitchFamily="2" charset="-78"/>
              </a:rPr>
              <a:t>جان</a:t>
            </a:r>
            <a:r>
              <a:rPr lang="en-US" sz="2400" dirty="0">
                <a:cs typeface="B Roya" panose="00000400000000000000" pitchFamily="2" charset="-78"/>
              </a:rPr>
              <a:t> </a:t>
            </a:r>
            <a:r>
              <a:rPr lang="en-US" sz="2400" dirty="0" err="1">
                <a:cs typeface="B Roya" panose="00000400000000000000" pitchFamily="2" charset="-78"/>
              </a:rPr>
              <a:t>انسان</a:t>
            </a:r>
            <a:r>
              <a:rPr lang="en-US" sz="2400" dirty="0">
                <a:cs typeface="B Roya" panose="00000400000000000000" pitchFamily="2" charset="-78"/>
              </a:rPr>
              <a:t> </a:t>
            </a:r>
            <a:r>
              <a:rPr lang="en-US" sz="2400" dirty="0" err="1">
                <a:cs typeface="B Roya" panose="00000400000000000000" pitchFamily="2" charset="-78"/>
              </a:rPr>
              <a:t>ها</a:t>
            </a:r>
            <a:r>
              <a:rPr lang="en-US" sz="2400" dirty="0">
                <a:cs typeface="B Roya" panose="00000400000000000000" pitchFamily="2" charset="-78"/>
              </a:rPr>
              <a:t> </a:t>
            </a:r>
            <a:r>
              <a:rPr lang="en-US" sz="2400" dirty="0" err="1">
                <a:cs typeface="B Roya" panose="00000400000000000000" pitchFamily="2" charset="-78"/>
              </a:rPr>
              <a:t>را</a:t>
            </a:r>
            <a:r>
              <a:rPr lang="en-US" sz="2400" dirty="0">
                <a:cs typeface="B Roya" panose="00000400000000000000" pitchFamily="2" charset="-78"/>
              </a:rPr>
              <a:t> </a:t>
            </a:r>
            <a:r>
              <a:rPr lang="en-US" sz="2400" dirty="0" err="1">
                <a:cs typeface="B Roya" panose="00000400000000000000" pitchFamily="2" charset="-78"/>
              </a:rPr>
              <a:t>نجات</a:t>
            </a:r>
            <a:r>
              <a:rPr lang="en-US" sz="2400" dirty="0">
                <a:cs typeface="B Roya" panose="00000400000000000000" pitchFamily="2" charset="-78"/>
              </a:rPr>
              <a:t> </a:t>
            </a:r>
            <a:r>
              <a:rPr lang="en-US" sz="2400" dirty="0" err="1">
                <a:cs typeface="B Roya" panose="00000400000000000000" pitchFamily="2" charset="-78"/>
              </a:rPr>
              <a:t>دهد</a:t>
            </a:r>
            <a:r>
              <a:rPr lang="fa-IR" sz="2400" dirty="0">
                <a:cs typeface="B Roya" panose="00000400000000000000" pitchFamily="2" charset="-78"/>
              </a:rPr>
              <a:t>. این آزمایش </a:t>
            </a:r>
            <a:r>
              <a:rPr lang="en-US" sz="2400" dirty="0" err="1">
                <a:cs typeface="B Roya" panose="00000400000000000000" pitchFamily="2" charset="-78"/>
              </a:rPr>
              <a:t>متکی</a:t>
            </a:r>
            <a:r>
              <a:rPr lang="en-US" sz="2400" dirty="0">
                <a:cs typeface="B Roya" panose="00000400000000000000" pitchFamily="2" charset="-78"/>
              </a:rPr>
              <a:t> </a:t>
            </a:r>
            <a:r>
              <a:rPr lang="en-US" sz="2400" dirty="0" err="1">
                <a:cs typeface="B Roya" panose="00000400000000000000" pitchFamily="2" charset="-78"/>
              </a:rPr>
              <a:t>بر</a:t>
            </a:r>
            <a:r>
              <a:rPr lang="en-US" sz="2400" dirty="0">
                <a:cs typeface="B Roya" panose="00000400000000000000" pitchFamily="2" charset="-78"/>
              </a:rPr>
              <a:t> </a:t>
            </a:r>
            <a:r>
              <a:rPr lang="en-US" sz="2400" dirty="0" err="1">
                <a:cs typeface="B Roya" panose="00000400000000000000" pitchFamily="2" charset="-78"/>
              </a:rPr>
              <a:t>آنتی</a:t>
            </a:r>
            <a:r>
              <a:rPr lang="fa-IR" sz="2400" dirty="0">
                <a:cs typeface="B Roya" panose="00000400000000000000" pitchFamily="2" charset="-78"/>
              </a:rPr>
              <a:t>‌</a:t>
            </a:r>
            <a:r>
              <a:rPr lang="en-US" sz="2400" dirty="0" err="1">
                <a:cs typeface="B Roya" panose="00000400000000000000" pitchFamily="2" charset="-78"/>
              </a:rPr>
              <a:t>بادی‌ها</a:t>
            </a:r>
            <a:r>
              <a:rPr lang="en-US" sz="2400" dirty="0">
                <a:cs typeface="B Roya" panose="00000400000000000000" pitchFamily="2" charset="-78"/>
              </a:rPr>
              <a:t> </a:t>
            </a:r>
            <a:r>
              <a:rPr lang="en-US" sz="2400" dirty="0" err="1">
                <a:cs typeface="B Roya" panose="00000400000000000000" pitchFamily="2" charset="-78"/>
              </a:rPr>
              <a:t>بود</a:t>
            </a:r>
            <a:r>
              <a:rPr lang="en-US" sz="2400" dirty="0">
                <a:cs typeface="B Roya" panose="00000400000000000000" pitchFamily="2" charset="-78"/>
              </a:rPr>
              <a:t>- </a:t>
            </a:r>
            <a:r>
              <a:rPr lang="en-US" sz="2400" dirty="0" err="1">
                <a:cs typeface="B Roya" panose="00000400000000000000" pitchFamily="2" charset="-78"/>
              </a:rPr>
              <a:t>پروتئین‌های</a:t>
            </a:r>
            <a:r>
              <a:rPr lang="en-US" sz="2400" dirty="0">
                <a:cs typeface="B Roya" panose="00000400000000000000" pitchFamily="2" charset="-78"/>
              </a:rPr>
              <a:t> </a:t>
            </a:r>
            <a:r>
              <a:rPr lang="en-US" sz="2400" dirty="0" err="1">
                <a:cs typeface="B Roya" panose="00000400000000000000" pitchFamily="2" charset="-78"/>
              </a:rPr>
              <a:t>بزرگY</a:t>
            </a:r>
            <a:r>
              <a:rPr lang="en-US" sz="2400" dirty="0">
                <a:cs typeface="B Roya" panose="00000400000000000000" pitchFamily="2" charset="-78"/>
              </a:rPr>
              <a:t> </a:t>
            </a:r>
            <a:r>
              <a:rPr lang="fa-IR" sz="2400" dirty="0">
                <a:cs typeface="B Roya" panose="00000400000000000000" pitchFamily="2" charset="-78"/>
              </a:rPr>
              <a:t> </a:t>
            </a:r>
            <a:r>
              <a:rPr lang="en-US" sz="2400" dirty="0" err="1">
                <a:cs typeface="B Roya" panose="00000400000000000000" pitchFamily="2" charset="-78"/>
              </a:rPr>
              <a:t>شکل</a:t>
            </a:r>
            <a:r>
              <a:rPr lang="en-US" sz="2400" dirty="0">
                <a:cs typeface="B Roya" panose="00000400000000000000" pitchFamily="2" charset="-78"/>
              </a:rPr>
              <a:t> </a:t>
            </a:r>
            <a:r>
              <a:rPr lang="en-US" sz="2400" dirty="0" err="1">
                <a:cs typeface="B Roya" panose="00000400000000000000" pitchFamily="2" charset="-78"/>
              </a:rPr>
              <a:t>که</a:t>
            </a:r>
            <a:r>
              <a:rPr lang="en-US" sz="2400" dirty="0">
                <a:cs typeface="B Roya" panose="00000400000000000000" pitchFamily="2" charset="-78"/>
              </a:rPr>
              <a:t> </a:t>
            </a:r>
            <a:r>
              <a:rPr lang="en-US" sz="2400" dirty="0" err="1">
                <a:cs typeface="B Roya" panose="00000400000000000000" pitchFamily="2" charset="-78"/>
              </a:rPr>
              <a:t>به</a:t>
            </a:r>
            <a:r>
              <a:rPr lang="en-US" sz="2400" dirty="0">
                <a:cs typeface="B Roya" panose="00000400000000000000" pitchFamily="2" charset="-78"/>
              </a:rPr>
              <a:t> </a:t>
            </a:r>
            <a:r>
              <a:rPr lang="en-US" sz="2400" dirty="0" err="1">
                <a:cs typeface="B Roya" panose="00000400000000000000" pitchFamily="2" charset="-78"/>
              </a:rPr>
              <a:t>مولکول‌های</a:t>
            </a:r>
            <a:r>
              <a:rPr lang="en-US" sz="2400" dirty="0">
                <a:cs typeface="B Roya" panose="00000400000000000000" pitchFamily="2" charset="-78"/>
              </a:rPr>
              <a:t> </a:t>
            </a:r>
            <a:r>
              <a:rPr lang="en-US" sz="2400" dirty="0" err="1">
                <a:cs typeface="B Roya" panose="00000400000000000000" pitchFamily="2" charset="-78"/>
              </a:rPr>
              <a:t>زیستی</a:t>
            </a:r>
            <a:r>
              <a:rPr lang="en-US" sz="2400" dirty="0">
                <a:cs typeface="B Roya" panose="00000400000000000000" pitchFamily="2" charset="-78"/>
              </a:rPr>
              <a:t> </a:t>
            </a:r>
            <a:r>
              <a:rPr lang="en-US" sz="2400" dirty="0" err="1">
                <a:cs typeface="B Roya" panose="00000400000000000000" pitchFamily="2" charset="-78"/>
              </a:rPr>
              <a:t>خاص</a:t>
            </a:r>
            <a:r>
              <a:rPr lang="en-US" sz="2400" dirty="0">
                <a:cs typeface="B Roya" panose="00000400000000000000" pitchFamily="2" charset="-78"/>
              </a:rPr>
              <a:t> </a:t>
            </a:r>
            <a:r>
              <a:rPr lang="en-US" sz="2400" dirty="0" err="1">
                <a:cs typeface="B Roya" panose="00000400000000000000" pitchFamily="2" charset="-78"/>
              </a:rPr>
              <a:t>متصل</a:t>
            </a:r>
            <a:r>
              <a:rPr lang="en-US" sz="2400" dirty="0">
                <a:cs typeface="B Roya" panose="00000400000000000000" pitchFamily="2" charset="-78"/>
              </a:rPr>
              <a:t> </a:t>
            </a:r>
            <a:r>
              <a:rPr lang="en-US" sz="2400" dirty="0" err="1">
                <a:cs typeface="B Roya" panose="00000400000000000000" pitchFamily="2" charset="-78"/>
              </a:rPr>
              <a:t>می‌شوند</a:t>
            </a:r>
            <a:r>
              <a:rPr lang="fa-IR" sz="2400" dirty="0">
                <a:cs typeface="B Roya" panose="00000400000000000000" pitchFamily="2" charset="-78"/>
              </a:rPr>
              <a:t>.</a:t>
            </a:r>
            <a:r>
              <a:rPr lang="en-US" sz="2400" dirty="0">
                <a:solidFill>
                  <a:srgbClr val="222222"/>
                </a:solidFill>
              </a:rPr>
              <a:t> </a:t>
            </a:r>
            <a:r>
              <a:rPr lang="en-US" sz="2400" dirty="0" err="1">
                <a:solidFill>
                  <a:srgbClr val="222222"/>
                </a:solidFill>
              </a:rPr>
              <a:t>Rimm</a:t>
            </a:r>
            <a:r>
              <a:rPr lang="en-US" sz="2400" dirty="0">
                <a:cs typeface="B Roya" panose="00000400000000000000" pitchFamily="2" charset="-78"/>
              </a:rPr>
              <a:t> </a:t>
            </a:r>
            <a:r>
              <a:rPr lang="en-US" sz="2400" dirty="0" err="1">
                <a:cs typeface="B Roya" panose="00000400000000000000" pitchFamily="2" charset="-78"/>
              </a:rPr>
              <a:t>ترکیبی</a:t>
            </a:r>
            <a:r>
              <a:rPr lang="en-US" sz="2400" dirty="0">
                <a:cs typeface="B Roya" panose="00000400000000000000" pitchFamily="2" charset="-78"/>
              </a:rPr>
              <a:t> </a:t>
            </a:r>
            <a:r>
              <a:rPr lang="en-US" sz="2400" dirty="0" err="1">
                <a:cs typeface="B Roya" panose="00000400000000000000" pitchFamily="2" charset="-78"/>
              </a:rPr>
              <a:t>از</a:t>
            </a:r>
            <a:r>
              <a:rPr lang="en-US" sz="2400" dirty="0">
                <a:cs typeface="B Roya" panose="00000400000000000000" pitchFamily="2" charset="-78"/>
              </a:rPr>
              <a:t> </a:t>
            </a:r>
            <a:r>
              <a:rPr lang="en-US" sz="2400" dirty="0" err="1">
                <a:cs typeface="B Roya" panose="00000400000000000000" pitchFamily="2" charset="-78"/>
              </a:rPr>
              <a:t>آنتی‌بادی‌ها</a:t>
            </a:r>
            <a:r>
              <a:rPr lang="en-US" sz="2400" dirty="0">
                <a:cs typeface="B Roya" panose="00000400000000000000" pitchFamily="2" charset="-78"/>
              </a:rPr>
              <a:t> </a:t>
            </a:r>
            <a:r>
              <a:rPr lang="en-US" sz="2400" dirty="0" err="1">
                <a:cs typeface="B Roya" panose="00000400000000000000" pitchFamily="2" charset="-78"/>
              </a:rPr>
              <a:t>را</a:t>
            </a:r>
            <a:r>
              <a:rPr lang="en-US" sz="2400" dirty="0">
                <a:cs typeface="B Roya" panose="00000400000000000000" pitchFamily="2" charset="-78"/>
              </a:rPr>
              <a:t> </a:t>
            </a:r>
            <a:r>
              <a:rPr lang="en-US" sz="2400" dirty="0" err="1">
                <a:cs typeface="B Roya" panose="00000400000000000000" pitchFamily="2" charset="-78"/>
              </a:rPr>
              <a:t>پیدا</a:t>
            </a:r>
            <a:r>
              <a:rPr lang="en-US" sz="2400" dirty="0">
                <a:cs typeface="B Roya" panose="00000400000000000000" pitchFamily="2" charset="-78"/>
              </a:rPr>
              <a:t> </a:t>
            </a:r>
            <a:r>
              <a:rPr lang="en-US" sz="2400" dirty="0" err="1">
                <a:cs typeface="B Roya" panose="00000400000000000000" pitchFamily="2" charset="-78"/>
              </a:rPr>
              <a:t>کرده</a:t>
            </a:r>
            <a:r>
              <a:rPr lang="en-US" sz="2400" dirty="0">
                <a:cs typeface="B Roya" panose="00000400000000000000" pitchFamily="2" charset="-78"/>
              </a:rPr>
              <a:t> </a:t>
            </a:r>
            <a:r>
              <a:rPr lang="en-US" sz="2400" dirty="0" err="1">
                <a:cs typeface="B Roya" panose="00000400000000000000" pitchFamily="2" charset="-78"/>
              </a:rPr>
              <a:t>بود</a:t>
            </a:r>
            <a:r>
              <a:rPr lang="en-US" sz="2400" dirty="0">
                <a:cs typeface="B Roya" panose="00000400000000000000" pitchFamily="2" charset="-78"/>
              </a:rPr>
              <a:t> </a:t>
            </a:r>
            <a:r>
              <a:rPr lang="en-US" sz="2400" dirty="0" err="1">
                <a:cs typeface="B Roya" panose="00000400000000000000" pitchFamily="2" charset="-78"/>
              </a:rPr>
              <a:t>که</a:t>
            </a:r>
            <a:r>
              <a:rPr lang="en-US" sz="2400" dirty="0">
                <a:cs typeface="B Roya" panose="00000400000000000000" pitchFamily="2" charset="-78"/>
              </a:rPr>
              <a:t> </a:t>
            </a:r>
            <a:r>
              <a:rPr lang="en-US" sz="2400" dirty="0" err="1">
                <a:cs typeface="B Roya" panose="00000400000000000000" pitchFamily="2" charset="-78"/>
              </a:rPr>
              <a:t>وقتی</a:t>
            </a:r>
            <a:r>
              <a:rPr lang="en-US" sz="2400" dirty="0">
                <a:cs typeface="B Roya" panose="00000400000000000000" pitchFamily="2" charset="-78"/>
              </a:rPr>
              <a:t> </a:t>
            </a:r>
            <a:r>
              <a:rPr lang="en-US" sz="2400" dirty="0" err="1">
                <a:cs typeface="B Roya" panose="00000400000000000000" pitchFamily="2" charset="-78"/>
              </a:rPr>
              <a:t>برای</a:t>
            </a:r>
            <a:r>
              <a:rPr lang="en-US" sz="2400" dirty="0">
                <a:cs typeface="B Roya" panose="00000400000000000000" pitchFamily="2" charset="-78"/>
              </a:rPr>
              <a:t> </a:t>
            </a:r>
            <a:r>
              <a:rPr lang="fa-IR" sz="2400" dirty="0">
                <a:cs typeface="B Roya" panose="00000400000000000000" pitchFamily="2" charset="-78"/>
              </a:rPr>
              <a:t>«</a:t>
            </a:r>
            <a:r>
              <a:rPr lang="fa-IR" sz="2400" dirty="0" err="1">
                <a:cs typeface="B Roya" panose="00000400000000000000" pitchFamily="2" charset="-78"/>
              </a:rPr>
              <a:t>رنگ‌آمیزی</a:t>
            </a:r>
            <a:r>
              <a:rPr lang="fa-IR" sz="2400" dirty="0">
                <a:cs typeface="B Roya" panose="00000400000000000000" pitchFamily="2" charset="-78"/>
              </a:rPr>
              <a:t>»</a:t>
            </a:r>
            <a:r>
              <a:rPr lang="en-US" sz="2400" dirty="0">
                <a:cs typeface="B Roya" panose="00000400000000000000" pitchFamily="2" charset="-78"/>
              </a:rPr>
              <a:t> </a:t>
            </a:r>
            <a:r>
              <a:rPr lang="en-US" sz="2400" dirty="0" err="1">
                <a:cs typeface="B Roya" panose="00000400000000000000" pitchFamily="2" charset="-78"/>
              </a:rPr>
              <a:t>بیوپسی‌های</a:t>
            </a:r>
            <a:r>
              <a:rPr lang="en-US" sz="2400" dirty="0">
                <a:cs typeface="B Roya" panose="00000400000000000000" pitchFamily="2" charset="-78"/>
              </a:rPr>
              <a:t> </a:t>
            </a:r>
            <a:r>
              <a:rPr lang="en-US" sz="2400" dirty="0" err="1">
                <a:cs typeface="B Roya" panose="00000400000000000000" pitchFamily="2" charset="-78"/>
              </a:rPr>
              <a:t>تومور</a:t>
            </a:r>
            <a:r>
              <a:rPr lang="en-US" sz="2400" dirty="0">
                <a:cs typeface="B Roya" panose="00000400000000000000" pitchFamily="2" charset="-78"/>
              </a:rPr>
              <a:t> </a:t>
            </a:r>
            <a:r>
              <a:rPr lang="en-US" sz="2400" dirty="0" err="1">
                <a:cs typeface="B Roya" panose="00000400000000000000" pitchFamily="2" charset="-78"/>
              </a:rPr>
              <a:t>استفاده</a:t>
            </a:r>
            <a:r>
              <a:rPr lang="en-US" sz="2400" dirty="0">
                <a:cs typeface="B Roya" panose="00000400000000000000" pitchFamily="2" charset="-78"/>
              </a:rPr>
              <a:t> </a:t>
            </a:r>
            <a:r>
              <a:rPr lang="en-US" sz="2400" dirty="0" err="1">
                <a:cs typeface="B Roya" panose="00000400000000000000" pitchFamily="2" charset="-78"/>
              </a:rPr>
              <a:t>می‌شد</a:t>
            </a:r>
            <a:r>
              <a:rPr lang="en-US" sz="2400" dirty="0">
                <a:cs typeface="B Roya" panose="00000400000000000000" pitchFamily="2" charset="-78"/>
              </a:rPr>
              <a:t>، </a:t>
            </a:r>
            <a:r>
              <a:rPr lang="en-US" sz="2400" dirty="0" err="1">
                <a:cs typeface="B Roya" panose="00000400000000000000" pitchFamily="2" charset="-78"/>
              </a:rPr>
              <a:t>الگویی</a:t>
            </a:r>
            <a:r>
              <a:rPr lang="en-US" sz="2400" dirty="0">
                <a:cs typeface="B Roya" panose="00000400000000000000" pitchFamily="2" charset="-78"/>
              </a:rPr>
              <a:t> </a:t>
            </a:r>
            <a:r>
              <a:rPr lang="en-US" sz="2400" dirty="0" err="1">
                <a:cs typeface="B Roya" panose="00000400000000000000" pitchFamily="2" charset="-78"/>
              </a:rPr>
              <a:t>ایجاد</a:t>
            </a:r>
            <a:r>
              <a:rPr lang="en-US" sz="2400" dirty="0">
                <a:cs typeface="B Roya" panose="00000400000000000000" pitchFamily="2" charset="-78"/>
              </a:rPr>
              <a:t> </a:t>
            </a:r>
            <a:r>
              <a:rPr lang="en-US" sz="2400" dirty="0" err="1">
                <a:cs typeface="B Roya" panose="00000400000000000000" pitchFamily="2" charset="-78"/>
              </a:rPr>
              <a:t>می‌کرد</a:t>
            </a:r>
            <a:r>
              <a:rPr lang="en-US" sz="2400" dirty="0">
                <a:cs typeface="B Roya" panose="00000400000000000000" pitchFamily="2" charset="-78"/>
              </a:rPr>
              <a:t> </a:t>
            </a:r>
            <a:r>
              <a:rPr lang="en-US" sz="2400" dirty="0" err="1">
                <a:cs typeface="B Roya" panose="00000400000000000000" pitchFamily="2" charset="-78"/>
              </a:rPr>
              <a:t>که</a:t>
            </a:r>
            <a:r>
              <a:rPr lang="en-US" sz="2400" dirty="0">
                <a:cs typeface="B Roya" panose="00000400000000000000" pitchFamily="2" charset="-78"/>
              </a:rPr>
              <a:t> </a:t>
            </a:r>
            <a:r>
              <a:rPr lang="en-US" sz="2400" dirty="0" err="1">
                <a:cs typeface="B Roya" panose="00000400000000000000" pitchFamily="2" charset="-78"/>
              </a:rPr>
              <a:t>نشان</a:t>
            </a:r>
            <a:r>
              <a:rPr lang="en-US" sz="2400" dirty="0">
                <a:cs typeface="B Roya" panose="00000400000000000000" pitchFamily="2" charset="-78"/>
              </a:rPr>
              <a:t> </a:t>
            </a:r>
            <a:r>
              <a:rPr lang="en-US" sz="2400" dirty="0" err="1">
                <a:cs typeface="B Roya" panose="00000400000000000000" pitchFamily="2" charset="-78"/>
              </a:rPr>
              <a:t>می‌داد</a:t>
            </a:r>
            <a:r>
              <a:rPr lang="en-US" sz="2400" dirty="0">
                <a:cs typeface="B Roya" panose="00000400000000000000" pitchFamily="2" charset="-78"/>
              </a:rPr>
              <a:t> </a:t>
            </a:r>
            <a:r>
              <a:rPr lang="en-US" sz="2400" dirty="0" err="1">
                <a:cs typeface="B Roya" panose="00000400000000000000" pitchFamily="2" charset="-78"/>
              </a:rPr>
              <a:t>آیا</a:t>
            </a:r>
            <a:r>
              <a:rPr lang="en-US" sz="2400" dirty="0">
                <a:cs typeface="B Roya" panose="00000400000000000000" pitchFamily="2" charset="-78"/>
              </a:rPr>
              <a:t> </a:t>
            </a:r>
            <a:r>
              <a:rPr lang="en-US" sz="2400" dirty="0" err="1">
                <a:cs typeface="B Roya" panose="00000400000000000000" pitchFamily="2" charset="-78"/>
              </a:rPr>
              <a:t>بیمار</a:t>
            </a:r>
            <a:r>
              <a:rPr lang="en-US" sz="2400" dirty="0">
                <a:cs typeface="B Roya" panose="00000400000000000000" pitchFamily="2" charset="-78"/>
              </a:rPr>
              <a:t> </a:t>
            </a:r>
            <a:r>
              <a:rPr lang="en-US" sz="2400" dirty="0" err="1">
                <a:cs typeface="B Roya" panose="00000400000000000000" pitchFamily="2" charset="-78"/>
              </a:rPr>
              <a:t>برای</a:t>
            </a:r>
            <a:r>
              <a:rPr lang="en-US" sz="2400" dirty="0">
                <a:cs typeface="B Roya" panose="00000400000000000000" pitchFamily="2" charset="-78"/>
              </a:rPr>
              <a:t> </a:t>
            </a:r>
            <a:r>
              <a:rPr lang="en-US" sz="2400" dirty="0" err="1">
                <a:cs typeface="B Roya" panose="00000400000000000000" pitchFamily="2" charset="-78"/>
              </a:rPr>
              <a:t>جلوگیری</a:t>
            </a:r>
            <a:r>
              <a:rPr lang="en-US" sz="2400" dirty="0">
                <a:cs typeface="B Roya" panose="00000400000000000000" pitchFamily="2" charset="-78"/>
              </a:rPr>
              <a:t> </a:t>
            </a:r>
            <a:r>
              <a:rPr lang="en-US" sz="2400" dirty="0" err="1">
                <a:cs typeface="B Roya" panose="00000400000000000000" pitchFamily="2" charset="-78"/>
              </a:rPr>
              <a:t>از</a:t>
            </a:r>
            <a:r>
              <a:rPr lang="en-US" sz="2400" dirty="0">
                <a:cs typeface="B Roya" panose="00000400000000000000" pitchFamily="2" charset="-78"/>
              </a:rPr>
              <a:t> </a:t>
            </a:r>
            <a:r>
              <a:rPr lang="en-US" sz="2400" dirty="0" err="1">
                <a:cs typeface="B Roya" panose="00000400000000000000" pitchFamily="2" charset="-78"/>
              </a:rPr>
              <a:t>عود</a:t>
            </a:r>
            <a:r>
              <a:rPr lang="en-US" sz="2400" dirty="0">
                <a:cs typeface="B Roya" panose="00000400000000000000" pitchFamily="2" charset="-78"/>
              </a:rPr>
              <a:t> </a:t>
            </a:r>
            <a:r>
              <a:rPr lang="en-US" sz="2400" dirty="0" err="1">
                <a:cs typeface="B Roya" panose="00000400000000000000" pitchFamily="2" charset="-78"/>
              </a:rPr>
              <a:t>پس</a:t>
            </a:r>
            <a:r>
              <a:rPr lang="en-US" sz="2400" dirty="0">
                <a:cs typeface="B Roya" panose="00000400000000000000" pitchFamily="2" charset="-78"/>
              </a:rPr>
              <a:t> </a:t>
            </a:r>
            <a:r>
              <a:rPr lang="en-US" sz="2400" dirty="0" err="1">
                <a:cs typeface="B Roya" panose="00000400000000000000" pitchFamily="2" charset="-78"/>
              </a:rPr>
              <a:t>از</a:t>
            </a:r>
            <a:r>
              <a:rPr lang="en-US" sz="2400" dirty="0">
                <a:cs typeface="B Roya" panose="00000400000000000000" pitchFamily="2" charset="-78"/>
              </a:rPr>
              <a:t> </a:t>
            </a:r>
            <a:r>
              <a:rPr lang="en-US" sz="2400" dirty="0" err="1">
                <a:cs typeface="B Roya" panose="00000400000000000000" pitchFamily="2" charset="-78"/>
              </a:rPr>
              <a:t>جراحی</a:t>
            </a:r>
            <a:r>
              <a:rPr lang="en-US" sz="2400" dirty="0">
                <a:cs typeface="B Roya" panose="00000400000000000000" pitchFamily="2" charset="-78"/>
              </a:rPr>
              <a:t> </a:t>
            </a:r>
            <a:r>
              <a:rPr lang="en-US" sz="2400" dirty="0" err="1">
                <a:cs typeface="B Roya" panose="00000400000000000000" pitchFamily="2" charset="-78"/>
              </a:rPr>
              <a:t>نیاز</a:t>
            </a:r>
            <a:r>
              <a:rPr lang="en-US" sz="2400" dirty="0">
                <a:cs typeface="B Roya" panose="00000400000000000000" pitchFamily="2" charset="-78"/>
              </a:rPr>
              <a:t> </a:t>
            </a:r>
            <a:r>
              <a:rPr lang="en-US" sz="2400" dirty="0" err="1">
                <a:cs typeface="B Roya" panose="00000400000000000000" pitchFamily="2" charset="-78"/>
              </a:rPr>
              <a:t>به</a:t>
            </a:r>
            <a:r>
              <a:rPr lang="en-US" sz="2400" dirty="0">
                <a:cs typeface="B Roya" panose="00000400000000000000" pitchFamily="2" charset="-78"/>
              </a:rPr>
              <a:t> </a:t>
            </a:r>
            <a:r>
              <a:rPr lang="en-US" sz="2400" dirty="0" err="1">
                <a:cs typeface="B Roya" panose="00000400000000000000" pitchFamily="2" charset="-78"/>
              </a:rPr>
              <a:t>مصرف</a:t>
            </a:r>
            <a:r>
              <a:rPr lang="en-US" sz="2400" dirty="0">
                <a:cs typeface="B Roya" panose="00000400000000000000" pitchFamily="2" charset="-78"/>
              </a:rPr>
              <a:t> </a:t>
            </a:r>
            <a:r>
              <a:rPr lang="en-US" sz="2400" dirty="0" err="1">
                <a:cs typeface="B Roya" panose="00000400000000000000" pitchFamily="2" charset="-78"/>
              </a:rPr>
              <a:t>داروهای</a:t>
            </a:r>
            <a:r>
              <a:rPr lang="en-US" sz="2400" dirty="0">
                <a:cs typeface="B Roya" panose="00000400000000000000" pitchFamily="2" charset="-78"/>
              </a:rPr>
              <a:t> </a:t>
            </a:r>
            <a:r>
              <a:rPr lang="en-US" sz="2400" dirty="0" err="1">
                <a:cs typeface="B Roya" panose="00000400000000000000" pitchFamily="2" charset="-78"/>
              </a:rPr>
              <a:t>خاص</a:t>
            </a:r>
            <a:r>
              <a:rPr lang="en-US" sz="2400" dirty="0">
                <a:cs typeface="B Roya" panose="00000400000000000000" pitchFamily="2" charset="-78"/>
              </a:rPr>
              <a:t> </a:t>
            </a:r>
            <a:r>
              <a:rPr lang="en-US" sz="2400" dirty="0" err="1">
                <a:cs typeface="B Roya" panose="00000400000000000000" pitchFamily="2" charset="-78"/>
              </a:rPr>
              <a:t>دارد</a:t>
            </a:r>
            <a:r>
              <a:rPr lang="en-US" sz="2400" dirty="0">
                <a:cs typeface="B Roya" panose="00000400000000000000" pitchFamily="2" charset="-78"/>
              </a:rPr>
              <a:t> </a:t>
            </a:r>
            <a:r>
              <a:rPr lang="en-US" sz="2400" dirty="0" err="1">
                <a:cs typeface="B Roya" panose="00000400000000000000" pitchFamily="2" charset="-78"/>
              </a:rPr>
              <a:t>یا</a:t>
            </a:r>
            <a:r>
              <a:rPr lang="en-US" sz="2400" dirty="0">
                <a:cs typeface="B Roya" panose="00000400000000000000" pitchFamily="2" charset="-78"/>
              </a:rPr>
              <a:t> </a:t>
            </a:r>
            <a:r>
              <a:rPr lang="en-US" sz="2400" dirty="0" err="1">
                <a:cs typeface="B Roya" panose="00000400000000000000" pitchFamily="2" charset="-78"/>
              </a:rPr>
              <a:t>خیر</a:t>
            </a:r>
            <a:r>
              <a:rPr lang="fa-IR" sz="2400" dirty="0">
                <a:cs typeface="B Roya" panose="00000400000000000000" pitchFamily="2" charset="-78"/>
              </a:rPr>
              <a:t>. </a:t>
            </a:r>
            <a:r>
              <a:rPr lang="fa-IR" sz="2400" dirty="0" err="1">
                <a:cs typeface="B Roya" panose="00000400000000000000" pitchFamily="2" charset="-78"/>
              </a:rPr>
              <a:t>ا</a:t>
            </a:r>
            <a:r>
              <a:rPr lang="en-US" sz="2400" dirty="0" err="1">
                <a:cs typeface="B Roya" panose="00000400000000000000" pitchFamily="2" charset="-78"/>
              </a:rPr>
              <a:t>و</a:t>
            </a:r>
            <a:r>
              <a:rPr lang="en-US" sz="2400" dirty="0">
                <a:cs typeface="B Roya" panose="00000400000000000000" pitchFamily="2" charset="-78"/>
              </a:rPr>
              <a:t> </a:t>
            </a:r>
            <a:r>
              <a:rPr lang="en-US" sz="2400" dirty="0" err="1">
                <a:cs typeface="B Roya" panose="00000400000000000000" pitchFamily="2" charset="-78"/>
              </a:rPr>
              <a:t>بیش</a:t>
            </a:r>
            <a:r>
              <a:rPr lang="en-US" sz="2400" dirty="0">
                <a:cs typeface="B Roya" panose="00000400000000000000" pitchFamily="2" charset="-78"/>
              </a:rPr>
              <a:t> </a:t>
            </a:r>
            <a:r>
              <a:rPr lang="en-US" sz="2400" dirty="0" err="1">
                <a:cs typeface="B Roya" panose="00000400000000000000" pitchFamily="2" charset="-78"/>
              </a:rPr>
              <a:t>از</a:t>
            </a:r>
            <a:r>
              <a:rPr lang="en-US" sz="2400" dirty="0">
                <a:cs typeface="B Roya" panose="00000400000000000000" pitchFamily="2" charset="-78"/>
              </a:rPr>
              <a:t> </a:t>
            </a:r>
            <a:r>
              <a:rPr lang="fa-IR" sz="2400" dirty="0">
                <a:cs typeface="B Roya" panose="00000400000000000000" pitchFamily="2" charset="-78"/>
              </a:rPr>
              <a:t>دو</a:t>
            </a:r>
            <a:r>
              <a:rPr lang="en-US" sz="2400" dirty="0">
                <a:cs typeface="B Roya" panose="00000400000000000000" pitchFamily="2" charset="-78"/>
              </a:rPr>
              <a:t> </a:t>
            </a:r>
            <a:r>
              <a:rPr lang="en-US" sz="2400" dirty="0" err="1">
                <a:cs typeface="B Roya" panose="00000400000000000000" pitchFamily="2" charset="-78"/>
              </a:rPr>
              <a:t>میلیون</a:t>
            </a:r>
            <a:r>
              <a:rPr lang="en-US" sz="2400" dirty="0">
                <a:cs typeface="B Roya" panose="00000400000000000000" pitchFamily="2" charset="-78"/>
              </a:rPr>
              <a:t> </a:t>
            </a:r>
            <a:r>
              <a:rPr lang="en-US" sz="2400" dirty="0" err="1">
                <a:cs typeface="B Roya" panose="00000400000000000000" pitchFamily="2" charset="-78"/>
              </a:rPr>
              <a:t>دلار</a:t>
            </a:r>
            <a:r>
              <a:rPr lang="en-US" sz="2400" dirty="0">
                <a:cs typeface="B Roya" panose="00000400000000000000" pitchFamily="2" charset="-78"/>
              </a:rPr>
              <a:t> </a:t>
            </a:r>
            <a:r>
              <a:rPr lang="en-US" sz="2400" dirty="0" err="1">
                <a:cs typeface="B Roya" panose="00000400000000000000" pitchFamily="2" charset="-78"/>
              </a:rPr>
              <a:t>بودجه</a:t>
            </a:r>
            <a:r>
              <a:rPr lang="en-US" sz="2400" dirty="0">
                <a:cs typeface="B Roya" panose="00000400000000000000" pitchFamily="2" charset="-78"/>
              </a:rPr>
              <a:t> </a:t>
            </a:r>
            <a:r>
              <a:rPr lang="en-US" sz="2400" dirty="0" err="1">
                <a:cs typeface="B Roya" panose="00000400000000000000" pitchFamily="2" charset="-78"/>
              </a:rPr>
              <a:t>برای</a:t>
            </a:r>
            <a:r>
              <a:rPr lang="en-US" sz="2400" dirty="0">
                <a:cs typeface="B Roya" panose="00000400000000000000" pitchFamily="2" charset="-78"/>
              </a:rPr>
              <a:t> </a:t>
            </a:r>
            <a:r>
              <a:rPr lang="en-US" sz="2400" dirty="0" err="1">
                <a:cs typeface="B Roya" panose="00000400000000000000" pitchFamily="2" charset="-78"/>
              </a:rPr>
              <a:t>انتقال</a:t>
            </a:r>
            <a:r>
              <a:rPr lang="en-US" sz="2400" dirty="0">
                <a:cs typeface="B Roya" panose="00000400000000000000" pitchFamily="2" charset="-78"/>
              </a:rPr>
              <a:t> </a:t>
            </a:r>
            <a:r>
              <a:rPr lang="en-US" sz="2400" dirty="0" err="1">
                <a:cs typeface="B Roya" panose="00000400000000000000" pitchFamily="2" charset="-78"/>
              </a:rPr>
              <a:t>آزمایش</a:t>
            </a:r>
            <a:r>
              <a:rPr lang="en-US" sz="2400" dirty="0">
                <a:cs typeface="B Roya" panose="00000400000000000000" pitchFamily="2" charset="-78"/>
              </a:rPr>
              <a:t> </a:t>
            </a:r>
            <a:r>
              <a:rPr lang="en-US" sz="2400" dirty="0" err="1">
                <a:cs typeface="B Roya" panose="00000400000000000000" pitchFamily="2" charset="-78"/>
              </a:rPr>
              <a:t>به</a:t>
            </a:r>
            <a:r>
              <a:rPr lang="en-US" sz="2400" dirty="0">
                <a:cs typeface="B Roya" panose="00000400000000000000" pitchFamily="2" charset="-78"/>
              </a:rPr>
              <a:t> </a:t>
            </a:r>
            <a:r>
              <a:rPr lang="en-US" sz="2400" dirty="0" err="1">
                <a:cs typeface="B Roya" panose="00000400000000000000" pitchFamily="2" charset="-78"/>
              </a:rPr>
              <a:t>سمت</a:t>
            </a:r>
            <a:r>
              <a:rPr lang="en-US" sz="2400" dirty="0">
                <a:cs typeface="B Roya" panose="00000400000000000000" pitchFamily="2" charset="-78"/>
              </a:rPr>
              <a:t> </a:t>
            </a:r>
            <a:r>
              <a:rPr lang="fa-IR" sz="2400" dirty="0">
                <a:cs typeface="B Roya" panose="00000400000000000000" pitchFamily="2" charset="-78"/>
              </a:rPr>
              <a:t>بالین بیمار</a:t>
            </a:r>
            <a:r>
              <a:rPr lang="en-US" sz="2400" dirty="0">
                <a:cs typeface="B Roya" panose="00000400000000000000" pitchFamily="2" charset="-78"/>
              </a:rPr>
              <a:t> </a:t>
            </a:r>
            <a:r>
              <a:rPr lang="en-US" sz="2400" dirty="0" err="1">
                <a:cs typeface="B Roya" panose="00000400000000000000" pitchFamily="2" charset="-78"/>
              </a:rPr>
              <a:t>تامین</a:t>
            </a:r>
            <a:r>
              <a:rPr lang="en-US" sz="2400" dirty="0">
                <a:cs typeface="B Roya" panose="00000400000000000000" pitchFamily="2" charset="-78"/>
              </a:rPr>
              <a:t> </a:t>
            </a:r>
            <a:r>
              <a:rPr lang="en-US" sz="2400" dirty="0" err="1">
                <a:cs typeface="B Roya" panose="00000400000000000000" pitchFamily="2" charset="-78"/>
              </a:rPr>
              <a:t>کرده</a:t>
            </a:r>
            <a:r>
              <a:rPr lang="en-US" sz="2400" dirty="0">
                <a:cs typeface="B Roya" panose="00000400000000000000" pitchFamily="2" charset="-78"/>
              </a:rPr>
              <a:t> </a:t>
            </a:r>
            <a:r>
              <a:rPr lang="en-US" sz="2400" dirty="0" err="1">
                <a:cs typeface="B Roya" panose="00000400000000000000" pitchFamily="2" charset="-78"/>
              </a:rPr>
              <a:t>بود</a:t>
            </a:r>
            <a:r>
              <a:rPr lang="en-US" sz="2400" dirty="0">
                <a:cs typeface="B Roya" panose="00000400000000000000" pitchFamily="2" charset="-78"/>
              </a:rPr>
              <a:t>.</a:t>
            </a:r>
          </a:p>
          <a:p>
            <a:pPr algn="r" rtl="1">
              <a:spcAft>
                <a:spcPts val="600"/>
              </a:spcAft>
            </a:pPr>
            <a:r>
              <a:rPr lang="en-US" sz="2400" dirty="0" err="1">
                <a:cs typeface="B Roya" panose="00000400000000000000" pitchFamily="2" charset="-78"/>
              </a:rPr>
              <a:t>اما</a:t>
            </a:r>
            <a:r>
              <a:rPr lang="en-US" sz="2400" dirty="0">
                <a:cs typeface="B Roya" panose="00000400000000000000" pitchFamily="2" charset="-78"/>
              </a:rPr>
              <a:t> </a:t>
            </a:r>
            <a:r>
              <a:rPr lang="en-US" sz="2400" dirty="0" err="1">
                <a:cs typeface="B Roya" panose="00000400000000000000" pitchFamily="2" charset="-78"/>
              </a:rPr>
              <a:t>در</a:t>
            </a:r>
            <a:r>
              <a:rPr lang="en-US" sz="2400" dirty="0">
                <a:cs typeface="B Roya" panose="00000400000000000000" pitchFamily="2" charset="-78"/>
              </a:rPr>
              <a:t> </a:t>
            </a:r>
            <a:r>
              <a:rPr lang="en-US" sz="2400" dirty="0" err="1">
                <a:cs typeface="B Roya" panose="00000400000000000000" pitchFamily="2" charset="-78"/>
              </a:rPr>
              <a:t>سال</a:t>
            </a:r>
            <a:r>
              <a:rPr lang="en-US" sz="2400" dirty="0">
                <a:cs typeface="B Roya" panose="00000400000000000000" pitchFamily="2" charset="-78"/>
              </a:rPr>
              <a:t> </a:t>
            </a:r>
            <a:r>
              <a:rPr lang="fa-IR" sz="2400" dirty="0">
                <a:cs typeface="B Roya" panose="00000400000000000000" pitchFamily="2" charset="-78"/>
              </a:rPr>
              <a:t>۲۰۰۹</a:t>
            </a:r>
            <a:r>
              <a:rPr lang="en-US" sz="2400" dirty="0">
                <a:cs typeface="B Roya" panose="00000400000000000000" pitchFamily="2" charset="-78"/>
              </a:rPr>
              <a:t> </a:t>
            </a:r>
            <a:r>
              <a:rPr lang="en-US" sz="2400" dirty="0" err="1">
                <a:cs typeface="B Roya" panose="00000400000000000000" pitchFamily="2" charset="-78"/>
              </a:rPr>
              <a:t>همه</a:t>
            </a:r>
            <a:r>
              <a:rPr lang="en-US" sz="2400" dirty="0">
                <a:cs typeface="B Roya" panose="00000400000000000000" pitchFamily="2" charset="-78"/>
              </a:rPr>
              <a:t> </a:t>
            </a:r>
            <a:r>
              <a:rPr lang="en-US" sz="2400" dirty="0" err="1">
                <a:cs typeface="B Roya" panose="00000400000000000000" pitchFamily="2" charset="-78"/>
              </a:rPr>
              <a:t>چیز</a:t>
            </a:r>
            <a:r>
              <a:rPr lang="en-US" sz="2400" dirty="0">
                <a:cs typeface="B Roya" panose="00000400000000000000" pitchFamily="2" charset="-78"/>
              </a:rPr>
              <a:t> </a:t>
            </a:r>
            <a:r>
              <a:rPr lang="en-US" sz="2400" dirty="0" err="1">
                <a:cs typeface="B Roya" panose="00000400000000000000" pitchFamily="2" charset="-78"/>
              </a:rPr>
              <a:t>شروع</a:t>
            </a:r>
            <a:r>
              <a:rPr lang="en-US" sz="2400" dirty="0">
                <a:cs typeface="B Roya" panose="00000400000000000000" pitchFamily="2" charset="-78"/>
              </a:rPr>
              <a:t> </a:t>
            </a:r>
            <a:r>
              <a:rPr lang="en-US" sz="2400" dirty="0" err="1">
                <a:cs typeface="B Roya" panose="00000400000000000000" pitchFamily="2" charset="-78"/>
              </a:rPr>
              <a:t>به</a:t>
            </a:r>
            <a:r>
              <a:rPr lang="en-US" sz="2400" dirty="0">
                <a:cs typeface="B Roya" panose="00000400000000000000" pitchFamily="2" charset="-78"/>
              </a:rPr>
              <a:t> </a:t>
            </a:r>
            <a:r>
              <a:rPr lang="en-US" sz="2400" dirty="0" err="1">
                <a:cs typeface="B Roya" panose="00000400000000000000" pitchFamily="2" charset="-78"/>
              </a:rPr>
              <a:t>فروپاشی</a:t>
            </a:r>
            <a:r>
              <a:rPr lang="en-US" sz="2400" dirty="0">
                <a:cs typeface="B Roya" panose="00000400000000000000" pitchFamily="2" charset="-78"/>
              </a:rPr>
              <a:t> </a:t>
            </a:r>
            <a:r>
              <a:rPr lang="en-US" sz="2400" dirty="0" err="1">
                <a:cs typeface="B Roya" panose="00000400000000000000" pitchFamily="2" charset="-78"/>
              </a:rPr>
              <a:t>کرد</a:t>
            </a:r>
            <a:r>
              <a:rPr lang="fa-IR" sz="2400" dirty="0">
                <a:cs typeface="B Roya" panose="00000400000000000000" pitchFamily="2" charset="-78"/>
              </a:rPr>
              <a:t>. </a:t>
            </a:r>
            <a:r>
              <a:rPr lang="en-US" sz="2400" dirty="0" err="1">
                <a:cs typeface="B Roya" panose="00000400000000000000" pitchFamily="2" charset="-78"/>
              </a:rPr>
              <a:t>وقتی</a:t>
            </a:r>
            <a:r>
              <a:rPr lang="fa-IR" sz="2400" dirty="0">
                <a:cs typeface="B Roya" panose="00000400000000000000" pitchFamily="2" charset="-78"/>
              </a:rPr>
              <a:t> </a:t>
            </a:r>
            <a:r>
              <a:rPr lang="en-US" sz="2400" dirty="0">
                <a:cs typeface="B Roya" panose="00000400000000000000" pitchFamily="2" charset="-78"/>
              </a:rPr>
              <a:t> </a:t>
            </a:r>
            <a:r>
              <a:rPr lang="en-US" sz="2400" dirty="0" err="1">
                <a:solidFill>
                  <a:srgbClr val="222222"/>
                </a:solidFill>
              </a:rPr>
              <a:t>Rimm</a:t>
            </a:r>
            <a:r>
              <a:rPr lang="en-US" sz="2400" dirty="0" err="1">
                <a:cs typeface="B Roya" panose="00000400000000000000" pitchFamily="2" charset="-78"/>
              </a:rPr>
              <a:t>مجموعه</a:t>
            </a:r>
            <a:r>
              <a:rPr lang="en-US" sz="2400" dirty="0">
                <a:cs typeface="B Roya" panose="00000400000000000000" pitchFamily="2" charset="-78"/>
              </a:rPr>
              <a:t> </a:t>
            </a:r>
            <a:r>
              <a:rPr lang="en-US" sz="2400" dirty="0" err="1">
                <a:cs typeface="B Roya" panose="00000400000000000000" pitchFamily="2" charset="-78"/>
              </a:rPr>
              <a:t>جدیدی</a:t>
            </a:r>
            <a:r>
              <a:rPr lang="en-US" sz="2400" dirty="0">
                <a:cs typeface="B Roya" panose="00000400000000000000" pitchFamily="2" charset="-78"/>
              </a:rPr>
              <a:t> </a:t>
            </a:r>
            <a:r>
              <a:rPr lang="en-US" sz="2400" dirty="0" err="1">
                <a:cs typeface="B Roya" panose="00000400000000000000" pitchFamily="2" charset="-78"/>
              </a:rPr>
              <a:t>از</a:t>
            </a:r>
            <a:r>
              <a:rPr lang="en-US" sz="2400" dirty="0">
                <a:cs typeface="B Roya" panose="00000400000000000000" pitchFamily="2" charset="-78"/>
              </a:rPr>
              <a:t> </a:t>
            </a:r>
            <a:r>
              <a:rPr lang="en-US" sz="2400" dirty="0" err="1">
                <a:cs typeface="B Roya" panose="00000400000000000000" pitchFamily="2" charset="-78"/>
              </a:rPr>
              <a:t>آنتی</a:t>
            </a:r>
            <a:r>
              <a:rPr lang="fa-IR" sz="2400" dirty="0">
                <a:cs typeface="B Roya" panose="00000400000000000000" pitchFamily="2" charset="-78"/>
              </a:rPr>
              <a:t>‌</a:t>
            </a:r>
            <a:r>
              <a:rPr lang="en-US" sz="2400" dirty="0" err="1">
                <a:cs typeface="B Roya" panose="00000400000000000000" pitchFamily="2" charset="-78"/>
              </a:rPr>
              <a:t>بادی</a:t>
            </a:r>
            <a:r>
              <a:rPr lang="fa-IR" sz="2400" dirty="0">
                <a:cs typeface="B Roya" panose="00000400000000000000" pitchFamily="2" charset="-78"/>
              </a:rPr>
              <a:t>‌</a:t>
            </a:r>
            <a:r>
              <a:rPr lang="en-US" sz="2400" dirty="0" err="1">
                <a:cs typeface="B Roya" panose="00000400000000000000" pitchFamily="2" charset="-78"/>
              </a:rPr>
              <a:t>ها</a:t>
            </a:r>
            <a:r>
              <a:rPr lang="en-US" sz="2400" dirty="0">
                <a:cs typeface="B Roya" panose="00000400000000000000" pitchFamily="2" charset="-78"/>
              </a:rPr>
              <a:t> </a:t>
            </a:r>
            <a:r>
              <a:rPr lang="en-US" sz="2400" dirty="0" err="1">
                <a:cs typeface="B Roya" panose="00000400000000000000" pitchFamily="2" charset="-78"/>
              </a:rPr>
              <a:t>را</a:t>
            </a:r>
            <a:r>
              <a:rPr lang="en-US" sz="2400" dirty="0">
                <a:cs typeface="B Roya" panose="00000400000000000000" pitchFamily="2" charset="-78"/>
              </a:rPr>
              <a:t> </a:t>
            </a:r>
            <a:r>
              <a:rPr lang="en-US" sz="2400" dirty="0" err="1">
                <a:cs typeface="B Roya" panose="00000400000000000000" pitchFamily="2" charset="-78"/>
              </a:rPr>
              <a:t>سفارش</a:t>
            </a:r>
            <a:r>
              <a:rPr lang="en-US" sz="2400" dirty="0">
                <a:cs typeface="B Roya" panose="00000400000000000000" pitchFamily="2" charset="-78"/>
              </a:rPr>
              <a:t> </a:t>
            </a:r>
            <a:r>
              <a:rPr lang="en-US" sz="2400" dirty="0" err="1">
                <a:cs typeface="B Roya" panose="00000400000000000000" pitchFamily="2" charset="-78"/>
              </a:rPr>
              <a:t>داد</a:t>
            </a:r>
            <a:r>
              <a:rPr lang="en-US" sz="2400" dirty="0">
                <a:cs typeface="B Roya" panose="00000400000000000000" pitchFamily="2" charset="-78"/>
              </a:rPr>
              <a:t>، </a:t>
            </a:r>
            <a:r>
              <a:rPr lang="en-US" sz="2400" dirty="0" err="1">
                <a:cs typeface="B Roya" panose="00000400000000000000" pitchFamily="2" charset="-78"/>
              </a:rPr>
              <a:t>تیم</a:t>
            </a:r>
            <a:r>
              <a:rPr lang="en-US" sz="2400" dirty="0">
                <a:cs typeface="B Roya" panose="00000400000000000000" pitchFamily="2" charset="-78"/>
              </a:rPr>
              <a:t> </a:t>
            </a:r>
            <a:r>
              <a:rPr lang="en-US" sz="2400" dirty="0" err="1">
                <a:cs typeface="B Roya" panose="00000400000000000000" pitchFamily="2" charset="-78"/>
              </a:rPr>
              <a:t>او</a:t>
            </a:r>
            <a:r>
              <a:rPr lang="en-US" sz="2400" dirty="0">
                <a:cs typeface="B Roya" panose="00000400000000000000" pitchFamily="2" charset="-78"/>
              </a:rPr>
              <a:t> </a:t>
            </a:r>
            <a:r>
              <a:rPr lang="en-US" sz="2400" dirty="0" err="1">
                <a:cs typeface="B Roya" panose="00000400000000000000" pitchFamily="2" charset="-78"/>
              </a:rPr>
              <a:t>نتوانست</a:t>
            </a:r>
            <a:r>
              <a:rPr lang="en-US" sz="2400" dirty="0">
                <a:cs typeface="B Roya" panose="00000400000000000000" pitchFamily="2" charset="-78"/>
              </a:rPr>
              <a:t> </a:t>
            </a:r>
            <a:r>
              <a:rPr lang="en-US" sz="2400" dirty="0" err="1">
                <a:cs typeface="B Roya" panose="00000400000000000000" pitchFamily="2" charset="-78"/>
              </a:rPr>
              <a:t>نتایج</a:t>
            </a:r>
            <a:r>
              <a:rPr lang="en-US" sz="2400" dirty="0">
                <a:cs typeface="B Roya" panose="00000400000000000000" pitchFamily="2" charset="-78"/>
              </a:rPr>
              <a:t> </a:t>
            </a:r>
            <a:r>
              <a:rPr lang="en-US" sz="2400" dirty="0" err="1">
                <a:cs typeface="B Roya" panose="00000400000000000000" pitchFamily="2" charset="-78"/>
              </a:rPr>
              <a:t>اصلی</a:t>
            </a:r>
            <a:r>
              <a:rPr lang="en-US" sz="2400" dirty="0">
                <a:cs typeface="B Roya" panose="00000400000000000000" pitchFamily="2" charset="-78"/>
              </a:rPr>
              <a:t> </a:t>
            </a:r>
            <a:r>
              <a:rPr lang="en-US" sz="2400" dirty="0" err="1">
                <a:cs typeface="B Roya" panose="00000400000000000000" pitchFamily="2" charset="-78"/>
              </a:rPr>
              <a:t>را</a:t>
            </a:r>
            <a:r>
              <a:rPr lang="en-US" sz="2400" dirty="0">
                <a:cs typeface="B Roya" panose="00000400000000000000" pitchFamily="2" charset="-78"/>
              </a:rPr>
              <a:t> </a:t>
            </a:r>
            <a:r>
              <a:rPr lang="fa-IR" sz="2400" dirty="0">
                <a:cs typeface="B Roya" panose="00000400000000000000" pitchFamily="2" charset="-78"/>
              </a:rPr>
              <a:t>باز</a:t>
            </a:r>
            <a:r>
              <a:rPr lang="en-US" sz="2400" dirty="0" err="1">
                <a:cs typeface="B Roya" panose="00000400000000000000" pitchFamily="2" charset="-78"/>
              </a:rPr>
              <a:t>تولید</a:t>
            </a:r>
            <a:r>
              <a:rPr lang="en-US" sz="2400" dirty="0">
                <a:cs typeface="B Roya" panose="00000400000000000000" pitchFamily="2" charset="-78"/>
              </a:rPr>
              <a:t> </a:t>
            </a:r>
            <a:r>
              <a:rPr lang="en-US" sz="2400" dirty="0" err="1">
                <a:cs typeface="B Roya" panose="00000400000000000000" pitchFamily="2" charset="-78"/>
              </a:rPr>
              <a:t>کن</a:t>
            </a:r>
            <a:r>
              <a:rPr lang="fa-IR" sz="2400" dirty="0" err="1">
                <a:cs typeface="B Roya" panose="00000400000000000000" pitchFamily="2" charset="-78"/>
              </a:rPr>
              <a:t>ند</a:t>
            </a:r>
            <a:r>
              <a:rPr lang="fa-IR" sz="2400" dirty="0">
                <a:cs typeface="B Roya" panose="00000400000000000000" pitchFamily="2" charset="-78"/>
              </a:rPr>
              <a:t>.</a:t>
            </a:r>
            <a:r>
              <a:rPr lang="en-US" sz="2400" dirty="0">
                <a:cs typeface="B Roya" panose="00000400000000000000" pitchFamily="2" charset="-78"/>
              </a:rPr>
              <a:t> </a:t>
            </a:r>
            <a:r>
              <a:rPr lang="en-US" sz="2400" dirty="0" err="1">
                <a:cs typeface="B Roya" panose="00000400000000000000" pitchFamily="2" charset="-78"/>
              </a:rPr>
              <a:t>آنتی‌بادی‌ها</a:t>
            </a:r>
            <a:r>
              <a:rPr lang="en-US" sz="2400" dirty="0">
                <a:cs typeface="B Roya" panose="00000400000000000000" pitchFamily="2" charset="-78"/>
              </a:rPr>
              <a:t> </a:t>
            </a:r>
            <a:r>
              <a:rPr lang="fa-IR" sz="2400" dirty="0">
                <a:cs typeface="B Roya" panose="00000400000000000000" pitchFamily="2" charset="-78"/>
              </a:rPr>
              <a:t>از</a:t>
            </a:r>
            <a:r>
              <a:rPr lang="en-US" sz="2400" dirty="0">
                <a:cs typeface="B Roya" panose="00000400000000000000" pitchFamily="2" charset="-78"/>
              </a:rPr>
              <a:t> </a:t>
            </a:r>
            <a:r>
              <a:rPr lang="en-US" sz="2400" dirty="0" err="1">
                <a:cs typeface="B Roya" panose="00000400000000000000" pitchFamily="2" charset="-78"/>
              </a:rPr>
              <a:t>همان</a:t>
            </a:r>
            <a:r>
              <a:rPr lang="en-US" sz="2400" dirty="0">
                <a:cs typeface="B Roya" panose="00000400000000000000" pitchFamily="2" charset="-78"/>
              </a:rPr>
              <a:t> </a:t>
            </a:r>
            <a:r>
              <a:rPr lang="en-US" sz="2400" dirty="0" err="1">
                <a:cs typeface="B Roya" panose="00000400000000000000" pitchFamily="2" charset="-78"/>
              </a:rPr>
              <a:t>شرکت‌های</a:t>
            </a:r>
            <a:r>
              <a:rPr lang="en-US" sz="2400" dirty="0">
                <a:cs typeface="B Roya" panose="00000400000000000000" pitchFamily="2" charset="-78"/>
              </a:rPr>
              <a:t> </a:t>
            </a:r>
            <a:r>
              <a:rPr lang="fa-IR" sz="2400" dirty="0">
                <a:cs typeface="B Roya" panose="00000400000000000000" pitchFamily="2" charset="-78"/>
              </a:rPr>
              <a:t>قبلی خریده شده بودند و</a:t>
            </a:r>
            <a:r>
              <a:rPr lang="en-US" sz="2400" dirty="0">
                <a:cs typeface="B Roya" panose="00000400000000000000" pitchFamily="2" charset="-78"/>
              </a:rPr>
              <a:t> </a:t>
            </a:r>
            <a:r>
              <a:rPr lang="en-US" sz="2400" dirty="0" err="1">
                <a:cs typeface="B Roya" panose="00000400000000000000" pitchFamily="2" charset="-78"/>
              </a:rPr>
              <a:t>قرار</a:t>
            </a:r>
            <a:r>
              <a:rPr lang="en-US" sz="2400" dirty="0">
                <a:cs typeface="B Roya" panose="00000400000000000000" pitchFamily="2" charset="-78"/>
              </a:rPr>
              <a:t> </a:t>
            </a:r>
            <a:r>
              <a:rPr lang="en-US" sz="2400" dirty="0" err="1">
                <a:cs typeface="B Roya" panose="00000400000000000000" pitchFamily="2" charset="-78"/>
              </a:rPr>
              <a:t>بود</a:t>
            </a:r>
            <a:r>
              <a:rPr lang="en-US" sz="2400" dirty="0">
                <a:cs typeface="B Roya" panose="00000400000000000000" pitchFamily="2" charset="-78"/>
              </a:rPr>
              <a:t> </a:t>
            </a:r>
            <a:r>
              <a:rPr lang="en-US" sz="2400" dirty="0" err="1">
                <a:cs typeface="B Roya" panose="00000400000000000000" pitchFamily="2" charset="-78"/>
              </a:rPr>
              <a:t>یکسان</a:t>
            </a:r>
            <a:r>
              <a:rPr lang="en-US" sz="2400" dirty="0">
                <a:cs typeface="B Roya" panose="00000400000000000000" pitchFamily="2" charset="-78"/>
              </a:rPr>
              <a:t> </a:t>
            </a:r>
            <a:r>
              <a:rPr lang="en-US" sz="2400" dirty="0" err="1">
                <a:cs typeface="B Roya" panose="00000400000000000000" pitchFamily="2" charset="-78"/>
              </a:rPr>
              <a:t>باشند</a:t>
            </a:r>
            <a:r>
              <a:rPr lang="en-US" sz="2400" dirty="0">
                <a:cs typeface="B Roya" panose="00000400000000000000" pitchFamily="2" charset="-78"/>
              </a:rPr>
              <a:t> </a:t>
            </a:r>
            <a:r>
              <a:rPr lang="fa-IR" sz="2400" dirty="0">
                <a:cs typeface="B Roya" panose="00000400000000000000" pitchFamily="2" charset="-78"/>
              </a:rPr>
              <a:t>- </a:t>
            </a:r>
            <a:r>
              <a:rPr lang="en-US" sz="2400" dirty="0" err="1">
                <a:cs typeface="B Roya" panose="00000400000000000000" pitchFamily="2" charset="-78"/>
              </a:rPr>
              <a:t>اما</a:t>
            </a:r>
            <a:r>
              <a:rPr lang="en-US" sz="2400" dirty="0">
                <a:cs typeface="B Roya" panose="00000400000000000000" pitchFamily="2" charset="-78"/>
              </a:rPr>
              <a:t> </a:t>
            </a:r>
            <a:r>
              <a:rPr lang="en-US" sz="2400" dirty="0" err="1">
                <a:cs typeface="B Roya" panose="00000400000000000000" pitchFamily="2" charset="-78"/>
              </a:rPr>
              <a:t>الگوهای</a:t>
            </a:r>
            <a:r>
              <a:rPr lang="en-US" sz="2400" dirty="0">
                <a:cs typeface="B Roya" panose="00000400000000000000" pitchFamily="2" charset="-78"/>
              </a:rPr>
              <a:t> </a:t>
            </a:r>
            <a:r>
              <a:rPr lang="en-US" sz="2400" dirty="0" err="1">
                <a:cs typeface="B Roya" panose="00000400000000000000" pitchFamily="2" charset="-78"/>
              </a:rPr>
              <a:t>رنگ‌آمیزی</a:t>
            </a:r>
            <a:r>
              <a:rPr lang="en-US" sz="2400" dirty="0">
                <a:cs typeface="B Roya" panose="00000400000000000000" pitchFamily="2" charset="-78"/>
              </a:rPr>
              <a:t> </a:t>
            </a:r>
            <a:r>
              <a:rPr lang="en-US" sz="2400" dirty="0" err="1">
                <a:cs typeface="B Roya" panose="00000400000000000000" pitchFamily="2" charset="-78"/>
              </a:rPr>
              <a:t>مشابهی</a:t>
            </a:r>
            <a:r>
              <a:rPr lang="en-US" sz="2400" dirty="0">
                <a:cs typeface="B Roya" panose="00000400000000000000" pitchFamily="2" charset="-78"/>
              </a:rPr>
              <a:t> </a:t>
            </a:r>
            <a:r>
              <a:rPr lang="en-US" sz="2400" dirty="0" err="1">
                <a:cs typeface="B Roya" panose="00000400000000000000" pitchFamily="2" charset="-78"/>
              </a:rPr>
              <a:t>نداشتند</a:t>
            </a:r>
            <a:r>
              <a:rPr lang="en-US" sz="2400" dirty="0">
                <a:cs typeface="B Roya" panose="00000400000000000000" pitchFamily="2" charset="-78"/>
              </a:rPr>
              <a:t>، </a:t>
            </a:r>
            <a:r>
              <a:rPr lang="en-US" sz="2400" dirty="0" err="1">
                <a:cs typeface="B Roya" panose="00000400000000000000" pitchFamily="2" charset="-78"/>
              </a:rPr>
              <a:t>حتی</a:t>
            </a:r>
            <a:r>
              <a:rPr lang="en-US" sz="2400" dirty="0">
                <a:cs typeface="B Roya" panose="00000400000000000000" pitchFamily="2" charset="-78"/>
              </a:rPr>
              <a:t> </a:t>
            </a:r>
            <a:r>
              <a:rPr lang="en-US" sz="2400" dirty="0" err="1">
                <a:cs typeface="B Roya" panose="00000400000000000000" pitchFamily="2" charset="-78"/>
              </a:rPr>
              <a:t>روی</a:t>
            </a:r>
            <a:r>
              <a:rPr lang="en-US" sz="2400" dirty="0">
                <a:cs typeface="B Roya" panose="00000400000000000000" pitchFamily="2" charset="-78"/>
              </a:rPr>
              <a:t> </a:t>
            </a:r>
            <a:r>
              <a:rPr lang="en-US" sz="2400" dirty="0" err="1">
                <a:cs typeface="B Roya" panose="00000400000000000000" pitchFamily="2" charset="-78"/>
              </a:rPr>
              <a:t>همان</a:t>
            </a:r>
            <a:r>
              <a:rPr lang="en-US" sz="2400" dirty="0">
                <a:cs typeface="B Roya" panose="00000400000000000000" pitchFamily="2" charset="-78"/>
              </a:rPr>
              <a:t> </a:t>
            </a:r>
            <a:r>
              <a:rPr lang="en-US" sz="2400" dirty="0" err="1">
                <a:cs typeface="B Roya" panose="00000400000000000000" pitchFamily="2" charset="-78"/>
              </a:rPr>
              <a:t>تومورها</a:t>
            </a:r>
            <a:r>
              <a:rPr lang="fa-IR" sz="2400" dirty="0">
                <a:cs typeface="B Roya" panose="00000400000000000000" pitchFamily="2" charset="-78"/>
              </a:rPr>
              <a:t>.</a:t>
            </a:r>
            <a:r>
              <a:rPr lang="en-US" sz="2400" dirty="0" err="1">
                <a:solidFill>
                  <a:srgbClr val="222222"/>
                </a:solidFill>
              </a:rPr>
              <a:t>Rimm</a:t>
            </a:r>
            <a:r>
              <a:rPr lang="en-US" sz="2400" dirty="0">
                <a:solidFill>
                  <a:srgbClr val="222222"/>
                </a:solidFill>
              </a:rPr>
              <a:t> </a:t>
            </a:r>
            <a:r>
              <a:rPr lang="fa-IR" sz="2400" dirty="0">
                <a:solidFill>
                  <a:srgbClr val="222222"/>
                </a:solidFill>
              </a:rPr>
              <a:t> </a:t>
            </a:r>
            <a:r>
              <a:rPr lang="en-US" sz="2400" dirty="0" err="1">
                <a:cs typeface="B Roya" panose="00000400000000000000" pitchFamily="2" charset="-78"/>
              </a:rPr>
              <a:t>مجبور</a:t>
            </a:r>
            <a:r>
              <a:rPr lang="en-US" sz="2400" dirty="0">
                <a:cs typeface="B Roya" panose="00000400000000000000" pitchFamily="2" charset="-78"/>
              </a:rPr>
              <a:t> </a:t>
            </a:r>
            <a:r>
              <a:rPr lang="en-US" sz="2400" dirty="0" err="1">
                <a:cs typeface="B Roya" panose="00000400000000000000" pitchFamily="2" charset="-78"/>
              </a:rPr>
              <a:t>شد</a:t>
            </a:r>
            <a:r>
              <a:rPr lang="en-US" sz="2400" dirty="0">
                <a:cs typeface="B Roya" panose="00000400000000000000" pitchFamily="2" charset="-78"/>
              </a:rPr>
              <a:t> </a:t>
            </a:r>
            <a:r>
              <a:rPr lang="en-US" sz="2400" dirty="0" err="1">
                <a:cs typeface="B Roya" panose="00000400000000000000" pitchFamily="2" charset="-78"/>
              </a:rPr>
              <a:t>کار</a:t>
            </a:r>
            <a:r>
              <a:rPr lang="en-US" sz="2400" dirty="0">
                <a:cs typeface="B Roya" panose="00000400000000000000" pitchFamily="2" charset="-78"/>
              </a:rPr>
              <a:t> </a:t>
            </a:r>
            <a:r>
              <a:rPr lang="en-US" sz="2400" dirty="0" err="1">
                <a:cs typeface="B Roya" panose="00000400000000000000" pitchFamily="2" charset="-78"/>
              </a:rPr>
              <a:t>خود</a:t>
            </a:r>
            <a:r>
              <a:rPr lang="en-US" sz="2400" dirty="0">
                <a:cs typeface="B Roya" panose="00000400000000000000" pitchFamily="2" charset="-78"/>
              </a:rPr>
              <a:t> </a:t>
            </a:r>
            <a:r>
              <a:rPr lang="en-US" sz="2400" dirty="0" err="1">
                <a:cs typeface="B Roya" panose="00000400000000000000" pitchFamily="2" charset="-78"/>
              </a:rPr>
              <a:t>را</a:t>
            </a:r>
            <a:r>
              <a:rPr lang="en-US" sz="2400" dirty="0">
                <a:cs typeface="B Roya" panose="00000400000000000000" pitchFamily="2" charset="-78"/>
              </a:rPr>
              <a:t> </a:t>
            </a:r>
            <a:r>
              <a:rPr lang="en-US" sz="2400" dirty="0" err="1">
                <a:cs typeface="B Roya" panose="00000400000000000000" pitchFamily="2" charset="-78"/>
              </a:rPr>
              <a:t>روی</a:t>
            </a:r>
            <a:r>
              <a:rPr lang="en-US" sz="2400" dirty="0">
                <a:cs typeface="B Roya" panose="00000400000000000000" pitchFamily="2" charset="-78"/>
              </a:rPr>
              <a:t> </a:t>
            </a:r>
            <a:r>
              <a:rPr lang="en-US" sz="2400" dirty="0" err="1">
                <a:cs typeface="B Roya" panose="00000400000000000000" pitchFamily="2" charset="-78"/>
              </a:rPr>
              <a:t>مجموعه</a:t>
            </a:r>
            <a:r>
              <a:rPr lang="en-US" sz="2400" dirty="0">
                <a:cs typeface="B Roya" panose="00000400000000000000" pitchFamily="2" charset="-78"/>
              </a:rPr>
              <a:t> </a:t>
            </a:r>
            <a:r>
              <a:rPr lang="en-US" sz="2400" dirty="0" err="1">
                <a:cs typeface="B Roya" panose="00000400000000000000" pitchFamily="2" charset="-78"/>
              </a:rPr>
              <a:t>آنتی</a:t>
            </a:r>
            <a:r>
              <a:rPr lang="fa-IR" sz="2400" dirty="0">
                <a:cs typeface="B Roya" panose="00000400000000000000" pitchFamily="2" charset="-78"/>
              </a:rPr>
              <a:t>‌</a:t>
            </a:r>
            <a:r>
              <a:rPr lang="en-US" sz="2400" dirty="0" err="1">
                <a:cs typeface="B Roya" panose="00000400000000000000" pitchFamily="2" charset="-78"/>
              </a:rPr>
              <a:t>بادی</a:t>
            </a:r>
            <a:r>
              <a:rPr lang="en-US" sz="2400" dirty="0">
                <a:cs typeface="B Roya" panose="00000400000000000000" pitchFamily="2" charset="-78"/>
              </a:rPr>
              <a:t> </a:t>
            </a:r>
            <a:r>
              <a:rPr lang="en-US" sz="2400" dirty="0" err="1">
                <a:cs typeface="B Roya" panose="00000400000000000000" pitchFamily="2" charset="-78"/>
              </a:rPr>
              <a:t>ملانوما</a:t>
            </a:r>
            <a:r>
              <a:rPr lang="en-US" sz="2400" dirty="0">
                <a:cs typeface="B Roya" panose="00000400000000000000" pitchFamily="2" charset="-78"/>
              </a:rPr>
              <a:t> </a:t>
            </a:r>
            <a:r>
              <a:rPr lang="en-US" sz="2400" dirty="0" err="1">
                <a:cs typeface="B Roya" panose="00000400000000000000" pitchFamily="2" charset="-78"/>
              </a:rPr>
              <a:t>رها</a:t>
            </a:r>
            <a:r>
              <a:rPr lang="en-US" sz="2400" dirty="0">
                <a:cs typeface="B Roya" panose="00000400000000000000" pitchFamily="2" charset="-78"/>
              </a:rPr>
              <a:t> </a:t>
            </a:r>
            <a:r>
              <a:rPr lang="en-US" sz="2400" dirty="0" err="1">
                <a:cs typeface="B Roya" panose="00000400000000000000" pitchFamily="2" charset="-78"/>
              </a:rPr>
              <a:t>کند</a:t>
            </a:r>
            <a:r>
              <a:rPr lang="fa-IR" sz="2400" dirty="0">
                <a:cs typeface="B Roya" panose="00000400000000000000" pitchFamily="2" charset="-78"/>
              </a:rPr>
              <a:t>.</a:t>
            </a:r>
            <a:endParaRPr lang="en-US" sz="2400" dirty="0">
              <a:cs typeface="B Roya" panose="00000400000000000000" pitchFamily="2" charset="-78"/>
            </a:endParaRPr>
          </a:p>
        </p:txBody>
      </p:sp>
    </p:spTree>
    <p:extLst>
      <p:ext uri="{BB962C8B-B14F-4D97-AF65-F5344CB8AC3E}">
        <p14:creationId xmlns:p14="http://schemas.microsoft.com/office/powerpoint/2010/main" val="2757861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3585" y="998125"/>
            <a:ext cx="9583358" cy="4861749"/>
          </a:xfrm>
          <a:prstGeom prst="rect">
            <a:avLst/>
          </a:prstGeom>
          <a:ln>
            <a:noFill/>
          </a:ln>
          <a:effectLst>
            <a:outerShdw blurRad="292100" dist="139700" dir="2700000" algn="tl" rotWithShape="0">
              <a:srgbClr val="333333">
                <a:alpha val="65000"/>
              </a:srgbClr>
            </a:outerShdw>
          </a:effectLst>
        </p:spPr>
      </p:pic>
      <p:sp>
        <p:nvSpPr>
          <p:cNvPr id="3" name="Rectangle 2"/>
          <p:cNvSpPr/>
          <p:nvPr/>
        </p:nvSpPr>
        <p:spPr>
          <a:xfrm>
            <a:off x="594500" y="6096000"/>
            <a:ext cx="5334000" cy="348878"/>
          </a:xfrm>
          <a:prstGeom prst="rect">
            <a:avLst/>
          </a:prstGeom>
        </p:spPr>
        <p:txBody>
          <a:bodyPr wrap="square">
            <a:spAutoFit/>
          </a:bodyPr>
          <a:lstStyle/>
          <a:p>
            <a:r>
              <a:rPr lang="en-US" sz="1667" dirty="0">
                <a:solidFill>
                  <a:srgbClr val="FFFFFF">
                    <a:lumMod val="50000"/>
                  </a:srgbClr>
                </a:solidFill>
                <a:latin typeface="Source Sans Pro Semibold"/>
              </a:rPr>
              <a:t>https://www.nature.com/articles/521274a</a:t>
            </a:r>
          </a:p>
        </p:txBody>
      </p:sp>
    </p:spTree>
    <p:extLst>
      <p:ext uri="{BB962C8B-B14F-4D97-AF65-F5344CB8AC3E}">
        <p14:creationId xmlns:p14="http://schemas.microsoft.com/office/powerpoint/2010/main" val="6838832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03013" y="805544"/>
            <a:ext cx="8054090" cy="5156123"/>
          </a:xfrm>
          <a:prstGeom prst="rect">
            <a:avLst/>
          </a:prstGeom>
          <a:ln>
            <a:noFill/>
          </a:ln>
          <a:effectLst>
            <a:outerShdw blurRad="292100" dist="139700" dir="2700000" algn="tl" rotWithShape="0">
              <a:srgbClr val="333333">
                <a:alpha val="65000"/>
              </a:srgbClr>
            </a:outerShdw>
          </a:effectLst>
        </p:spPr>
      </p:pic>
      <p:sp>
        <p:nvSpPr>
          <p:cNvPr id="3" name="Rectangle 2"/>
          <p:cNvSpPr/>
          <p:nvPr/>
        </p:nvSpPr>
        <p:spPr>
          <a:xfrm>
            <a:off x="762000" y="6285030"/>
            <a:ext cx="5334000" cy="348878"/>
          </a:xfrm>
          <a:prstGeom prst="rect">
            <a:avLst/>
          </a:prstGeom>
        </p:spPr>
        <p:txBody>
          <a:bodyPr wrap="square">
            <a:spAutoFit/>
          </a:bodyPr>
          <a:lstStyle/>
          <a:p>
            <a:r>
              <a:rPr lang="en-US" sz="1667" dirty="0">
                <a:solidFill>
                  <a:srgbClr val="FFFFFF">
                    <a:lumMod val="50000"/>
                  </a:srgbClr>
                </a:solidFill>
                <a:latin typeface="Source Sans Pro Semibold"/>
              </a:rPr>
              <a:t>https://www.nature.com/articles/d41573-022-00012-6</a:t>
            </a:r>
          </a:p>
        </p:txBody>
      </p:sp>
      <p:sp>
        <p:nvSpPr>
          <p:cNvPr id="4" name="Rectangle 3"/>
          <p:cNvSpPr/>
          <p:nvPr/>
        </p:nvSpPr>
        <p:spPr>
          <a:xfrm>
            <a:off x="4768660" y="4920344"/>
            <a:ext cx="2909398" cy="45719"/>
          </a:xfrm>
          <a:prstGeom prst="rect">
            <a:avLst/>
          </a:prstGeom>
          <a:solidFill>
            <a:srgbClr val="E123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500">
              <a:solidFill>
                <a:srgbClr val="E12328"/>
              </a:solidFill>
              <a:latin typeface="Source Sans Pro Semibold"/>
            </a:endParaRPr>
          </a:p>
        </p:txBody>
      </p:sp>
    </p:spTree>
    <p:extLst>
      <p:ext uri="{BB962C8B-B14F-4D97-AF65-F5344CB8AC3E}">
        <p14:creationId xmlns:p14="http://schemas.microsoft.com/office/powerpoint/2010/main" val="13116807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844483" y="6398860"/>
            <a:ext cx="5591585" cy="338554"/>
          </a:xfrm>
          <a:prstGeom prst="rect">
            <a:avLst/>
          </a:prstGeom>
        </p:spPr>
        <p:txBody>
          <a:bodyPr wrap="square">
            <a:spAutoFit/>
          </a:bodyPr>
          <a:lstStyle/>
          <a:p>
            <a:r>
              <a:rPr lang="en-US" sz="1600">
                <a:solidFill>
                  <a:schemeClr val="bg1"/>
                </a:solidFill>
              </a:rPr>
              <a:t>https://www.nature.com/articles/nature.2015.19101</a:t>
            </a:r>
          </a:p>
        </p:txBody>
      </p:sp>
      <p:pic>
        <p:nvPicPr>
          <p:cNvPr id="3" name="Picture 2"/>
          <p:cNvPicPr>
            <a:picLocks noChangeAspect="1"/>
          </p:cNvPicPr>
          <p:nvPr/>
        </p:nvPicPr>
        <p:blipFill>
          <a:blip r:embed="rId3"/>
          <a:stretch>
            <a:fillRect/>
          </a:stretch>
        </p:blipFill>
        <p:spPr>
          <a:xfrm>
            <a:off x="1078231" y="341280"/>
            <a:ext cx="8057272" cy="617543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11970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844483" y="6398860"/>
            <a:ext cx="5591585" cy="338554"/>
          </a:xfrm>
          <a:prstGeom prst="rect">
            <a:avLst/>
          </a:prstGeom>
        </p:spPr>
        <p:txBody>
          <a:bodyPr wrap="square">
            <a:spAutoFit/>
          </a:bodyPr>
          <a:lstStyle/>
          <a:p>
            <a:r>
              <a:rPr lang="en-US" sz="1600">
                <a:solidFill>
                  <a:schemeClr val="bg1"/>
                </a:solidFill>
              </a:rPr>
              <a:t>https://www.nature.com/articles/nature.2015.18559</a:t>
            </a:r>
          </a:p>
        </p:txBody>
      </p:sp>
      <p:pic>
        <p:nvPicPr>
          <p:cNvPr id="2" name="Picture 1"/>
          <p:cNvPicPr>
            <a:picLocks noChangeAspect="1"/>
          </p:cNvPicPr>
          <p:nvPr/>
        </p:nvPicPr>
        <p:blipFill>
          <a:blip r:embed="rId3"/>
          <a:stretch>
            <a:fillRect/>
          </a:stretch>
        </p:blipFill>
        <p:spPr>
          <a:xfrm>
            <a:off x="465247" y="678412"/>
            <a:ext cx="8738662" cy="4799778"/>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59F67AB0-A86F-FD86-D84B-690334ABB479}"/>
              </a:ext>
            </a:extLst>
          </p:cNvPr>
          <p:cNvPicPr>
            <a:picLocks noChangeAspect="1"/>
          </p:cNvPicPr>
          <p:nvPr/>
        </p:nvPicPr>
        <p:blipFill>
          <a:blip r:embed="rId4"/>
          <a:stretch>
            <a:fillRect/>
          </a:stretch>
        </p:blipFill>
        <p:spPr>
          <a:xfrm>
            <a:off x="3263134" y="678412"/>
            <a:ext cx="6516578" cy="586774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46006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4294967295"/>
          </p:nvPr>
        </p:nvSpPr>
        <p:spPr>
          <a:xfrm>
            <a:off x="0" y="6459538"/>
            <a:ext cx="3616325" cy="365125"/>
          </a:xfrm>
          <a:prstGeom prst="rect">
            <a:avLst/>
          </a:prstGeom>
        </p:spPr>
        <p:txBody>
          <a:bodyPr/>
          <a:lstStyle>
            <a:defPPr>
              <a:defRPr lang="en-US"/>
            </a:defPPr>
            <a:lvl1pPr marL="0" algn="ctr" defTabSz="914400" rtl="0" eaLnBrk="1" latinLnBrk="0" hangingPunct="1">
              <a:defRPr sz="1800" kern="1200">
                <a:solidFill>
                  <a:srgbClr val="FFFFFF"/>
                </a:solidFill>
                <a:latin typeface="+mn-lt"/>
                <a:ea typeface="+mn-ea"/>
                <a:cs typeface="B Roya" panose="00000400000000000000" pitchFamily="2" charset="-78"/>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a-IR"/>
              <a:t>دکتر بیتا مسگرپور</a:t>
            </a:r>
            <a:endParaRPr lang="en-US" dirty="0"/>
          </a:p>
        </p:txBody>
      </p:sp>
      <p:sp>
        <p:nvSpPr>
          <p:cNvPr id="3" name="Slide Number Placeholder 2"/>
          <p:cNvSpPr>
            <a:spLocks noGrp="1"/>
          </p:cNvSpPr>
          <p:nvPr>
            <p:ph type="sldNum" sz="quarter" idx="4294967295"/>
          </p:nvPr>
        </p:nvSpPr>
        <p:spPr>
          <a:xfrm>
            <a:off x="11207750" y="6459538"/>
            <a:ext cx="98425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AF6402D-44EF-47C8-9973-FA8A0D9B155C}" type="slidenum">
              <a:rPr lang="en-US" smtClean="0"/>
              <a:pPr/>
              <a:t>27</a:t>
            </a:fld>
            <a:endParaRPr lang="en-US">
              <a:solidFill>
                <a:schemeClr val="bg1"/>
              </a:solidFill>
            </a:endParaRPr>
          </a:p>
        </p:txBody>
      </p:sp>
      <p:pic>
        <p:nvPicPr>
          <p:cNvPr id="5" name="Picture 4"/>
          <p:cNvPicPr>
            <a:picLocks noChangeAspect="1"/>
          </p:cNvPicPr>
          <p:nvPr/>
        </p:nvPicPr>
        <p:blipFill>
          <a:blip r:embed="rId2"/>
          <a:stretch>
            <a:fillRect/>
          </a:stretch>
        </p:blipFill>
        <p:spPr>
          <a:xfrm>
            <a:off x="897157" y="567067"/>
            <a:ext cx="8212837" cy="550446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929874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4294967295"/>
          </p:nvPr>
        </p:nvSpPr>
        <p:spPr>
          <a:xfrm>
            <a:off x="0" y="6459538"/>
            <a:ext cx="3616325" cy="365125"/>
          </a:xfrm>
          <a:prstGeom prst="rect">
            <a:avLst/>
          </a:prstGeom>
        </p:spPr>
        <p:txBody>
          <a:bodyPr/>
          <a:lstStyle>
            <a:defPPr>
              <a:defRPr lang="en-US"/>
            </a:defPPr>
            <a:lvl1pPr marL="0" algn="ctr" defTabSz="914400" rtl="0" eaLnBrk="1" latinLnBrk="0" hangingPunct="1">
              <a:defRPr sz="1800" kern="1200">
                <a:solidFill>
                  <a:srgbClr val="FFFFFF"/>
                </a:solidFill>
                <a:latin typeface="+mn-lt"/>
                <a:ea typeface="+mn-ea"/>
                <a:cs typeface="B Roya" panose="00000400000000000000" pitchFamily="2" charset="-78"/>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a-IR"/>
              <a:t>دکتر بیتا مسگرپور</a:t>
            </a:r>
            <a:endParaRPr lang="en-US" dirty="0"/>
          </a:p>
        </p:txBody>
      </p:sp>
      <p:pic>
        <p:nvPicPr>
          <p:cNvPr id="4" name="Picture 3"/>
          <p:cNvPicPr>
            <a:picLocks noChangeAspect="1"/>
          </p:cNvPicPr>
          <p:nvPr/>
        </p:nvPicPr>
        <p:blipFill>
          <a:blip r:embed="rId2"/>
          <a:stretch>
            <a:fillRect/>
          </a:stretch>
        </p:blipFill>
        <p:spPr>
          <a:xfrm>
            <a:off x="252714" y="385122"/>
            <a:ext cx="5843286" cy="5670643"/>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9B03BBBC-04BD-292F-5020-F385425220A3}"/>
              </a:ext>
            </a:extLst>
          </p:cNvPr>
          <p:cNvPicPr>
            <a:picLocks noChangeAspect="1"/>
          </p:cNvPicPr>
          <p:nvPr/>
        </p:nvPicPr>
        <p:blipFill>
          <a:blip r:embed="rId3"/>
          <a:stretch>
            <a:fillRect/>
          </a:stretch>
        </p:blipFill>
        <p:spPr>
          <a:xfrm>
            <a:off x="5817326" y="684857"/>
            <a:ext cx="6121960" cy="595724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20804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4294967295"/>
          </p:nvPr>
        </p:nvSpPr>
        <p:spPr>
          <a:xfrm>
            <a:off x="0" y="6459538"/>
            <a:ext cx="3616325" cy="365125"/>
          </a:xfrm>
          <a:prstGeom prst="rect">
            <a:avLst/>
          </a:prstGeom>
        </p:spPr>
        <p:txBody>
          <a:bodyPr/>
          <a:lstStyle>
            <a:defPPr>
              <a:defRPr lang="en-US"/>
            </a:defPPr>
            <a:lvl1pPr marL="0" algn="ctr" defTabSz="914400" rtl="0" eaLnBrk="1" latinLnBrk="0" hangingPunct="1">
              <a:defRPr sz="1800" kern="1200">
                <a:solidFill>
                  <a:srgbClr val="FFFFFF"/>
                </a:solidFill>
                <a:latin typeface="+mn-lt"/>
                <a:ea typeface="+mn-ea"/>
                <a:cs typeface="B Roya" panose="00000400000000000000" pitchFamily="2" charset="-78"/>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a-IR"/>
              <a:t>دکتر بیتا مسگرپور</a:t>
            </a:r>
            <a:endParaRPr lang="en-US" dirty="0"/>
          </a:p>
        </p:txBody>
      </p:sp>
      <p:sp>
        <p:nvSpPr>
          <p:cNvPr id="3" name="Slide Number Placeholder 2"/>
          <p:cNvSpPr>
            <a:spLocks noGrp="1"/>
          </p:cNvSpPr>
          <p:nvPr>
            <p:ph type="sldNum" sz="quarter" idx="4294967295"/>
          </p:nvPr>
        </p:nvSpPr>
        <p:spPr>
          <a:xfrm>
            <a:off x="11207750" y="6459538"/>
            <a:ext cx="98425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AF6402D-44EF-47C8-9973-FA8A0D9B155C}" type="slidenum">
              <a:rPr lang="en-US" smtClean="0"/>
              <a:pPr/>
              <a:t>29</a:t>
            </a:fld>
            <a:endParaRPr lang="en-US">
              <a:solidFill>
                <a:schemeClr val="bg1"/>
              </a:solidFill>
            </a:endParaRPr>
          </a:p>
        </p:txBody>
      </p:sp>
      <p:pic>
        <p:nvPicPr>
          <p:cNvPr id="6" name="Picture 5"/>
          <p:cNvPicPr>
            <a:picLocks noChangeAspect="1"/>
          </p:cNvPicPr>
          <p:nvPr/>
        </p:nvPicPr>
        <p:blipFill>
          <a:blip r:embed="rId2"/>
          <a:stretch>
            <a:fillRect/>
          </a:stretch>
        </p:blipFill>
        <p:spPr>
          <a:xfrm>
            <a:off x="401700" y="628650"/>
            <a:ext cx="6344928" cy="4001962"/>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3"/>
          <a:stretch>
            <a:fillRect/>
          </a:stretch>
        </p:blipFill>
        <p:spPr>
          <a:xfrm>
            <a:off x="4766657" y="2904018"/>
            <a:ext cx="5158393" cy="386211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97952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2E0CD3D-0A31-D276-8883-278E735816D0}"/>
              </a:ext>
            </a:extLst>
          </p:cNvPr>
          <p:cNvSpPr txBox="1"/>
          <p:nvPr/>
        </p:nvSpPr>
        <p:spPr>
          <a:xfrm>
            <a:off x="1200150" y="1182674"/>
            <a:ext cx="8273582" cy="4893647"/>
          </a:xfrm>
          <a:prstGeom prst="rect">
            <a:avLst/>
          </a:prstGeom>
          <a:noFill/>
        </p:spPr>
        <p:txBody>
          <a:bodyPr wrap="square">
            <a:spAutoFit/>
          </a:bodyPr>
          <a:lstStyle/>
          <a:p>
            <a:pPr marL="457200" indent="-457200" algn="r" rtl="1">
              <a:lnSpc>
                <a:spcPct val="200000"/>
              </a:lnSpc>
              <a:buClr>
                <a:srgbClr val="04A651"/>
              </a:buClr>
              <a:buFont typeface="Wingdings" pitchFamily="2" charset="2"/>
              <a:buChar char="§"/>
            </a:pPr>
            <a:r>
              <a:rPr lang="fa-IR" sz="3200" b="1" dirty="0">
                <a:latin typeface="B Roya" pitchFamily="2" charset="-78"/>
                <a:cs typeface="B Roya" pitchFamily="2" charset="-78"/>
              </a:rPr>
              <a:t>خاستگاه </a:t>
            </a:r>
            <a:r>
              <a:rPr lang="fa-IR" sz="3200" b="1" dirty="0" err="1">
                <a:latin typeface="B Roya" pitchFamily="2" charset="-78"/>
                <a:cs typeface="B Roya" pitchFamily="2" charset="-78"/>
              </a:rPr>
              <a:t>ایده‌های</a:t>
            </a:r>
            <a:r>
              <a:rPr lang="fa-IR" sz="3200" b="1" dirty="0">
                <a:latin typeface="B Roya" pitchFamily="2" charset="-78"/>
                <a:cs typeface="B Roya" pitchFamily="2" charset="-78"/>
              </a:rPr>
              <a:t> خوب</a:t>
            </a:r>
            <a:endParaRPr lang="en-US" sz="3200" b="1" dirty="0">
              <a:latin typeface="B Roya" pitchFamily="2" charset="-78"/>
              <a:cs typeface="B Roya" pitchFamily="2" charset="-78"/>
            </a:endParaRPr>
          </a:p>
          <a:p>
            <a:pPr marL="457200" indent="-457200" algn="r" rtl="1">
              <a:lnSpc>
                <a:spcPct val="200000"/>
              </a:lnSpc>
              <a:buClr>
                <a:srgbClr val="04A651"/>
              </a:buClr>
              <a:buFont typeface="Wingdings" pitchFamily="2" charset="2"/>
              <a:buChar char="§"/>
            </a:pPr>
            <a:r>
              <a:rPr lang="fa-IR" sz="3200" b="1" dirty="0" err="1">
                <a:latin typeface="B Roya" pitchFamily="2" charset="-78"/>
                <a:cs typeface="B Roya" pitchFamily="2" charset="-78"/>
              </a:rPr>
              <a:t>سایه‌ی</a:t>
            </a:r>
            <a:r>
              <a:rPr lang="fa-IR" sz="3200" b="1" dirty="0">
                <a:latin typeface="B Roya" pitchFamily="2" charset="-78"/>
                <a:cs typeface="B Roya" pitchFamily="2" charset="-78"/>
              </a:rPr>
              <a:t> تردید بر </a:t>
            </a:r>
            <a:r>
              <a:rPr lang="fa-IR" sz="3200" b="1" dirty="0" err="1">
                <a:latin typeface="B Roya" pitchFamily="2" charset="-78"/>
                <a:cs typeface="B Roya" pitchFamily="2" charset="-78"/>
              </a:rPr>
              <a:t>پژوهش‌های</a:t>
            </a:r>
            <a:r>
              <a:rPr lang="fa-IR" sz="3200" b="1" dirty="0">
                <a:latin typeface="B Roya" pitchFamily="2" charset="-78"/>
                <a:cs typeface="B Roya" pitchFamily="2" charset="-78"/>
              </a:rPr>
              <a:t> پزشکی</a:t>
            </a:r>
          </a:p>
          <a:p>
            <a:pPr marL="457200" indent="-457200" algn="r" rtl="1">
              <a:lnSpc>
                <a:spcPct val="200000"/>
              </a:lnSpc>
              <a:buClr>
                <a:srgbClr val="04A651"/>
              </a:buClr>
              <a:buFont typeface="Wingdings" pitchFamily="2" charset="2"/>
              <a:buChar char="§"/>
            </a:pPr>
            <a:r>
              <a:rPr lang="fa-IR" sz="3200" b="1" dirty="0">
                <a:latin typeface="B Roya" pitchFamily="2" charset="-78"/>
                <a:cs typeface="B Roya" pitchFamily="2" charset="-78"/>
              </a:rPr>
              <a:t>نقش کلیدی سؤال پژوهش در طراحی مطالعات</a:t>
            </a:r>
          </a:p>
          <a:p>
            <a:pPr marL="457200" indent="-457200" algn="r" rtl="1">
              <a:lnSpc>
                <a:spcPct val="200000"/>
              </a:lnSpc>
              <a:buClr>
                <a:srgbClr val="04A651"/>
              </a:buClr>
              <a:buFont typeface="Wingdings" pitchFamily="2" charset="2"/>
              <a:buChar char="§"/>
            </a:pPr>
            <a:r>
              <a:rPr lang="fa-IR" sz="3200" b="1" dirty="0">
                <a:latin typeface="B Roya" pitchFamily="2" charset="-78"/>
                <a:cs typeface="B Roya" pitchFamily="2" charset="-78"/>
              </a:rPr>
              <a:t>ایده </a:t>
            </a:r>
            <a:r>
              <a:rPr lang="fa-IR" sz="3200" b="1" dirty="0" err="1">
                <a:latin typeface="B Roya" pitchFamily="2" charset="-78"/>
                <a:cs typeface="B Roya" pitchFamily="2" charset="-78"/>
              </a:rPr>
              <a:t>پروپوزال</a:t>
            </a:r>
            <a:endParaRPr lang="fa-IR" sz="3200" b="1" dirty="0">
              <a:latin typeface="B Roya" pitchFamily="2" charset="-78"/>
              <a:cs typeface="B Roya" pitchFamily="2" charset="-78"/>
            </a:endParaRPr>
          </a:p>
          <a:p>
            <a:pPr marL="457200" indent="-457200" algn="r" rtl="1">
              <a:lnSpc>
                <a:spcPct val="200000"/>
              </a:lnSpc>
              <a:buClr>
                <a:srgbClr val="04A651"/>
              </a:buClr>
              <a:buFont typeface="Wingdings" pitchFamily="2" charset="2"/>
              <a:buChar char="§"/>
            </a:pPr>
            <a:r>
              <a:rPr lang="fa-IR" sz="3200" b="1" dirty="0">
                <a:latin typeface="B Roya" pitchFamily="2" charset="-78"/>
                <a:cs typeface="B Roya" pitchFamily="2" charset="-78"/>
              </a:rPr>
              <a:t>تهیه </a:t>
            </a:r>
            <a:r>
              <a:rPr lang="fa-IR" sz="3200" b="1" dirty="0" err="1">
                <a:latin typeface="B Roya" pitchFamily="2" charset="-78"/>
                <a:cs typeface="B Roya" pitchFamily="2" charset="-78"/>
              </a:rPr>
              <a:t>پروپوزال</a:t>
            </a:r>
            <a:endParaRPr lang="fa-IR" sz="3200" b="1" dirty="0">
              <a:latin typeface="B Roya" pitchFamily="2" charset="-78"/>
              <a:cs typeface="B Roya" pitchFamily="2" charset="-78"/>
            </a:endParaRPr>
          </a:p>
        </p:txBody>
      </p:sp>
      <p:sp>
        <p:nvSpPr>
          <p:cNvPr id="2" name="Snip Single Corner Rectangle 19">
            <a:extLst>
              <a:ext uri="{FF2B5EF4-FFF2-40B4-BE49-F238E27FC236}">
                <a16:creationId xmlns:a16="http://schemas.microsoft.com/office/drawing/2014/main" id="{64B78C00-9A68-0787-9474-F1A8B78C1CAD}"/>
              </a:ext>
            </a:extLst>
          </p:cNvPr>
          <p:cNvSpPr/>
          <p:nvPr/>
        </p:nvSpPr>
        <p:spPr>
          <a:xfrm flipH="1">
            <a:off x="1949907" y="255495"/>
            <a:ext cx="7627138" cy="589025"/>
          </a:xfrm>
          <a:prstGeom prst="snip1Rect">
            <a:avLst>
              <a:gd name="adj" fmla="val 50000"/>
            </a:avLst>
          </a:prstGeom>
          <a:solidFill>
            <a:srgbClr val="00A3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r" defTabSz="914400" rtl="1" eaLnBrk="1" latinLnBrk="0" hangingPunct="1">
              <a:spcAft>
                <a:spcPts val="1200"/>
              </a:spcAft>
            </a:pPr>
            <a:r>
              <a:rPr lang="fa-IR" sz="3200" b="1" dirty="0">
                <a:latin typeface="B Roya" pitchFamily="2" charset="-78"/>
                <a:cs typeface="B Roya" pitchFamily="2" charset="-78"/>
              </a:rPr>
              <a:t>فهرست عناوین مورد بحث</a:t>
            </a:r>
          </a:p>
        </p:txBody>
      </p:sp>
    </p:spTree>
    <p:extLst>
      <p:ext uri="{BB962C8B-B14F-4D97-AF65-F5344CB8AC3E}">
        <p14:creationId xmlns:p14="http://schemas.microsoft.com/office/powerpoint/2010/main" val="37236081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82971" y="1333500"/>
            <a:ext cx="4342151" cy="4191000"/>
          </a:xfrm>
          <a:prstGeom prst="rect">
            <a:avLst/>
          </a:prstGeom>
        </p:spPr>
      </p:pic>
      <p:pic>
        <p:nvPicPr>
          <p:cNvPr id="3" name="Picture 2"/>
          <p:cNvPicPr>
            <a:picLocks noChangeAspect="1"/>
          </p:cNvPicPr>
          <p:nvPr/>
        </p:nvPicPr>
        <p:blipFill>
          <a:blip r:embed="rId3"/>
          <a:stretch>
            <a:fillRect/>
          </a:stretch>
        </p:blipFill>
        <p:spPr>
          <a:xfrm>
            <a:off x="5048120" y="825500"/>
            <a:ext cx="4321539" cy="4191000"/>
          </a:xfrm>
          <a:prstGeom prst="rect">
            <a:avLst/>
          </a:prstGeom>
        </p:spPr>
      </p:pic>
      <p:sp>
        <p:nvSpPr>
          <p:cNvPr id="4" name="Rectangle 3"/>
          <p:cNvSpPr/>
          <p:nvPr/>
        </p:nvSpPr>
        <p:spPr>
          <a:xfrm>
            <a:off x="5686960" y="5150102"/>
            <a:ext cx="3159839" cy="374398"/>
          </a:xfrm>
          <a:prstGeom prst="rect">
            <a:avLst/>
          </a:prstGeom>
        </p:spPr>
        <p:txBody>
          <a:bodyPr wrap="none">
            <a:spAutoFit/>
          </a:bodyPr>
          <a:lstStyle/>
          <a:p>
            <a:r>
              <a:rPr lang="fa-IR" sz="1833" dirty="0">
                <a:solidFill>
                  <a:srgbClr val="525252"/>
                </a:solidFill>
                <a:latin typeface="Tahoma" panose="020B0604030504040204" pitchFamily="34" charset="0"/>
                <a:cs typeface="B Yekan+" panose="02000503030000020004" pitchFamily="2" charset="-78"/>
              </a:rPr>
              <a:t>پنجشنبه ۲۱ آذر ۱۳۹۸ ساعت ۲۲:۳۹</a:t>
            </a:r>
            <a:endParaRPr lang="en-US" sz="1833" dirty="0">
              <a:solidFill>
                <a:srgbClr val="000000"/>
              </a:solidFill>
              <a:latin typeface="Source Sans Pro Semibold"/>
              <a:cs typeface="B Yekan+" panose="02000503030000020004" pitchFamily="2" charset="-78"/>
            </a:endParaRPr>
          </a:p>
        </p:txBody>
      </p:sp>
      <p:sp>
        <p:nvSpPr>
          <p:cNvPr id="5" name="Rectangle 4"/>
          <p:cNvSpPr/>
          <p:nvPr/>
        </p:nvSpPr>
        <p:spPr>
          <a:xfrm>
            <a:off x="1558473" y="5675087"/>
            <a:ext cx="2829621" cy="369332"/>
          </a:xfrm>
          <a:prstGeom prst="rect">
            <a:avLst/>
          </a:prstGeom>
        </p:spPr>
        <p:txBody>
          <a:bodyPr wrap="none">
            <a:spAutoFit/>
          </a:bodyPr>
          <a:lstStyle/>
          <a:p>
            <a:r>
              <a:rPr lang="fa-IR" dirty="0">
                <a:solidFill>
                  <a:srgbClr val="525252"/>
                </a:solidFill>
                <a:latin typeface="Tahoma" panose="020B0604030504040204" pitchFamily="34" charset="0"/>
                <a:cs typeface="B Yekan+" panose="02000503030000020004" pitchFamily="2" charset="-78"/>
              </a:rPr>
              <a:t>جمعه ۶ بهمن ۱۴۰۲ ساعت ۰۱:۴۶</a:t>
            </a:r>
            <a:endParaRPr lang="en-US" dirty="0">
              <a:solidFill>
                <a:srgbClr val="000000"/>
              </a:solidFill>
              <a:latin typeface="Source Sans Pro Semibold"/>
              <a:cs typeface="B Yekan+" panose="02000503030000020004" pitchFamily="2" charset="-78"/>
            </a:endParaRPr>
          </a:p>
        </p:txBody>
      </p:sp>
    </p:spTree>
    <p:extLst>
      <p:ext uri="{BB962C8B-B14F-4D97-AF65-F5344CB8AC3E}">
        <p14:creationId xmlns:p14="http://schemas.microsoft.com/office/powerpoint/2010/main" val="25447455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873500" y="6324601"/>
            <a:ext cx="5969000" cy="323165"/>
          </a:xfrm>
          <a:prstGeom prst="rect">
            <a:avLst/>
          </a:prstGeom>
        </p:spPr>
        <p:txBody>
          <a:bodyPr wrap="square">
            <a:spAutoFit/>
          </a:bodyPr>
          <a:lstStyle/>
          <a:p>
            <a:r>
              <a:rPr lang="en-US" sz="1500" dirty="0">
                <a:solidFill>
                  <a:schemeClr val="bg1">
                    <a:lumMod val="50000"/>
                  </a:schemeClr>
                </a:solidFill>
              </a:rPr>
              <a:t>https://www.nature.com/articles/d41586-023-02299-w</a:t>
            </a:r>
          </a:p>
        </p:txBody>
      </p:sp>
      <p:pic>
        <p:nvPicPr>
          <p:cNvPr id="4" name="Picture 3"/>
          <p:cNvPicPr>
            <a:picLocks noChangeAspect="1"/>
          </p:cNvPicPr>
          <p:nvPr/>
        </p:nvPicPr>
        <p:blipFill>
          <a:blip r:embed="rId2"/>
          <a:stretch>
            <a:fillRect/>
          </a:stretch>
        </p:blipFill>
        <p:spPr>
          <a:xfrm>
            <a:off x="5682344" y="90456"/>
            <a:ext cx="4160156" cy="5679781"/>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3"/>
          <a:stretch>
            <a:fillRect/>
          </a:stretch>
        </p:blipFill>
        <p:spPr>
          <a:xfrm>
            <a:off x="231582" y="870155"/>
            <a:ext cx="4959073" cy="4896863"/>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4"/>
          <a:stretch>
            <a:fillRect/>
          </a:stretch>
        </p:blipFill>
        <p:spPr>
          <a:xfrm>
            <a:off x="957945" y="5928765"/>
            <a:ext cx="2881313" cy="309563"/>
          </a:xfrm>
          <a:prstGeom prst="rect">
            <a:avLst/>
          </a:prstGeom>
        </p:spPr>
      </p:pic>
      <p:cxnSp>
        <p:nvCxnSpPr>
          <p:cNvPr id="7" name="Straight Connector 6"/>
          <p:cNvCxnSpPr/>
          <p:nvPr/>
        </p:nvCxnSpPr>
        <p:spPr>
          <a:xfrm>
            <a:off x="359108" y="5031658"/>
            <a:ext cx="2349500"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490560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897402" y="756499"/>
            <a:ext cx="10397197" cy="846386"/>
          </a:xfrm>
          <a:prstGeom prst="rect">
            <a:avLst/>
          </a:prstGeom>
          <a:solidFill>
            <a:schemeClr val="bg1"/>
          </a:solidFill>
          <a:ln>
            <a:noFill/>
          </a:ln>
        </p:spPr>
        <p:txBody>
          <a:bodyPr wrap="square" rtlCol="0">
            <a:spAutoFit/>
          </a:bodyPr>
          <a:lstStyle/>
          <a:p>
            <a:endParaRPr lang="en-US" sz="4900" dirty="0">
              <a:latin typeface="Times New Roman" panose="02020603050405020304" pitchFamily="18" charset="0"/>
            </a:endParaRPr>
          </a:p>
        </p:txBody>
      </p:sp>
      <p:sp>
        <p:nvSpPr>
          <p:cNvPr id="5" name="Title 1">
            <a:extLst>
              <a:ext uri="{FF2B5EF4-FFF2-40B4-BE49-F238E27FC236}">
                <a16:creationId xmlns:a16="http://schemas.microsoft.com/office/drawing/2014/main" id="{3D200A7F-739B-4031-A344-0EE2B405F1CA}"/>
              </a:ext>
            </a:extLst>
          </p:cNvPr>
          <p:cNvSpPr>
            <a:spLocks noGrp="1"/>
          </p:cNvSpPr>
          <p:nvPr>
            <p:ph type="title" idx="4294967295"/>
          </p:nvPr>
        </p:nvSpPr>
        <p:spPr>
          <a:xfrm>
            <a:off x="1335087" y="1353820"/>
            <a:ext cx="9521825" cy="3279775"/>
          </a:xfrm>
        </p:spPr>
        <p:txBody>
          <a:bodyPr>
            <a:normAutofit fontScale="90000"/>
          </a:bodyPr>
          <a:lstStyle/>
          <a:p>
            <a:pPr lvl="0" algn="ctr" defTabSz="914400" rtl="0" eaLnBrk="1" fontAlgn="base" latinLnBrk="0" hangingPunct="1">
              <a:lnSpc>
                <a:spcPct val="200000"/>
              </a:lnSpc>
              <a:spcBef>
                <a:spcPts val="600"/>
              </a:spcBef>
              <a:spcAft>
                <a:spcPct val="0"/>
              </a:spcAft>
              <a:buNone/>
            </a:pPr>
            <a:r>
              <a:rPr lang="fa-IR" altLang="en-US" sz="6600" b="1" dirty="0">
                <a:latin typeface="B Roya" pitchFamily="2" charset="-78"/>
                <a:cs typeface="B Roya" pitchFamily="2" charset="-78"/>
              </a:rPr>
              <a:t>آغاز درست، پایان قابل اعتماد: </a:t>
            </a:r>
            <a:br>
              <a:rPr lang="fa-IR" altLang="en-US" sz="6600" b="1" dirty="0">
                <a:latin typeface="B Roya" pitchFamily="2" charset="-78"/>
                <a:cs typeface="B Roya" pitchFamily="2" charset="-78"/>
              </a:rPr>
            </a:br>
            <a:r>
              <a:rPr lang="fa-IR" altLang="en-US" sz="5300" b="1" dirty="0">
                <a:solidFill>
                  <a:schemeClr val="bg1">
                    <a:lumMod val="50000"/>
                  </a:schemeClr>
                </a:solidFill>
                <a:latin typeface="B Roya" pitchFamily="2" charset="-78"/>
                <a:cs typeface="B Roya" pitchFamily="2" charset="-78"/>
              </a:rPr>
              <a:t>نقش کلیدی سؤال پژوهش در طراحی مطالعات</a:t>
            </a:r>
            <a:endParaRPr lang="es-ES" altLang="en-US" sz="6600" dirty="0">
              <a:solidFill>
                <a:schemeClr val="bg1">
                  <a:lumMod val="50000"/>
                </a:schemeClr>
              </a:solidFill>
              <a:latin typeface="B Roya" pitchFamily="2" charset="-78"/>
              <a:cs typeface="B Roya" pitchFamily="2" charset="-78"/>
            </a:endParaRPr>
          </a:p>
        </p:txBody>
      </p:sp>
      <p:grpSp>
        <p:nvGrpSpPr>
          <p:cNvPr id="2" name="Group 1"/>
          <p:cNvGrpSpPr/>
          <p:nvPr/>
        </p:nvGrpSpPr>
        <p:grpSpPr>
          <a:xfrm>
            <a:off x="554344" y="525405"/>
            <a:ext cx="11121412" cy="5894127"/>
            <a:chOff x="554344" y="525405"/>
            <a:chExt cx="11121412" cy="5894127"/>
          </a:xfrm>
        </p:grpSpPr>
        <p:sp>
          <p:nvSpPr>
            <p:cNvPr id="9" name="Rectangle 8">
              <a:extLst>
                <a:ext uri="{FF2B5EF4-FFF2-40B4-BE49-F238E27FC236}">
                  <a16:creationId xmlns:a16="http://schemas.microsoft.com/office/drawing/2014/main" id="{53BE0B6B-F3C4-4CE5-B16F-2EB1E7885C3A}"/>
                </a:ext>
              </a:extLst>
            </p:cNvPr>
            <p:cNvSpPr/>
            <p:nvPr/>
          </p:nvSpPr>
          <p:spPr>
            <a:xfrm>
              <a:off x="871844" y="817505"/>
              <a:ext cx="10803912" cy="5602027"/>
            </a:xfrm>
            <a:prstGeom prst="rect">
              <a:avLst/>
            </a:prstGeom>
            <a:noFill/>
            <a:ln w="76200">
              <a:solidFill>
                <a:srgbClr val="F8942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20" dirty="0">
                <a:latin typeface="Times New Roman" panose="02020603050405020304" pitchFamily="18" charset="0"/>
              </a:endParaRPr>
            </a:p>
          </p:txBody>
        </p:sp>
        <p:sp>
          <p:nvSpPr>
            <p:cNvPr id="7" name="Rectangle 6">
              <a:extLst>
                <a:ext uri="{FF2B5EF4-FFF2-40B4-BE49-F238E27FC236}">
                  <a16:creationId xmlns:a16="http://schemas.microsoft.com/office/drawing/2014/main" id="{53BE0B6B-F3C4-4CE5-B16F-2EB1E7885C3A}"/>
                </a:ext>
              </a:extLst>
            </p:cNvPr>
            <p:cNvSpPr/>
            <p:nvPr/>
          </p:nvSpPr>
          <p:spPr>
            <a:xfrm>
              <a:off x="554344" y="525405"/>
              <a:ext cx="10803912" cy="5602027"/>
            </a:xfrm>
            <a:prstGeom prst="rect">
              <a:avLst/>
            </a:prstGeom>
            <a:noFill/>
            <a:ln w="76200">
              <a:solidFill>
                <a:srgbClr val="F8942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20" dirty="0">
                <a:latin typeface="Times New Roman" panose="02020603050405020304" pitchFamily="18" charset="0"/>
              </a:endParaRPr>
            </a:p>
          </p:txBody>
        </p:sp>
      </p:grpSp>
    </p:spTree>
    <p:extLst>
      <p:ext uri="{BB962C8B-B14F-4D97-AF65-F5344CB8AC3E}">
        <p14:creationId xmlns:p14="http://schemas.microsoft.com/office/powerpoint/2010/main" val="31777612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10880725" y="6446838"/>
            <a:ext cx="1311275" cy="365125"/>
          </a:xfrm>
          <a:prstGeom prst="rect">
            <a:avLst/>
          </a:prstGeom>
        </p:spPr>
        <p:txBody>
          <a:bodyPr/>
          <a:lstStyle>
            <a:defPPr>
              <a:defRPr lang="en-US"/>
            </a:defPPr>
            <a:lvl1pPr marL="0" algn="r"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88"/>
            <a:fld id="{AAF6402D-44EF-47C8-9973-FA8A0D9B155C}" type="slidenum">
              <a:rPr lang="en-US" smtClean="0">
                <a:solidFill>
                  <a:prstClr val="white"/>
                </a:solidFill>
              </a:rPr>
              <a:pPr defTabSz="914388"/>
              <a:t>33</a:t>
            </a:fld>
            <a:endParaRPr lang="en-US">
              <a:solidFill>
                <a:prstClr val="white"/>
              </a:solidFill>
            </a:endParaRPr>
          </a:p>
        </p:txBody>
      </p:sp>
      <p:pic>
        <p:nvPicPr>
          <p:cNvPr id="4" name="Picture 3"/>
          <p:cNvPicPr>
            <a:picLocks noChangeAspect="1"/>
          </p:cNvPicPr>
          <p:nvPr/>
        </p:nvPicPr>
        <p:blipFill>
          <a:blip r:embed="rId2"/>
          <a:stretch>
            <a:fillRect/>
          </a:stretch>
        </p:blipFill>
        <p:spPr>
          <a:xfrm>
            <a:off x="1027321" y="302984"/>
            <a:ext cx="10137358" cy="6143854"/>
          </a:xfrm>
          <a:prstGeom prst="rect">
            <a:avLst/>
          </a:prstGeom>
        </p:spPr>
      </p:pic>
      <p:sp>
        <p:nvSpPr>
          <p:cNvPr id="5" name="Rectangle 4"/>
          <p:cNvSpPr/>
          <p:nvPr/>
        </p:nvSpPr>
        <p:spPr>
          <a:xfrm>
            <a:off x="1316706" y="6446839"/>
            <a:ext cx="9030452" cy="369332"/>
          </a:xfrm>
          <a:prstGeom prst="rect">
            <a:avLst/>
          </a:prstGeom>
        </p:spPr>
        <p:txBody>
          <a:bodyPr wrap="square">
            <a:spAutoFit/>
          </a:bodyPr>
          <a:lstStyle/>
          <a:p>
            <a:pPr defTabSz="914388"/>
            <a:r>
              <a:rPr lang="en-US" i="1">
                <a:solidFill>
                  <a:prstClr val="white"/>
                </a:solidFill>
              </a:rPr>
              <a:t>https://www.bachelorprint.com/uk/research-process/research-questions/</a:t>
            </a:r>
          </a:p>
        </p:txBody>
      </p:sp>
    </p:spTree>
    <p:extLst>
      <p:ext uri="{BB962C8B-B14F-4D97-AF65-F5344CB8AC3E}">
        <p14:creationId xmlns:p14="http://schemas.microsoft.com/office/powerpoint/2010/main" val="28126467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108364" y="1445985"/>
            <a:ext cx="8266975" cy="4370388"/>
          </a:xfrm>
        </p:spPr>
        <p:txBody>
          <a:bodyPr>
            <a:normAutofit/>
          </a:bodyPr>
          <a:lstStyle/>
          <a:p>
            <a:pPr marL="352425" indent="-352425" algn="r" rtl="1">
              <a:lnSpc>
                <a:spcPct val="114000"/>
              </a:lnSpc>
              <a:spcBef>
                <a:spcPts val="0"/>
              </a:spcBef>
              <a:spcAft>
                <a:spcPts val="1200"/>
              </a:spcAft>
              <a:buFont typeface="Wingdings" panose="05000000000000000000" pitchFamily="2" charset="2"/>
              <a:buChar char="§"/>
            </a:pPr>
            <a:r>
              <a:rPr lang="fa-IR" sz="2400" dirty="0"/>
              <a:t>اهمیت اولیه طراحی یک سؤال پژوهشی این است که </a:t>
            </a:r>
            <a:r>
              <a:rPr lang="fa-IR" sz="2400" b="1" dirty="0"/>
              <a:t>یک موضوع گسترده مورد علاقه را به یک حوزه خاص از مطالعه</a:t>
            </a:r>
            <a:r>
              <a:rPr lang="fa-IR" sz="2400" dirty="0"/>
              <a:t> محدود </a:t>
            </a:r>
            <a:r>
              <a:rPr lang="fa-IR" sz="2400" dirty="0" err="1"/>
              <a:t>می‌کند</a:t>
            </a:r>
            <a:r>
              <a:rPr lang="fa-IR" sz="2400" dirty="0"/>
              <a:t>.</a:t>
            </a:r>
          </a:p>
          <a:p>
            <a:pPr marL="352425" indent="-352425" algn="r" rtl="1">
              <a:lnSpc>
                <a:spcPct val="114000"/>
              </a:lnSpc>
              <a:spcBef>
                <a:spcPts val="0"/>
              </a:spcBef>
              <a:spcAft>
                <a:spcPts val="1200"/>
              </a:spcAft>
              <a:buFont typeface="Wingdings" panose="05000000000000000000" pitchFamily="2" charset="2"/>
              <a:buChar char="§"/>
            </a:pPr>
            <a:r>
              <a:rPr lang="fa-IR" sz="2400" dirty="0"/>
              <a:t>سؤالات پژوهش به همراه </a:t>
            </a:r>
            <a:r>
              <a:rPr lang="fa-IR" sz="2400" dirty="0" err="1"/>
              <a:t>فرضیه‌ها</a:t>
            </a:r>
            <a:r>
              <a:rPr lang="fa-IR" sz="2400" dirty="0"/>
              <a:t> به عنوان </a:t>
            </a:r>
            <a:r>
              <a:rPr lang="fa-IR" sz="2400" b="1" dirty="0"/>
              <a:t>چارچوب راهنما برای پژوهش </a:t>
            </a:r>
            <a:r>
              <a:rPr lang="fa-IR" sz="2400" dirty="0"/>
              <a:t>عمل می‌کنند. این سؤالات همچنین </a:t>
            </a:r>
            <a:r>
              <a:rPr lang="fa-IR" sz="2400" b="1" dirty="0"/>
              <a:t>مرزهای مطالعه </a:t>
            </a:r>
            <a:r>
              <a:rPr lang="fa-IR" sz="2400" dirty="0"/>
              <a:t>را مشخص می‌کنند، حدود آن را تعیین می‌کنند و انسجام آن را تضمین می‌کنند.</a:t>
            </a:r>
          </a:p>
          <a:p>
            <a:pPr marL="352425" indent="-352425" algn="r" rtl="1">
              <a:lnSpc>
                <a:spcPct val="114000"/>
              </a:lnSpc>
              <a:spcBef>
                <a:spcPts val="0"/>
              </a:spcBef>
              <a:spcAft>
                <a:spcPts val="1200"/>
              </a:spcAft>
              <a:buFont typeface="Wingdings" panose="05000000000000000000" pitchFamily="2" charset="2"/>
              <a:buChar char="§"/>
            </a:pPr>
            <a:r>
              <a:rPr lang="fa-IR" sz="2400" dirty="0"/>
              <a:t>سؤال پژوهش بر بقیه مطالعه </a:t>
            </a:r>
            <a:r>
              <a:rPr lang="fa-IR" sz="2400" b="1" dirty="0"/>
              <a:t>تأثیر </a:t>
            </a:r>
            <a:r>
              <a:rPr lang="fa-IR" sz="2400" b="1" dirty="0" err="1"/>
              <a:t>دومینویی</a:t>
            </a:r>
            <a:r>
              <a:rPr lang="fa-IR" sz="2400" b="1" dirty="0"/>
              <a:t> </a:t>
            </a:r>
            <a:r>
              <a:rPr lang="fa-IR" sz="2400" dirty="0"/>
              <a:t>دارد. این سؤالات بر عواملی مانند </a:t>
            </a:r>
            <a:r>
              <a:rPr lang="fa-IR" sz="2400" b="1" dirty="0"/>
              <a:t>روش تحقیق، اندازه نمونه، </a:t>
            </a:r>
            <a:r>
              <a:rPr lang="fa-IR" sz="2400" b="1" dirty="0" err="1"/>
              <a:t>جمع‌آوری</a:t>
            </a:r>
            <a:r>
              <a:rPr lang="fa-IR" sz="2400" b="1" dirty="0"/>
              <a:t> </a:t>
            </a:r>
            <a:r>
              <a:rPr lang="fa-IR" sz="2400" b="1" dirty="0" err="1"/>
              <a:t>داده‌ها</a:t>
            </a:r>
            <a:r>
              <a:rPr lang="fa-IR" sz="2400" b="1" dirty="0"/>
              <a:t> و تجزیه و تحلیل </a:t>
            </a:r>
            <a:r>
              <a:rPr lang="fa-IR" sz="2400" b="1" dirty="0" err="1"/>
              <a:t>داده‌ها</a:t>
            </a:r>
            <a:r>
              <a:rPr lang="fa-IR" sz="2400" b="1" dirty="0"/>
              <a:t> </a:t>
            </a:r>
            <a:r>
              <a:rPr lang="fa-IR" sz="2400" dirty="0"/>
              <a:t>تأثیر </a:t>
            </a:r>
            <a:r>
              <a:rPr lang="fa-IR" sz="2400" dirty="0" err="1"/>
              <a:t>می‌گذارد</a:t>
            </a:r>
            <a:r>
              <a:rPr lang="fa-IR" sz="2400" dirty="0"/>
              <a:t>. </a:t>
            </a:r>
            <a:endParaRPr lang="en-US" sz="2400" dirty="0"/>
          </a:p>
        </p:txBody>
      </p:sp>
      <p:sp>
        <p:nvSpPr>
          <p:cNvPr id="4" name="Footer Placeholder 3"/>
          <p:cNvSpPr>
            <a:spLocks noGrp="1"/>
          </p:cNvSpPr>
          <p:nvPr>
            <p:ph type="ftr" sz="quarter" idx="4294967295"/>
          </p:nvPr>
        </p:nvSpPr>
        <p:spPr>
          <a:xfrm>
            <a:off x="0" y="19050"/>
            <a:ext cx="434975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a-IR" sz="1800" b="1" i="0" u="none" strike="noStrike" kern="1200" cap="none" spc="0" normalizeH="0" baseline="0" noProof="0">
                <a:ln>
                  <a:noFill/>
                </a:ln>
                <a:solidFill>
                  <a:prstClr val="white"/>
                </a:solidFill>
                <a:effectLst/>
                <a:uLnTx/>
                <a:uFillTx/>
                <a:latin typeface="Calibri" panose="020F0502020204030204"/>
                <a:ea typeface="+mn-ea"/>
                <a:cs typeface="B Roya" panose="00000400000000000000" pitchFamily="2" charset="-78"/>
              </a:rPr>
              <a:t>دکتر بیتا مسگرپور</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B Roya" panose="00000400000000000000" pitchFamily="2" charset="-78"/>
            </a:endParaRPr>
          </a:p>
        </p:txBody>
      </p:sp>
      <p:sp>
        <p:nvSpPr>
          <p:cNvPr id="5" name="Slide Number Placeholder 4"/>
          <p:cNvSpPr>
            <a:spLocks noGrp="1"/>
          </p:cNvSpPr>
          <p:nvPr>
            <p:ph type="sldNum" sz="quarter" idx="4294967295"/>
          </p:nvPr>
        </p:nvSpPr>
        <p:spPr>
          <a:xfrm>
            <a:off x="0" y="53975"/>
            <a:ext cx="650875" cy="293688"/>
          </a:xfrm>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fld id="{AAF6402D-44EF-47C8-9973-FA8A0D9B155C}"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B Roya" panose="00000400000000000000" pitchFamily="2" charset="-78"/>
              </a:rPr>
              <a:pPr marL="0" marR="0" lvl="0" indent="0" algn="r" defTabSz="914400" rtl="1"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B Roya" panose="00000400000000000000" pitchFamily="2" charset="-78"/>
            </a:endParaRPr>
          </a:p>
        </p:txBody>
      </p:sp>
      <p:sp>
        <p:nvSpPr>
          <p:cNvPr id="2" name="Rectangle 1"/>
          <p:cNvSpPr/>
          <p:nvPr/>
        </p:nvSpPr>
        <p:spPr>
          <a:xfrm>
            <a:off x="933746" y="6415906"/>
            <a:ext cx="7379368" cy="369332"/>
          </a:xfrm>
          <a:prstGeom prst="rect">
            <a:avLst/>
          </a:prstGeom>
        </p:spPr>
        <p:txBody>
          <a:bodyPr wrap="square">
            <a:spAutoFit/>
          </a:bodyPr>
          <a:lstStyle/>
          <a:p>
            <a:pPr marL="0" marR="0" lvl="0" indent="0" algn="l" defTabSz="914388"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American Journal of Health-System Pharmacy</a:t>
            </a:r>
            <a:r>
              <a:rPr kumimoji="0" lang="fa-IR" sz="1800" b="0" i="0" u="none" strike="noStrike" kern="1200" cap="none" spc="0" normalizeH="0" baseline="0" noProof="0" dirty="0">
                <a:ln>
                  <a:noFill/>
                </a:ln>
                <a:solidFill>
                  <a:prstClr val="white">
                    <a:lumMod val="50000"/>
                  </a:prstClr>
                </a:solidFill>
                <a:effectLst/>
                <a:uLnTx/>
                <a:uFillTx/>
                <a:latin typeface="Calibri" panose="020F0502020204030204"/>
                <a:ea typeface="+mn-ea"/>
                <a:cs typeface="Arial" panose="020B0604020202020204" pitchFamily="34" charset="0"/>
              </a:rPr>
              <a:t> </a:t>
            </a:r>
            <a:r>
              <a:rPr kumimoji="0" lang="en-US" sz="18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2008;  65</a:t>
            </a:r>
            <a:r>
              <a:rPr kumimoji="0" lang="en-US" sz="1800" b="0" i="1"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t>
            </a:r>
            <a:r>
              <a:rPr kumimoji="0" lang="en-US" sz="18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(17), 1667-1670. </a:t>
            </a:r>
          </a:p>
        </p:txBody>
      </p:sp>
      <p:sp>
        <p:nvSpPr>
          <p:cNvPr id="7" name="Snip Single Corner Rectangle 19">
            <a:extLst>
              <a:ext uri="{FF2B5EF4-FFF2-40B4-BE49-F238E27FC236}">
                <a16:creationId xmlns:a16="http://schemas.microsoft.com/office/drawing/2014/main" id="{5D75722D-362A-83C8-DC82-CA7894788A99}"/>
              </a:ext>
            </a:extLst>
          </p:cNvPr>
          <p:cNvSpPr/>
          <p:nvPr/>
        </p:nvSpPr>
        <p:spPr>
          <a:xfrm flipH="1">
            <a:off x="1748201" y="257428"/>
            <a:ext cx="7627138" cy="589025"/>
          </a:xfrm>
          <a:prstGeom prst="snip1Rect">
            <a:avLst>
              <a:gd name="adj" fmla="val 50000"/>
            </a:avLst>
          </a:prstGeom>
          <a:solidFill>
            <a:srgbClr val="F894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r" defTabSz="914400" rtl="1" eaLnBrk="1" latinLnBrk="0" hangingPunct="1"/>
            <a:r>
              <a:rPr lang="fa-IR" sz="3200" b="1" dirty="0">
                <a:solidFill>
                  <a:schemeClr val="bg1"/>
                </a:solidFill>
                <a:cs typeface="B Roya" panose="00000400000000000000" pitchFamily="2" charset="-78"/>
              </a:rPr>
              <a:t>اهمیت سؤال پژوهش</a:t>
            </a:r>
            <a:endParaRPr lang="en-US" sz="3200" b="1" dirty="0">
              <a:solidFill>
                <a:schemeClr val="bg1"/>
              </a:solidFill>
              <a:latin typeface="B Roya" pitchFamily="2" charset="-78"/>
              <a:cs typeface="B Roya" pitchFamily="2" charset="-78"/>
            </a:endParaRPr>
          </a:p>
        </p:txBody>
      </p:sp>
    </p:spTree>
    <p:extLst>
      <p:ext uri="{BB962C8B-B14F-4D97-AF65-F5344CB8AC3E}">
        <p14:creationId xmlns:p14="http://schemas.microsoft.com/office/powerpoint/2010/main" val="633527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10880725" y="6446838"/>
            <a:ext cx="1311275"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F6402D-44EF-47C8-9973-FA8A0D9B155C}" type="slidenum">
              <a:rPr kumimoji="0" lang="en-US" sz="18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p:cNvPicPr>
            <a:picLocks noChangeAspect="1"/>
          </p:cNvPicPr>
          <p:nvPr/>
        </p:nvPicPr>
        <p:blipFill rotWithShape="1">
          <a:blip r:embed="rId3"/>
          <a:srcRect l="6085" r="4934" b="11640"/>
          <a:stretch/>
        </p:blipFill>
        <p:spPr>
          <a:xfrm>
            <a:off x="2151425" y="48126"/>
            <a:ext cx="8003227" cy="6232180"/>
          </a:xfrm>
          <a:prstGeom prst="rect">
            <a:avLst/>
          </a:prstGeom>
        </p:spPr>
      </p:pic>
      <p:sp>
        <p:nvSpPr>
          <p:cNvPr id="4" name="Rectangle 3"/>
          <p:cNvSpPr/>
          <p:nvPr/>
        </p:nvSpPr>
        <p:spPr>
          <a:xfrm>
            <a:off x="1891324" y="6442632"/>
            <a:ext cx="7188507" cy="369332"/>
          </a:xfrm>
          <a:prstGeom prst="rect">
            <a:avLst/>
          </a:prstGeom>
        </p:spPr>
        <p:txBody>
          <a:bodyPr wrap="square">
            <a:spAutoFit/>
          </a:bodyPr>
          <a:lstStyle/>
          <a:p>
            <a:pPr marL="0" marR="0" lvl="0" indent="0" algn="l" defTabSz="914388"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chemeClr val="bg1">
                    <a:lumMod val="50000"/>
                  </a:schemeClr>
                </a:solidFill>
                <a:effectLst/>
                <a:uLnTx/>
                <a:uFillTx/>
                <a:latin typeface="Calibri" panose="020F0502020204030204"/>
                <a:ea typeface="+mn-ea"/>
                <a:cs typeface="+mn-cs"/>
              </a:rPr>
              <a:t>https://</a:t>
            </a:r>
            <a:r>
              <a:rPr kumimoji="0" lang="en-US" sz="1800" b="0" i="1" u="none" strike="noStrike" kern="1200" cap="none" spc="0" normalizeH="0" baseline="0" noProof="0" dirty="0" err="1">
                <a:ln>
                  <a:noFill/>
                </a:ln>
                <a:solidFill>
                  <a:schemeClr val="bg1">
                    <a:lumMod val="50000"/>
                  </a:schemeClr>
                </a:solidFill>
                <a:effectLst/>
                <a:uLnTx/>
                <a:uFillTx/>
                <a:latin typeface="Calibri" panose="020F0502020204030204"/>
                <a:ea typeface="+mn-ea"/>
                <a:cs typeface="+mn-cs"/>
              </a:rPr>
              <a:t>research.com</a:t>
            </a:r>
            <a:r>
              <a:rPr kumimoji="0" lang="en-US" sz="1800" b="0" i="1" u="none" strike="noStrike" kern="1200" cap="none" spc="0" normalizeH="0" baseline="0" noProof="0" dirty="0">
                <a:ln>
                  <a:noFill/>
                </a:ln>
                <a:solidFill>
                  <a:schemeClr val="bg1">
                    <a:lumMod val="50000"/>
                  </a:schemeClr>
                </a:solidFill>
                <a:effectLst/>
                <a:uLnTx/>
                <a:uFillTx/>
                <a:latin typeface="Calibri" panose="020F0502020204030204"/>
                <a:ea typeface="+mn-ea"/>
                <a:cs typeface="+mn-cs"/>
              </a:rPr>
              <a:t>/research/how-to-write-a-research-question</a:t>
            </a:r>
          </a:p>
        </p:txBody>
      </p:sp>
    </p:spTree>
    <p:extLst>
      <p:ext uri="{BB962C8B-B14F-4D97-AF65-F5344CB8AC3E}">
        <p14:creationId xmlns:p14="http://schemas.microsoft.com/office/powerpoint/2010/main" val="35193670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650875" y="1084831"/>
            <a:ext cx="8785225" cy="5342252"/>
          </a:xfrm>
        </p:spPr>
        <p:txBody>
          <a:bodyPr>
            <a:normAutofit fontScale="70000" lnSpcReduction="20000"/>
          </a:bodyPr>
          <a:lstStyle/>
          <a:p>
            <a:pPr marL="96837" indent="0" algn="r">
              <a:lnSpc>
                <a:spcPct val="120000"/>
              </a:lnSpc>
              <a:spcBef>
                <a:spcPts val="0"/>
              </a:spcBef>
              <a:spcAft>
                <a:spcPts val="1200"/>
              </a:spcAft>
              <a:buNone/>
            </a:pPr>
            <a:r>
              <a:rPr lang="fa-IR" dirty="0">
                <a:latin typeface="Calibri" panose="020F0502020204030204" pitchFamily="34" charset="0"/>
              </a:rPr>
              <a:t>سؤالات کمی پژوهش دقیق هستند. این سؤالات معمولاً شامل جامعه مورد مطالعه، متغیرهای وابسته، مستقل و طرح پژوهش (</a:t>
            </a:r>
            <a:r>
              <a:rPr lang="en-US" dirty="0">
                <a:latin typeface="Calibri" panose="020F0502020204030204" pitchFamily="34" charset="0"/>
              </a:rPr>
              <a:t>research design</a:t>
            </a:r>
            <a:r>
              <a:rPr lang="fa-IR" dirty="0">
                <a:latin typeface="Calibri" panose="020F0502020204030204" pitchFamily="34" charset="0"/>
              </a:rPr>
              <a:t>) مورد استفاده است. </a:t>
            </a:r>
          </a:p>
          <a:p>
            <a:pPr marL="96837" indent="0" algn="r">
              <a:lnSpc>
                <a:spcPct val="120000"/>
              </a:lnSpc>
              <a:spcBef>
                <a:spcPts val="0"/>
              </a:spcBef>
              <a:spcAft>
                <a:spcPts val="1200"/>
              </a:spcAft>
              <a:buNone/>
            </a:pPr>
            <a:r>
              <a:rPr lang="fa-IR" dirty="0">
                <a:latin typeface="Calibri" panose="020F0502020204030204" pitchFamily="34" charset="0"/>
              </a:rPr>
              <a:t>این سؤالات با پاسخ های «بله» یا «خیر» قابل پاسخ نیستند. </a:t>
            </a:r>
          </a:p>
          <a:p>
            <a:pPr marL="96837" indent="0" algn="r">
              <a:lnSpc>
                <a:spcPct val="120000"/>
              </a:lnSpc>
              <a:spcBef>
                <a:spcPts val="0"/>
              </a:spcBef>
              <a:spcAft>
                <a:spcPts val="1200"/>
              </a:spcAft>
              <a:buNone/>
            </a:pPr>
            <a:r>
              <a:rPr lang="fa-IR" dirty="0">
                <a:latin typeface="Calibri" panose="020F0502020204030204" pitchFamily="34" charset="0"/>
              </a:rPr>
              <a:t>سؤالات پژوهش کمی را </a:t>
            </a:r>
            <a:r>
              <a:rPr lang="fa-IR" dirty="0" err="1">
                <a:latin typeface="Calibri" panose="020F0502020204030204" pitchFamily="34" charset="0"/>
              </a:rPr>
              <a:t>می‌توان</a:t>
            </a:r>
            <a:r>
              <a:rPr lang="fa-IR" dirty="0">
                <a:latin typeface="Calibri" panose="020F0502020204030204" pitchFamily="34" charset="0"/>
              </a:rPr>
              <a:t> به سه نوع تقسیم کرد: توصیفی (</a:t>
            </a:r>
            <a:r>
              <a:rPr lang="en-US" dirty="0">
                <a:latin typeface="Calibri" panose="020F0502020204030204" pitchFamily="34" charset="0"/>
              </a:rPr>
              <a:t>descriptive</a:t>
            </a:r>
            <a:r>
              <a:rPr lang="fa-IR" dirty="0">
                <a:latin typeface="Calibri" panose="020F0502020204030204" pitchFamily="34" charset="0"/>
              </a:rPr>
              <a:t>)، </a:t>
            </a:r>
            <a:r>
              <a:rPr lang="fa-IR" dirty="0" err="1">
                <a:latin typeface="Calibri" panose="020F0502020204030204" pitchFamily="34" charset="0"/>
              </a:rPr>
              <a:t>مقایسه‌ای</a:t>
            </a:r>
            <a:r>
              <a:rPr lang="fa-IR" dirty="0">
                <a:latin typeface="Calibri" panose="020F0502020204030204" pitchFamily="34" charset="0"/>
              </a:rPr>
              <a:t> (</a:t>
            </a:r>
            <a:r>
              <a:rPr lang="en-US" dirty="0">
                <a:latin typeface="Calibri" panose="020F0502020204030204" pitchFamily="34" charset="0"/>
              </a:rPr>
              <a:t>comparative</a:t>
            </a:r>
            <a:r>
              <a:rPr lang="fa-IR" dirty="0">
                <a:latin typeface="Calibri" panose="020F0502020204030204" pitchFamily="34" charset="0"/>
              </a:rPr>
              <a:t>) و </a:t>
            </a:r>
            <a:r>
              <a:rPr lang="fa-IR" dirty="0" err="1">
                <a:latin typeface="Calibri" panose="020F0502020204030204" pitchFamily="34" charset="0"/>
              </a:rPr>
              <a:t>رابطه‌ای</a:t>
            </a:r>
            <a:r>
              <a:rPr lang="fa-IR" dirty="0">
                <a:latin typeface="Calibri" panose="020F0502020204030204" pitchFamily="34" charset="0"/>
              </a:rPr>
              <a:t> (</a:t>
            </a:r>
            <a:r>
              <a:rPr lang="en-US" dirty="0">
                <a:latin typeface="Calibri" panose="020F0502020204030204" pitchFamily="34" charset="0"/>
              </a:rPr>
              <a:t>relationship</a:t>
            </a:r>
            <a:r>
              <a:rPr lang="fa-IR" dirty="0">
                <a:latin typeface="Calibri" panose="020F0502020204030204" pitchFamily="34" charset="0"/>
              </a:rPr>
              <a:t>).</a:t>
            </a:r>
          </a:p>
          <a:p>
            <a:pPr marL="352425" indent="-255588" algn="r">
              <a:lnSpc>
                <a:spcPct val="120000"/>
              </a:lnSpc>
              <a:spcBef>
                <a:spcPts val="0"/>
              </a:spcBef>
              <a:spcAft>
                <a:spcPts val="1200"/>
              </a:spcAft>
              <a:buFont typeface="Wingdings" panose="05000000000000000000" pitchFamily="2" charset="2"/>
              <a:buChar char="§"/>
            </a:pPr>
            <a:r>
              <a:rPr lang="fa-IR" dirty="0">
                <a:latin typeface="Calibri" panose="020F0502020204030204" pitchFamily="34" charset="0"/>
              </a:rPr>
              <a:t>هدف </a:t>
            </a:r>
            <a:r>
              <a:rPr lang="fa-IR" b="1" dirty="0">
                <a:latin typeface="Calibri" panose="020F0502020204030204" pitchFamily="34" charset="0"/>
              </a:rPr>
              <a:t>سؤالات پژوهش توصیفی </a:t>
            </a:r>
            <a:r>
              <a:rPr lang="fa-IR" dirty="0" err="1">
                <a:latin typeface="Calibri" panose="020F0502020204030204" pitchFamily="34" charset="0"/>
              </a:rPr>
              <a:t>اندازه‌گیری</a:t>
            </a:r>
            <a:r>
              <a:rPr lang="fa-IR" dirty="0">
                <a:latin typeface="Calibri" panose="020F0502020204030204" pitchFamily="34" charset="0"/>
              </a:rPr>
              <a:t> </a:t>
            </a:r>
            <a:r>
              <a:rPr lang="fa-IR" dirty="0" err="1">
                <a:latin typeface="Calibri" panose="020F0502020204030204" pitchFamily="34" charset="0"/>
              </a:rPr>
              <a:t>پاسخ‌های</a:t>
            </a:r>
            <a:r>
              <a:rPr lang="fa-IR" dirty="0">
                <a:latin typeface="Calibri" panose="020F0502020204030204" pitchFamily="34" charset="0"/>
              </a:rPr>
              <a:t> جامعه مطالعه به یک یا چند متغیر یا توصیف متغیرهایی است که پژوهش </a:t>
            </a:r>
            <a:r>
              <a:rPr lang="fa-IR" dirty="0" err="1">
                <a:latin typeface="Calibri" panose="020F0502020204030204" pitchFamily="34" charset="0"/>
              </a:rPr>
              <a:t>اندازه‌گیری</a:t>
            </a:r>
            <a:r>
              <a:rPr lang="fa-IR" dirty="0">
                <a:latin typeface="Calibri" panose="020F0502020204030204" pitchFamily="34" charset="0"/>
              </a:rPr>
              <a:t> خواهد کرد. این سؤالات معمولاً با «چه چیزی» (</a:t>
            </a:r>
            <a:r>
              <a:rPr lang="en-US" dirty="0">
                <a:latin typeface="Calibri" panose="020F0502020204030204" pitchFamily="34" charset="0"/>
              </a:rPr>
              <a:t>what</a:t>
            </a:r>
            <a:r>
              <a:rPr lang="fa-IR" dirty="0">
                <a:latin typeface="Calibri" panose="020F0502020204030204" pitchFamily="34" charset="0"/>
              </a:rPr>
              <a:t>) شروع </a:t>
            </a:r>
            <a:r>
              <a:rPr lang="fa-IR" dirty="0" err="1">
                <a:latin typeface="Calibri" panose="020F0502020204030204" pitchFamily="34" charset="0"/>
              </a:rPr>
              <a:t>می‌شوند</a:t>
            </a:r>
            <a:r>
              <a:rPr lang="fa-IR" dirty="0">
                <a:latin typeface="Calibri" panose="020F0502020204030204" pitchFamily="34" charset="0"/>
              </a:rPr>
              <a:t>.</a:t>
            </a:r>
          </a:p>
          <a:p>
            <a:pPr marL="352425" indent="-255588" algn="r">
              <a:lnSpc>
                <a:spcPct val="120000"/>
              </a:lnSpc>
              <a:spcBef>
                <a:spcPts val="0"/>
              </a:spcBef>
              <a:spcAft>
                <a:spcPts val="1200"/>
              </a:spcAft>
              <a:buFont typeface="Wingdings" panose="05000000000000000000" pitchFamily="2" charset="2"/>
              <a:buChar char="§"/>
            </a:pPr>
            <a:r>
              <a:rPr lang="fa-IR" dirty="0">
                <a:latin typeface="Calibri" panose="020F0502020204030204" pitchFamily="34" charset="0"/>
              </a:rPr>
              <a:t>هدف </a:t>
            </a:r>
            <a:r>
              <a:rPr lang="fa-IR" b="1" dirty="0">
                <a:latin typeface="Calibri" panose="020F0502020204030204" pitchFamily="34" charset="0"/>
              </a:rPr>
              <a:t>سؤالات پژوهش </a:t>
            </a:r>
            <a:r>
              <a:rPr lang="fa-IR" b="1" dirty="0" err="1">
                <a:latin typeface="Calibri" panose="020F0502020204030204" pitchFamily="34" charset="0"/>
              </a:rPr>
              <a:t>مقایسه‌ای</a:t>
            </a:r>
            <a:r>
              <a:rPr lang="fa-IR" dirty="0">
                <a:latin typeface="Calibri" panose="020F0502020204030204" pitchFamily="34" charset="0"/>
              </a:rPr>
              <a:t>، ​​کشف تفاوت بین دو یا چند گروه برای یک متغیر پیامد (</a:t>
            </a:r>
            <a:r>
              <a:rPr lang="en-US" dirty="0">
                <a:latin typeface="Calibri" panose="020F0502020204030204" pitchFamily="34" charset="0"/>
              </a:rPr>
              <a:t>outcome</a:t>
            </a:r>
            <a:r>
              <a:rPr lang="fa-IR" dirty="0">
                <a:latin typeface="Calibri" panose="020F0502020204030204" pitchFamily="34" charset="0"/>
              </a:rPr>
              <a:t>) است. این سؤالات </a:t>
            </a:r>
            <a:r>
              <a:rPr lang="fa-IR" dirty="0" err="1">
                <a:latin typeface="Calibri" panose="020F0502020204030204" pitchFamily="34" charset="0"/>
              </a:rPr>
              <a:t>می‌توانند</a:t>
            </a:r>
            <a:r>
              <a:rPr lang="fa-IR" dirty="0">
                <a:latin typeface="Calibri" panose="020F0502020204030204" pitchFamily="34" charset="0"/>
              </a:rPr>
              <a:t> </a:t>
            </a:r>
            <a:r>
              <a:rPr lang="fa-IR" dirty="0" err="1">
                <a:latin typeface="Calibri" panose="020F0502020204030204" pitchFamily="34" charset="0"/>
              </a:rPr>
              <a:t>علیتی</a:t>
            </a:r>
            <a:r>
              <a:rPr lang="fa-IR" dirty="0">
                <a:latin typeface="Calibri" panose="020F0502020204030204" pitchFamily="34" charset="0"/>
              </a:rPr>
              <a:t> (</a:t>
            </a:r>
            <a:r>
              <a:rPr lang="en-US" dirty="0">
                <a:latin typeface="Calibri" panose="020F0502020204030204" pitchFamily="34" charset="0"/>
              </a:rPr>
              <a:t>causal</a:t>
            </a:r>
            <a:r>
              <a:rPr lang="fa-IR" dirty="0">
                <a:latin typeface="Calibri" panose="020F0502020204030204" pitchFamily="34" charset="0"/>
              </a:rPr>
              <a:t>) نیز باشند. به عنوان مثال، محقق ممکن است گروهی را که در آن متغیر خاصی وجود دارد و گروهی دیگر را که در آن متغیر وجود ندارد، مقایسه کند.</a:t>
            </a:r>
          </a:p>
          <a:p>
            <a:pPr marL="352425" indent="-255588" algn="r">
              <a:lnSpc>
                <a:spcPct val="120000"/>
              </a:lnSpc>
              <a:spcBef>
                <a:spcPts val="0"/>
              </a:spcBef>
              <a:spcAft>
                <a:spcPts val="1200"/>
              </a:spcAft>
              <a:buFont typeface="Wingdings" panose="05000000000000000000" pitchFamily="2" charset="2"/>
              <a:buChar char="§"/>
            </a:pPr>
            <a:r>
              <a:rPr lang="fa-IR" dirty="0">
                <a:latin typeface="Calibri" panose="020F0502020204030204" pitchFamily="34" charset="0"/>
              </a:rPr>
              <a:t>سؤالات </a:t>
            </a:r>
            <a:r>
              <a:rPr lang="fa-IR" b="1" dirty="0">
                <a:latin typeface="Calibri" panose="020F0502020204030204" pitchFamily="34" charset="0"/>
              </a:rPr>
              <a:t>پژوهش </a:t>
            </a:r>
            <a:r>
              <a:rPr lang="fa-IR" b="1" dirty="0" err="1">
                <a:latin typeface="Calibri" panose="020F0502020204030204" pitchFamily="34" charset="0"/>
              </a:rPr>
              <a:t>رابطه‌ای</a:t>
            </a:r>
            <a:r>
              <a:rPr lang="fa-IR" b="1" dirty="0">
                <a:latin typeface="Calibri" panose="020F0502020204030204" pitchFamily="34" charset="0"/>
              </a:rPr>
              <a:t> </a:t>
            </a:r>
            <a:r>
              <a:rPr lang="fa-IR" dirty="0">
                <a:latin typeface="Calibri" panose="020F0502020204030204" pitchFamily="34" charset="0"/>
              </a:rPr>
              <a:t>به دنبال کشف و تعریف روندها و تعاملات بین دو یا چند متغیر است. این سؤال پژوهشی اغلب شامل متغیرهای وابسته و مستقل است و از کلماتی مانند «ارتباط» (</a:t>
            </a:r>
            <a:r>
              <a:rPr lang="en-US" dirty="0">
                <a:latin typeface="Calibri" panose="020F0502020204030204" pitchFamily="34" charset="0"/>
              </a:rPr>
              <a:t>association</a:t>
            </a:r>
            <a:r>
              <a:rPr lang="fa-IR" dirty="0">
                <a:latin typeface="Calibri" panose="020F0502020204030204" pitchFamily="34" charset="0"/>
              </a:rPr>
              <a:t>) استفاده </a:t>
            </a:r>
            <a:r>
              <a:rPr lang="fa-IR" dirty="0" err="1">
                <a:latin typeface="Calibri" panose="020F0502020204030204" pitchFamily="34" charset="0"/>
              </a:rPr>
              <a:t>می‌کند</a:t>
            </a:r>
            <a:r>
              <a:rPr lang="fa-IR" dirty="0">
                <a:latin typeface="Calibri" panose="020F0502020204030204" pitchFamily="34" charset="0"/>
              </a:rPr>
              <a:t>.</a:t>
            </a:r>
            <a:endParaRPr lang="en-US" dirty="0">
              <a:latin typeface="Calibri" panose="020F0502020204030204" pitchFamily="34" charset="0"/>
            </a:endParaRPr>
          </a:p>
        </p:txBody>
      </p:sp>
      <p:sp>
        <p:nvSpPr>
          <p:cNvPr id="4" name="Footer Placeholder 3"/>
          <p:cNvSpPr>
            <a:spLocks noGrp="1"/>
          </p:cNvSpPr>
          <p:nvPr>
            <p:ph type="ftr" sz="quarter" idx="4294967295"/>
          </p:nvPr>
        </p:nvSpPr>
        <p:spPr>
          <a:xfrm>
            <a:off x="0" y="19050"/>
            <a:ext cx="434975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a-IR" sz="1800" b="1" i="0" u="none" strike="noStrike" kern="1200" cap="none" spc="0" normalizeH="0" baseline="0" noProof="0">
                <a:ln>
                  <a:noFill/>
                </a:ln>
                <a:solidFill>
                  <a:prstClr val="white"/>
                </a:solidFill>
                <a:effectLst/>
                <a:uLnTx/>
                <a:uFillTx/>
                <a:latin typeface="Calibri" panose="020F0502020204030204"/>
                <a:ea typeface="+mn-ea"/>
                <a:cs typeface="B Roya" panose="00000400000000000000" pitchFamily="2" charset="-78"/>
              </a:rPr>
              <a:t>دکتر بیتا مسگرپور</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B Roya" panose="00000400000000000000" pitchFamily="2" charset="-78"/>
            </a:endParaRPr>
          </a:p>
        </p:txBody>
      </p:sp>
      <p:sp>
        <p:nvSpPr>
          <p:cNvPr id="5" name="Slide Number Placeholder 4"/>
          <p:cNvSpPr>
            <a:spLocks noGrp="1"/>
          </p:cNvSpPr>
          <p:nvPr>
            <p:ph type="sldNum" sz="quarter" idx="4294967295"/>
          </p:nvPr>
        </p:nvSpPr>
        <p:spPr>
          <a:xfrm>
            <a:off x="0" y="53975"/>
            <a:ext cx="650875" cy="293688"/>
          </a:xfrm>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fld id="{AAF6402D-44EF-47C8-9973-FA8A0D9B155C}"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B Roya" panose="00000400000000000000" pitchFamily="2" charset="-78"/>
              </a:rPr>
              <a:pPr marL="0" marR="0" lvl="0" indent="0" algn="r" defTabSz="914400" rtl="1"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B Roya" panose="00000400000000000000" pitchFamily="2" charset="-78"/>
            </a:endParaRPr>
          </a:p>
        </p:txBody>
      </p:sp>
      <p:sp>
        <p:nvSpPr>
          <p:cNvPr id="6" name="Rectangle 5"/>
          <p:cNvSpPr/>
          <p:nvPr/>
        </p:nvSpPr>
        <p:spPr>
          <a:xfrm>
            <a:off x="1097280" y="6427083"/>
            <a:ext cx="7527997" cy="369332"/>
          </a:xfrm>
          <a:prstGeom prst="rect">
            <a:avLst/>
          </a:prstGeom>
        </p:spPr>
        <p:txBody>
          <a:bodyPr wrap="square">
            <a:spAutoFit/>
          </a:bodyPr>
          <a:lstStyle/>
          <a:p>
            <a:pPr marL="0" marR="0" lvl="0" indent="0" algn="l" defTabSz="914388"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prstClr val="white">
                    <a:lumMod val="50000"/>
                  </a:prstClr>
                </a:solidFill>
                <a:effectLst/>
                <a:uLnTx/>
                <a:uFillTx/>
                <a:latin typeface="Calibri" panose="020F0502020204030204"/>
                <a:ea typeface="+mn-ea"/>
                <a:cs typeface="+mn-cs"/>
              </a:rPr>
              <a:t>https://research.com/research/how-to-write-a-research-question</a:t>
            </a:r>
          </a:p>
        </p:txBody>
      </p:sp>
      <p:sp>
        <p:nvSpPr>
          <p:cNvPr id="7" name="Snip Single Corner Rectangle 19">
            <a:extLst>
              <a:ext uri="{FF2B5EF4-FFF2-40B4-BE49-F238E27FC236}">
                <a16:creationId xmlns:a16="http://schemas.microsoft.com/office/drawing/2014/main" id="{4CB88D2F-AC38-64F7-73AF-1851986A5BA5}"/>
              </a:ext>
            </a:extLst>
          </p:cNvPr>
          <p:cNvSpPr/>
          <p:nvPr/>
        </p:nvSpPr>
        <p:spPr>
          <a:xfrm flipH="1">
            <a:off x="1748201" y="257428"/>
            <a:ext cx="7627138" cy="589025"/>
          </a:xfrm>
          <a:prstGeom prst="snip1Rect">
            <a:avLst>
              <a:gd name="adj" fmla="val 50000"/>
            </a:avLst>
          </a:prstGeom>
          <a:solidFill>
            <a:srgbClr val="F894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r" defTabSz="914400" rtl="1" eaLnBrk="1" latinLnBrk="0" hangingPunct="1"/>
            <a:r>
              <a:rPr lang="fa-IR" sz="2800" b="1" dirty="0">
                <a:latin typeface="B Roya" pitchFamily="2" charset="-78"/>
                <a:cs typeface="B Roya" pitchFamily="2" charset="-78"/>
              </a:rPr>
              <a:t>سؤالات پژوهشی کمی</a:t>
            </a:r>
            <a:endParaRPr lang="en-US" sz="2800" b="1" dirty="0">
              <a:latin typeface="B Roya" pitchFamily="2" charset="-78"/>
              <a:cs typeface="B Roya" pitchFamily="2" charset="-78"/>
            </a:endParaRPr>
          </a:p>
        </p:txBody>
      </p:sp>
    </p:spTree>
    <p:extLst>
      <p:ext uri="{BB962C8B-B14F-4D97-AF65-F5344CB8AC3E}">
        <p14:creationId xmlns:p14="http://schemas.microsoft.com/office/powerpoint/2010/main" val="822713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 y="1763008"/>
            <a:ext cx="9910482" cy="4664075"/>
          </a:xfrm>
        </p:spPr>
        <p:txBody>
          <a:bodyPr>
            <a:noAutofit/>
          </a:bodyPr>
          <a:lstStyle/>
          <a:p>
            <a:pPr marL="96837" indent="0" algn="r">
              <a:lnSpc>
                <a:spcPct val="125000"/>
              </a:lnSpc>
              <a:spcBef>
                <a:spcPts val="0"/>
              </a:spcBef>
              <a:spcAft>
                <a:spcPts val="1200"/>
              </a:spcAft>
              <a:buNone/>
            </a:pPr>
            <a:r>
              <a:rPr lang="fa-IR" sz="2000" dirty="0"/>
              <a:t>سؤالات پژوهش کیفی برخلاف سؤالات کمی معمولاً سازگار، </a:t>
            </a:r>
            <a:r>
              <a:rPr lang="fa-IR" sz="2000" dirty="0" err="1"/>
              <a:t>غیرجهت‌دار</a:t>
            </a:r>
            <a:r>
              <a:rPr lang="fa-IR" sz="2000" dirty="0"/>
              <a:t> و </a:t>
            </a:r>
            <a:r>
              <a:rPr lang="fa-IR" sz="2000" dirty="0" err="1"/>
              <a:t>انعطاف‌پذیر</a:t>
            </a:r>
            <a:r>
              <a:rPr lang="fa-IR" sz="2000" dirty="0"/>
              <a:t> هستند: در نتیجه، مطالعاتی که از این </a:t>
            </a:r>
            <a:r>
              <a:rPr lang="fa-IR" sz="2000" dirty="0" err="1"/>
              <a:t>پرسش‌ها</a:t>
            </a:r>
            <a:r>
              <a:rPr lang="fa-IR" sz="2000" dirty="0"/>
              <a:t> استفاده می‌کنند، عموماً هدفشان «کشف»، «توضیح» یا «کاوش» است.</a:t>
            </a:r>
          </a:p>
          <a:p>
            <a:pPr marL="352425" indent="-255588" algn="r">
              <a:lnSpc>
                <a:spcPct val="125000"/>
              </a:lnSpc>
              <a:spcBef>
                <a:spcPts val="0"/>
              </a:spcBef>
              <a:spcAft>
                <a:spcPts val="1200"/>
              </a:spcAft>
              <a:buFont typeface="Wingdings" panose="05000000000000000000" pitchFamily="2" charset="2"/>
              <a:buChar char="§"/>
            </a:pPr>
            <a:r>
              <a:rPr lang="fa-IR" sz="2000" b="1" dirty="0"/>
              <a:t>سؤالات پژوهشی متنی (</a:t>
            </a:r>
            <a:r>
              <a:rPr lang="en-US" sz="2000" b="1" dirty="0"/>
              <a:t>Contextual</a:t>
            </a:r>
            <a:r>
              <a:rPr lang="fa-IR" sz="2000" b="1" dirty="0"/>
              <a:t>) </a:t>
            </a:r>
            <a:r>
              <a:rPr lang="fa-IR" sz="2000" dirty="0"/>
              <a:t>به دنبال توصیف ماهیت چیزی هستند که در حال حاضر وجود دارد.</a:t>
            </a:r>
          </a:p>
          <a:p>
            <a:pPr marL="352425" indent="-255588" algn="r">
              <a:lnSpc>
                <a:spcPct val="125000"/>
              </a:lnSpc>
              <a:spcBef>
                <a:spcPts val="0"/>
              </a:spcBef>
              <a:spcAft>
                <a:spcPts val="1200"/>
              </a:spcAft>
              <a:buFont typeface="Wingdings" panose="05000000000000000000" pitchFamily="2" charset="2"/>
              <a:buChar char="§"/>
            </a:pPr>
            <a:r>
              <a:rPr lang="fa-IR" sz="2000" b="1" dirty="0"/>
              <a:t>سؤالات پژوهش توصیفی (</a:t>
            </a:r>
            <a:r>
              <a:rPr lang="en-US" sz="2000" b="1" dirty="0"/>
              <a:t>Descriptive</a:t>
            </a:r>
            <a:r>
              <a:rPr lang="fa-IR" sz="2000" b="1" dirty="0"/>
              <a:t>) </a:t>
            </a:r>
            <a:r>
              <a:rPr lang="fa-IR" sz="2000" dirty="0"/>
              <a:t>سعی در توصیف یک پدیده دارند.</a:t>
            </a:r>
          </a:p>
          <a:p>
            <a:pPr marL="352425" indent="-255588" algn="r">
              <a:lnSpc>
                <a:spcPct val="125000"/>
              </a:lnSpc>
              <a:spcBef>
                <a:spcPts val="0"/>
              </a:spcBef>
              <a:spcAft>
                <a:spcPts val="1200"/>
              </a:spcAft>
              <a:buFont typeface="Wingdings" panose="05000000000000000000" pitchFamily="2" charset="2"/>
              <a:buChar char="§"/>
            </a:pPr>
            <a:r>
              <a:rPr lang="fa-IR" sz="2000" b="1" dirty="0"/>
              <a:t>سؤالات پژوهشی ارزشیابی (</a:t>
            </a:r>
            <a:r>
              <a:rPr lang="en-US" sz="2000" b="1" dirty="0"/>
              <a:t>Evaluative</a:t>
            </a:r>
            <a:r>
              <a:rPr lang="fa-IR" sz="2000" b="1" dirty="0"/>
              <a:t>)، </a:t>
            </a:r>
            <a:r>
              <a:rPr lang="fa-IR" sz="2000" dirty="0"/>
              <a:t>اثربخشی </a:t>
            </a:r>
            <a:r>
              <a:rPr lang="fa-IR" sz="2000" dirty="0" err="1"/>
              <a:t>روش‌ها</a:t>
            </a:r>
            <a:r>
              <a:rPr lang="fa-IR" sz="2000" dirty="0"/>
              <a:t> یا </a:t>
            </a:r>
            <a:r>
              <a:rPr lang="fa-IR" sz="2000" dirty="0" err="1"/>
              <a:t>پارادایم‌های</a:t>
            </a:r>
            <a:r>
              <a:rPr lang="fa-IR" sz="2000" dirty="0"/>
              <a:t> موجود را ارزیابی می‌کنند.</a:t>
            </a:r>
          </a:p>
          <a:p>
            <a:pPr marL="352425" indent="-255588" algn="r">
              <a:lnSpc>
                <a:spcPct val="125000"/>
              </a:lnSpc>
              <a:spcBef>
                <a:spcPts val="0"/>
              </a:spcBef>
              <a:spcAft>
                <a:spcPts val="1200"/>
              </a:spcAft>
              <a:buFont typeface="Wingdings" panose="05000000000000000000" pitchFamily="2" charset="2"/>
              <a:buChar char="§"/>
            </a:pPr>
            <a:r>
              <a:rPr lang="fa-IR" sz="2000" b="1" dirty="0"/>
              <a:t>سؤالات پژوهش </a:t>
            </a:r>
            <a:r>
              <a:rPr lang="fa-IR" sz="2000" b="1" dirty="0" err="1"/>
              <a:t>تبیینی</a:t>
            </a:r>
            <a:r>
              <a:rPr lang="fa-IR" sz="2000" b="1" dirty="0"/>
              <a:t> (</a:t>
            </a:r>
            <a:r>
              <a:rPr lang="en-US" sz="2000" b="1" dirty="0"/>
              <a:t>Explanatory</a:t>
            </a:r>
            <a:r>
              <a:rPr lang="fa-IR" sz="2000" b="1" dirty="0"/>
              <a:t>) </a:t>
            </a:r>
            <a:r>
              <a:rPr lang="fa-IR" sz="2000" dirty="0"/>
              <a:t>به دنبال تشریح یک پدیده یا بررسی دلایل و ارتباط بین آن چه وجود دارد،</a:t>
            </a:r>
            <a:endParaRPr lang="en-US" sz="2000" dirty="0"/>
          </a:p>
          <a:p>
            <a:pPr marL="352425" indent="-255588" algn="r">
              <a:lnSpc>
                <a:spcPct val="125000"/>
              </a:lnSpc>
              <a:spcBef>
                <a:spcPts val="0"/>
              </a:spcBef>
              <a:spcAft>
                <a:spcPts val="1200"/>
              </a:spcAft>
              <a:buFont typeface="Wingdings" panose="05000000000000000000" pitchFamily="2" charset="2"/>
              <a:buChar char="§"/>
            </a:pPr>
            <a:r>
              <a:rPr lang="fa-IR" sz="2000" b="1" dirty="0"/>
              <a:t>سؤالات پژوهش اکتشافی (</a:t>
            </a:r>
            <a:r>
              <a:rPr lang="en-US" sz="2000" b="1" dirty="0"/>
              <a:t>Exploratory</a:t>
            </a:r>
            <a:r>
              <a:rPr lang="fa-IR" sz="2000" b="1" dirty="0"/>
              <a:t>)، </a:t>
            </a:r>
            <a:r>
              <a:rPr lang="fa-IR" sz="2000" dirty="0" err="1"/>
              <a:t>حوزه‌های</a:t>
            </a:r>
            <a:r>
              <a:rPr lang="fa-IR" sz="2000" dirty="0"/>
              <a:t> کمتر شناخته شده یک موضوع خاص را بررسی می‌کنند.</a:t>
            </a:r>
          </a:p>
          <a:p>
            <a:pPr marL="352425" indent="-255588" algn="r">
              <a:lnSpc>
                <a:spcPct val="125000"/>
              </a:lnSpc>
              <a:spcBef>
                <a:spcPts val="0"/>
              </a:spcBef>
              <a:spcAft>
                <a:spcPts val="1200"/>
              </a:spcAft>
              <a:buFont typeface="Wingdings" panose="05000000000000000000" pitchFamily="2" charset="2"/>
              <a:buChar char="§"/>
            </a:pPr>
            <a:r>
              <a:rPr lang="fa-IR" sz="2000" b="1" dirty="0"/>
              <a:t>هدف سؤالات پژوهش مولد (</a:t>
            </a:r>
            <a:r>
              <a:rPr lang="en-US" sz="2000" b="1" dirty="0"/>
              <a:t>Generative</a:t>
            </a:r>
            <a:r>
              <a:rPr lang="fa-IR" sz="2000" b="1" dirty="0"/>
              <a:t>)، </a:t>
            </a:r>
            <a:r>
              <a:rPr lang="fa-IR" sz="2000" dirty="0"/>
              <a:t>ارائه </a:t>
            </a:r>
            <a:r>
              <a:rPr lang="fa-IR" sz="2000" dirty="0" err="1"/>
              <a:t>ایده‌های</a:t>
            </a:r>
            <a:r>
              <a:rPr lang="fa-IR" sz="2000" dirty="0"/>
              <a:t> جدید برای توسعه </a:t>
            </a:r>
            <a:r>
              <a:rPr lang="fa-IR" sz="2000" dirty="0" err="1"/>
              <a:t>نظریه‌ها</a:t>
            </a:r>
            <a:r>
              <a:rPr lang="fa-IR" sz="2000" dirty="0"/>
              <a:t> و اقدامات است.</a:t>
            </a:r>
          </a:p>
        </p:txBody>
      </p:sp>
      <p:sp>
        <p:nvSpPr>
          <p:cNvPr id="4" name="Footer Placeholder 3"/>
          <p:cNvSpPr>
            <a:spLocks noGrp="1"/>
          </p:cNvSpPr>
          <p:nvPr>
            <p:ph type="ftr" sz="quarter" idx="4294967295"/>
          </p:nvPr>
        </p:nvSpPr>
        <p:spPr>
          <a:xfrm>
            <a:off x="0" y="19050"/>
            <a:ext cx="434975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a-IR" sz="1800" b="1" i="0" u="none" strike="noStrike" kern="1200" cap="none" spc="0" normalizeH="0" baseline="0" noProof="0">
                <a:ln>
                  <a:noFill/>
                </a:ln>
                <a:solidFill>
                  <a:prstClr val="white"/>
                </a:solidFill>
                <a:effectLst/>
                <a:uLnTx/>
                <a:uFillTx/>
                <a:latin typeface="Calibri" panose="020F0502020204030204"/>
                <a:ea typeface="+mn-ea"/>
                <a:cs typeface="B Roya" panose="00000400000000000000" pitchFamily="2" charset="-78"/>
              </a:rPr>
              <a:t>دکتر بیتا مسگرپور</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B Roya" panose="00000400000000000000" pitchFamily="2" charset="-78"/>
            </a:endParaRPr>
          </a:p>
        </p:txBody>
      </p:sp>
      <p:sp>
        <p:nvSpPr>
          <p:cNvPr id="5" name="Slide Number Placeholder 4"/>
          <p:cNvSpPr>
            <a:spLocks noGrp="1"/>
          </p:cNvSpPr>
          <p:nvPr>
            <p:ph type="sldNum" sz="quarter" idx="4294967295"/>
          </p:nvPr>
        </p:nvSpPr>
        <p:spPr>
          <a:xfrm>
            <a:off x="0" y="53975"/>
            <a:ext cx="650875" cy="293688"/>
          </a:xfrm>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fld id="{AAF6402D-44EF-47C8-9973-FA8A0D9B155C}"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B Roya" panose="00000400000000000000" pitchFamily="2" charset="-78"/>
              </a:rPr>
              <a:pPr marL="0" marR="0" lvl="0" indent="0" algn="r" defTabSz="914400" rtl="1"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B Roya" panose="00000400000000000000" pitchFamily="2" charset="-78"/>
            </a:endParaRPr>
          </a:p>
        </p:txBody>
      </p:sp>
      <p:sp>
        <p:nvSpPr>
          <p:cNvPr id="6" name="Rectangle 5"/>
          <p:cNvSpPr/>
          <p:nvPr/>
        </p:nvSpPr>
        <p:spPr>
          <a:xfrm>
            <a:off x="1097280" y="6427083"/>
            <a:ext cx="7527997" cy="369332"/>
          </a:xfrm>
          <a:prstGeom prst="rect">
            <a:avLst/>
          </a:prstGeom>
        </p:spPr>
        <p:txBody>
          <a:bodyPr wrap="square">
            <a:spAutoFit/>
          </a:bodyPr>
          <a:lstStyle/>
          <a:p>
            <a:pPr marL="0" marR="0" lvl="0" indent="0" algn="l" defTabSz="914388"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prstClr val="white">
                    <a:lumMod val="50000"/>
                  </a:prstClr>
                </a:solidFill>
                <a:effectLst/>
                <a:uLnTx/>
                <a:uFillTx/>
                <a:latin typeface="Calibri" panose="020F0502020204030204"/>
                <a:ea typeface="+mn-ea"/>
                <a:cs typeface="+mn-cs"/>
              </a:rPr>
              <a:t>https://research.com/research/how-to-write-a-research-question</a:t>
            </a:r>
          </a:p>
        </p:txBody>
      </p:sp>
      <p:sp>
        <p:nvSpPr>
          <p:cNvPr id="7" name="Snip Single Corner Rectangle 19">
            <a:extLst>
              <a:ext uri="{FF2B5EF4-FFF2-40B4-BE49-F238E27FC236}">
                <a16:creationId xmlns:a16="http://schemas.microsoft.com/office/drawing/2014/main" id="{1A86A054-1F89-B52E-4981-312B2B627109}"/>
              </a:ext>
            </a:extLst>
          </p:cNvPr>
          <p:cNvSpPr/>
          <p:nvPr/>
        </p:nvSpPr>
        <p:spPr>
          <a:xfrm flipH="1">
            <a:off x="2174875" y="398715"/>
            <a:ext cx="7627138" cy="589025"/>
          </a:xfrm>
          <a:prstGeom prst="snip1Rect">
            <a:avLst>
              <a:gd name="adj" fmla="val 50000"/>
            </a:avLst>
          </a:prstGeom>
          <a:solidFill>
            <a:srgbClr val="F894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r" defTabSz="914400" rtl="1" eaLnBrk="1" latinLnBrk="0" hangingPunct="1"/>
            <a:r>
              <a:rPr lang="fa-IR" sz="2800" b="1" dirty="0">
                <a:latin typeface="B Roya" pitchFamily="2" charset="-78"/>
                <a:cs typeface="B Roya" pitchFamily="2" charset="-78"/>
              </a:rPr>
              <a:t>سؤالات پژوهشی کیفی و برخی از انواع آن</a:t>
            </a:r>
            <a:endParaRPr lang="en-US" sz="2800" b="1" dirty="0">
              <a:latin typeface="B Roya" pitchFamily="2" charset="-78"/>
              <a:cs typeface="B Roya" pitchFamily="2" charset="-78"/>
            </a:endParaRPr>
          </a:p>
        </p:txBody>
      </p:sp>
    </p:spTree>
    <p:extLst>
      <p:ext uri="{BB962C8B-B14F-4D97-AF65-F5344CB8AC3E}">
        <p14:creationId xmlns:p14="http://schemas.microsoft.com/office/powerpoint/2010/main" val="1735771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46530" y="155650"/>
            <a:ext cx="10058400" cy="1209675"/>
          </a:xfrm>
        </p:spPr>
        <p:txBody>
          <a:bodyPr>
            <a:normAutofit/>
          </a:bodyPr>
          <a:lstStyle/>
          <a:p>
            <a:r>
              <a:rPr lang="fa-IR" sz="3600" b="1" dirty="0">
                <a:solidFill>
                  <a:schemeClr val="bg1"/>
                </a:solidFill>
              </a:rPr>
              <a:t>مطالعات ترکیبی (</a:t>
            </a:r>
            <a:r>
              <a:rPr lang="en-US" sz="3600" b="1" dirty="0">
                <a:solidFill>
                  <a:schemeClr val="bg1"/>
                </a:solidFill>
                <a:latin typeface="+mn-lt"/>
              </a:rPr>
              <a:t>Mixed-methods studies</a:t>
            </a:r>
            <a:r>
              <a:rPr lang="fa-IR" sz="3600" b="1" dirty="0">
                <a:solidFill>
                  <a:schemeClr val="bg1"/>
                </a:solidFill>
              </a:rPr>
              <a:t>)</a:t>
            </a:r>
            <a:endParaRPr lang="en-US" sz="3600" b="1" dirty="0">
              <a:solidFill>
                <a:schemeClr val="bg1"/>
              </a:solidFill>
            </a:endParaRPr>
          </a:p>
        </p:txBody>
      </p:sp>
      <p:sp>
        <p:nvSpPr>
          <p:cNvPr id="3" name="Content Placeholder 2"/>
          <p:cNvSpPr>
            <a:spLocks noGrp="1"/>
          </p:cNvSpPr>
          <p:nvPr>
            <p:ph idx="4294967295"/>
          </p:nvPr>
        </p:nvSpPr>
        <p:spPr>
          <a:xfrm>
            <a:off x="0" y="1467000"/>
            <a:ext cx="9811870" cy="4378325"/>
          </a:xfrm>
        </p:spPr>
        <p:txBody>
          <a:bodyPr>
            <a:noAutofit/>
          </a:bodyPr>
          <a:lstStyle/>
          <a:p>
            <a:pPr marL="273050" indent="-273050" algn="r">
              <a:lnSpc>
                <a:spcPct val="100000"/>
              </a:lnSpc>
              <a:spcBef>
                <a:spcPts val="0"/>
              </a:spcBef>
              <a:spcAft>
                <a:spcPts val="1200"/>
              </a:spcAft>
              <a:buFont typeface="Wingdings" panose="05000000000000000000" pitchFamily="2" charset="2"/>
              <a:buChar char="§"/>
            </a:pPr>
            <a:r>
              <a:rPr lang="fa-IR" sz="2400" b="1" dirty="0"/>
              <a:t>مطالعات ترکیبی </a:t>
            </a:r>
            <a:r>
              <a:rPr lang="fa-IR" sz="2400" dirty="0"/>
              <a:t>معمولاً به </a:t>
            </a:r>
            <a:r>
              <a:rPr lang="fa-IR" sz="2400" dirty="0" err="1"/>
              <a:t>مجموعه‌ای</a:t>
            </a:r>
            <a:r>
              <a:rPr lang="fa-IR" sz="2400" dirty="0"/>
              <a:t> از سؤالات پژوهشی کمی و کیفی نیاز دارند. </a:t>
            </a:r>
          </a:p>
          <a:p>
            <a:pPr marL="273050" indent="-273050" algn="r">
              <a:lnSpc>
                <a:spcPct val="100000"/>
              </a:lnSpc>
              <a:spcBef>
                <a:spcPts val="0"/>
              </a:spcBef>
              <a:spcAft>
                <a:spcPts val="1200"/>
              </a:spcAft>
              <a:buFont typeface="Wingdings" panose="05000000000000000000" pitchFamily="2" charset="2"/>
              <a:buChar char="§"/>
            </a:pPr>
            <a:r>
              <a:rPr lang="fa-IR" sz="2400" b="1" dirty="0"/>
              <a:t>سؤالات جداگانه</a:t>
            </a:r>
            <a:r>
              <a:rPr lang="fa-IR" sz="2400" dirty="0"/>
              <a:t>: زمانی که مطالعه ترکیبی بر اهمیت و تفاوت در </a:t>
            </a:r>
            <a:r>
              <a:rPr lang="fa-IR" sz="2400" dirty="0" err="1"/>
              <a:t>روش‌های</a:t>
            </a:r>
            <a:r>
              <a:rPr lang="fa-IR" sz="2400" dirty="0"/>
              <a:t> کمی و کیفی متمرکز باشد و نه بر مؤلفه یکپارچه مطالعه</a:t>
            </a:r>
            <a:endParaRPr lang="en-US" sz="2400" dirty="0"/>
          </a:p>
          <a:p>
            <a:pPr marL="273050" indent="-273050" algn="r">
              <a:lnSpc>
                <a:spcPct val="100000"/>
              </a:lnSpc>
              <a:spcBef>
                <a:spcPts val="0"/>
              </a:spcBef>
              <a:spcAft>
                <a:spcPts val="1200"/>
              </a:spcAft>
              <a:buFont typeface="Wingdings" panose="05000000000000000000" pitchFamily="2" charset="2"/>
              <a:buChar char="§"/>
            </a:pPr>
            <a:r>
              <a:rPr lang="fa-IR" sz="2400" b="1" dirty="0"/>
              <a:t>سؤال پژوهشی ترکیبی</a:t>
            </a:r>
            <a:r>
              <a:rPr lang="fa-IR" sz="2400" dirty="0"/>
              <a:t>: ترکیب هدفمند </a:t>
            </a:r>
            <a:r>
              <a:rPr lang="fa-IR" sz="2400" dirty="0" err="1"/>
              <a:t>روش‌ها</a:t>
            </a:r>
            <a:r>
              <a:rPr lang="fa-IR" sz="2400" dirty="0"/>
              <a:t> در </a:t>
            </a:r>
            <a:r>
              <a:rPr lang="fa-IR" sz="2400" dirty="0" err="1"/>
              <a:t>جمع‌آوری</a:t>
            </a:r>
            <a:r>
              <a:rPr lang="fa-IR" sz="2400" dirty="0"/>
              <a:t> </a:t>
            </a:r>
            <a:r>
              <a:rPr lang="fa-IR" sz="2400" dirty="0" err="1"/>
              <a:t>داده‌ها</a:t>
            </a:r>
            <a:r>
              <a:rPr lang="fa-IR" sz="2400" dirty="0"/>
              <a:t>، تجزیه و تحلیل </a:t>
            </a:r>
            <a:r>
              <a:rPr lang="fa-IR" sz="2400" dirty="0" err="1"/>
              <a:t>داده‌ها</a:t>
            </a:r>
            <a:r>
              <a:rPr lang="fa-IR" sz="2400" dirty="0"/>
              <a:t> و تفسیر شواهد. </a:t>
            </a:r>
            <a:endParaRPr lang="en-US" sz="2400" dirty="0"/>
          </a:p>
          <a:p>
            <a:pPr marL="0" indent="0" algn="r">
              <a:lnSpc>
                <a:spcPct val="100000"/>
              </a:lnSpc>
              <a:spcBef>
                <a:spcPts val="0"/>
              </a:spcBef>
              <a:spcAft>
                <a:spcPts val="1200"/>
              </a:spcAft>
              <a:buNone/>
            </a:pPr>
            <a:r>
              <a:rPr lang="fa-IR" sz="2400" b="1" dirty="0"/>
              <a:t>به عنوان مثال، </a:t>
            </a:r>
            <a:r>
              <a:rPr lang="fa-IR" sz="2400" dirty="0"/>
              <a:t>در یک </a:t>
            </a:r>
            <a:r>
              <a:rPr lang="fa-IR" sz="2400" dirty="0" err="1"/>
              <a:t>کارآزمایی</a:t>
            </a:r>
            <a:r>
              <a:rPr lang="fa-IR" sz="2400" dirty="0"/>
              <a:t> </a:t>
            </a:r>
            <a:r>
              <a:rPr lang="fa-IR" sz="2400" dirty="0" err="1"/>
              <a:t>تصادفی‌سازی</a:t>
            </a:r>
            <a:r>
              <a:rPr lang="fa-IR" sz="2400" dirty="0"/>
              <a:t> و </a:t>
            </a:r>
            <a:r>
              <a:rPr lang="fa-IR" sz="2400" dirty="0" err="1"/>
              <a:t>کنترل‌شده</a:t>
            </a:r>
            <a:r>
              <a:rPr lang="fa-IR" sz="2400" dirty="0"/>
              <a:t> (</a:t>
            </a:r>
            <a:r>
              <a:rPr lang="en-US" sz="2400" dirty="0"/>
              <a:t>RCT</a:t>
            </a:r>
            <a:r>
              <a:rPr lang="fa-IR" sz="2400" dirty="0"/>
              <a:t>) با هدف ارزیابی یک کمک </a:t>
            </a:r>
            <a:r>
              <a:rPr lang="fa-IR" sz="2400" dirty="0" err="1"/>
              <a:t>تصمیم‌گیر</a:t>
            </a:r>
            <a:r>
              <a:rPr lang="fa-IR" sz="2400" dirty="0"/>
              <a:t> (</a:t>
            </a:r>
            <a:r>
              <a:rPr lang="en-US" sz="2400" dirty="0"/>
              <a:t>decision aid</a:t>
            </a:r>
            <a:r>
              <a:rPr lang="fa-IR" sz="2400" dirty="0"/>
              <a:t>) برای زنانی که قرار است نوع زایمان بعد از سزارین (</a:t>
            </a:r>
            <a:r>
              <a:rPr lang="en-US" sz="2400" dirty="0"/>
              <a:t>next birth after cesarean</a:t>
            </a:r>
            <a:r>
              <a:rPr lang="fa-IR" sz="2400" dirty="0"/>
              <a:t>) خود را انتخاب ‌کنند، </a:t>
            </a:r>
            <a:r>
              <a:rPr lang="fa-IR" sz="2400" b="1" dirty="0" err="1">
                <a:solidFill>
                  <a:srgbClr val="36868E"/>
                </a:solidFill>
              </a:rPr>
              <a:t>داده‌های</a:t>
            </a:r>
            <a:r>
              <a:rPr lang="fa-IR" sz="2400" b="1" dirty="0">
                <a:solidFill>
                  <a:srgbClr val="36868E"/>
                </a:solidFill>
              </a:rPr>
              <a:t> کمی </a:t>
            </a:r>
            <a:r>
              <a:rPr lang="fa-IR" sz="2400" b="1" dirty="0"/>
              <a:t>برای ارزیابی تغییر دانش، سطوح تعارض </a:t>
            </a:r>
            <a:r>
              <a:rPr lang="fa-IR" sz="2400" b="1" dirty="0" err="1"/>
              <a:t>تصمیم‌گیری</a:t>
            </a:r>
            <a:r>
              <a:rPr lang="fa-IR" sz="2400" b="1" dirty="0"/>
              <a:t> (</a:t>
            </a:r>
            <a:r>
              <a:rPr lang="en-GB" sz="2400" b="1" dirty="0"/>
              <a:t>decisional conflict</a:t>
            </a:r>
            <a:r>
              <a:rPr lang="fa-IR" sz="2400" b="1" dirty="0"/>
              <a:t>)، </a:t>
            </a:r>
            <a:r>
              <a:rPr lang="fa-IR" sz="2400" b="1" dirty="0" err="1"/>
              <a:t>انتخاب‌های</a:t>
            </a:r>
            <a:r>
              <a:rPr lang="fa-IR" sz="2400" b="1" dirty="0"/>
              <a:t> تولد و پیامدها </a:t>
            </a:r>
            <a:r>
              <a:rPr lang="fa-IR" sz="2400" dirty="0" err="1"/>
              <a:t>جمع‌آوری</a:t>
            </a:r>
            <a:r>
              <a:rPr lang="fa-IR" sz="2400" dirty="0"/>
              <a:t> شد. </a:t>
            </a:r>
            <a:endParaRPr lang="en-US" sz="2400" dirty="0"/>
          </a:p>
          <a:p>
            <a:pPr marL="0" indent="0" algn="r">
              <a:lnSpc>
                <a:spcPct val="100000"/>
              </a:lnSpc>
              <a:spcBef>
                <a:spcPts val="0"/>
              </a:spcBef>
              <a:spcAft>
                <a:spcPts val="1200"/>
              </a:spcAft>
              <a:buNone/>
            </a:pPr>
            <a:r>
              <a:rPr lang="fa-IR" sz="2400" b="1" dirty="0" err="1">
                <a:solidFill>
                  <a:srgbClr val="36868E"/>
                </a:solidFill>
              </a:rPr>
              <a:t>داده‌های</a:t>
            </a:r>
            <a:r>
              <a:rPr lang="fa-IR" sz="2400" b="1" dirty="0">
                <a:solidFill>
                  <a:srgbClr val="36868E"/>
                </a:solidFill>
              </a:rPr>
              <a:t> کیفی </a:t>
            </a:r>
            <a:r>
              <a:rPr lang="fa-IR" sz="2400" b="1" dirty="0"/>
              <a:t>نیز در مورد تجربیات </a:t>
            </a:r>
            <a:r>
              <a:rPr lang="fa-IR" sz="2400" b="1" dirty="0" err="1"/>
              <a:t>تصمیم‌گیری</a:t>
            </a:r>
            <a:r>
              <a:rPr lang="fa-IR" sz="2400" b="1" dirty="0"/>
              <a:t> زنان و عواملی که بر انتخاب آنها برای نحوه تولد تأثیر گذاشته است</a:t>
            </a:r>
            <a:r>
              <a:rPr lang="fa-IR" sz="2400" dirty="0"/>
              <a:t>، </a:t>
            </a:r>
            <a:r>
              <a:rPr lang="fa-IR" sz="2400" dirty="0" err="1"/>
              <a:t>جمع‌آوری</a:t>
            </a:r>
            <a:r>
              <a:rPr lang="fa-IR" sz="2400" dirty="0"/>
              <a:t> شد.</a:t>
            </a:r>
            <a:endParaRPr lang="en-US" sz="2400" dirty="0"/>
          </a:p>
        </p:txBody>
      </p:sp>
      <p:sp>
        <p:nvSpPr>
          <p:cNvPr id="4" name="Footer Placeholder 3"/>
          <p:cNvSpPr>
            <a:spLocks noGrp="1"/>
          </p:cNvSpPr>
          <p:nvPr>
            <p:ph type="ftr" sz="quarter" idx="4294967295"/>
          </p:nvPr>
        </p:nvSpPr>
        <p:spPr>
          <a:xfrm>
            <a:off x="0" y="19050"/>
            <a:ext cx="434975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a-IR" sz="1800" b="1" i="0" u="none" strike="noStrike" kern="1200" cap="none" spc="0" normalizeH="0" baseline="0" noProof="0">
                <a:ln>
                  <a:noFill/>
                </a:ln>
                <a:solidFill>
                  <a:prstClr val="white"/>
                </a:solidFill>
                <a:effectLst/>
                <a:uLnTx/>
                <a:uFillTx/>
                <a:latin typeface="Calibri" panose="020F0502020204030204"/>
                <a:ea typeface="+mn-ea"/>
                <a:cs typeface="B Roya" panose="00000400000000000000" pitchFamily="2" charset="-78"/>
              </a:rPr>
              <a:t>دکتر بیتا مسگرپور</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B Roya" panose="00000400000000000000" pitchFamily="2" charset="-78"/>
            </a:endParaRPr>
          </a:p>
        </p:txBody>
      </p:sp>
      <p:sp>
        <p:nvSpPr>
          <p:cNvPr id="5" name="Slide Number Placeholder 4"/>
          <p:cNvSpPr>
            <a:spLocks noGrp="1"/>
          </p:cNvSpPr>
          <p:nvPr>
            <p:ph type="sldNum" sz="quarter" idx="4294967295"/>
          </p:nvPr>
        </p:nvSpPr>
        <p:spPr>
          <a:xfrm>
            <a:off x="0" y="53975"/>
            <a:ext cx="650875" cy="293688"/>
          </a:xfrm>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fld id="{AAF6402D-44EF-47C8-9973-FA8A0D9B155C}"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B Roya" panose="00000400000000000000" pitchFamily="2" charset="-78"/>
              </a:rPr>
              <a:pPr marL="0" marR="0" lvl="0" indent="0" algn="r" defTabSz="914400" rtl="1"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B Roya" panose="00000400000000000000" pitchFamily="2" charset="-78"/>
            </a:endParaRPr>
          </a:p>
        </p:txBody>
      </p:sp>
      <p:sp>
        <p:nvSpPr>
          <p:cNvPr id="6" name="Rectangle 5"/>
          <p:cNvSpPr/>
          <p:nvPr/>
        </p:nvSpPr>
        <p:spPr>
          <a:xfrm>
            <a:off x="1272816" y="6440542"/>
            <a:ext cx="3890424" cy="369332"/>
          </a:xfrm>
          <a:prstGeom prst="rect">
            <a:avLst/>
          </a:prstGeom>
        </p:spPr>
        <p:txBody>
          <a:bodyPr wrap="none">
            <a:spAutoFit/>
          </a:bodyPr>
          <a:lstStyle/>
          <a:p>
            <a:pPr marL="0" marR="0" lvl="0" indent="0" algn="l" defTabSz="914388"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prstClr val="white">
                    <a:lumMod val="50000"/>
                  </a:prstClr>
                </a:solidFill>
                <a:effectLst/>
                <a:uLnTx/>
                <a:uFillTx/>
                <a:latin typeface="Calibri" panose="020F0502020204030204"/>
                <a:ea typeface="+mn-ea"/>
                <a:cs typeface="+mn-cs"/>
              </a:rPr>
              <a:t>Evidence-Based Nursing </a:t>
            </a:r>
            <a:r>
              <a:rPr kumimoji="0" lang="en-US" sz="1800" b="0" i="0" u="none" strike="noStrike" kern="1200" cap="none" spc="0" normalizeH="0" baseline="0" noProof="0">
                <a:ln>
                  <a:noFill/>
                </a:ln>
                <a:solidFill>
                  <a:prstClr val="white">
                    <a:lumMod val="50000"/>
                  </a:prstClr>
                </a:solidFill>
                <a:effectLst/>
                <a:uLnTx/>
                <a:uFillTx/>
                <a:latin typeface="Calibri" panose="020F0502020204030204"/>
                <a:ea typeface="+mn-ea"/>
                <a:cs typeface="+mn-cs"/>
              </a:rPr>
              <a:t>2017;</a:t>
            </a:r>
            <a:r>
              <a:rPr kumimoji="0" lang="en-US" sz="1800" b="1" i="0" u="none" strike="noStrike" kern="1200" cap="none" spc="0" normalizeH="0" baseline="0" noProof="0">
                <a:ln>
                  <a:noFill/>
                </a:ln>
                <a:solidFill>
                  <a:prstClr val="white">
                    <a:lumMod val="50000"/>
                  </a:prstClr>
                </a:solidFill>
                <a:effectLst/>
                <a:uLnTx/>
                <a:uFillTx/>
                <a:latin typeface="Calibri" panose="020F0502020204030204"/>
                <a:ea typeface="+mn-ea"/>
                <a:cs typeface="+mn-cs"/>
              </a:rPr>
              <a:t>20:</a:t>
            </a:r>
            <a:r>
              <a:rPr kumimoji="0" lang="en-US" sz="1800" b="0" i="0" u="none" strike="noStrike" kern="1200" cap="none" spc="0" normalizeH="0" baseline="0" noProof="0">
                <a:ln>
                  <a:noFill/>
                </a:ln>
                <a:solidFill>
                  <a:prstClr val="white">
                    <a:lumMod val="50000"/>
                  </a:prstClr>
                </a:solidFill>
                <a:effectLst/>
                <a:uLnTx/>
                <a:uFillTx/>
                <a:latin typeface="Calibri" panose="020F0502020204030204"/>
                <a:ea typeface="+mn-ea"/>
                <a:cs typeface="+mn-cs"/>
              </a:rPr>
              <a:t>74-75.</a:t>
            </a:r>
          </a:p>
        </p:txBody>
      </p:sp>
    </p:spTree>
    <p:extLst>
      <p:ext uri="{BB962C8B-B14F-4D97-AF65-F5344CB8AC3E}">
        <p14:creationId xmlns:p14="http://schemas.microsoft.com/office/powerpoint/2010/main" val="1198945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41300" y="96545"/>
            <a:ext cx="10058400" cy="1209675"/>
          </a:xfrm>
        </p:spPr>
        <p:txBody>
          <a:bodyPr>
            <a:normAutofit/>
          </a:bodyPr>
          <a:lstStyle/>
          <a:p>
            <a:r>
              <a:rPr lang="fa-IR" sz="3600" b="1" dirty="0">
                <a:solidFill>
                  <a:schemeClr val="bg1"/>
                </a:solidFill>
              </a:rPr>
              <a:t>تحقیقات اولیه (</a:t>
            </a:r>
            <a:r>
              <a:rPr lang="en-US" sz="3600" b="1" dirty="0">
                <a:solidFill>
                  <a:schemeClr val="bg1"/>
                </a:solidFill>
                <a:latin typeface="+mn-lt"/>
              </a:rPr>
              <a:t>preliminary research</a:t>
            </a:r>
            <a:r>
              <a:rPr lang="fa-IR" sz="3600" b="1" dirty="0">
                <a:solidFill>
                  <a:schemeClr val="bg1"/>
                </a:solidFill>
              </a:rPr>
              <a:t>) </a:t>
            </a:r>
            <a:endParaRPr lang="en-US" sz="3600" b="1" dirty="0">
              <a:solidFill>
                <a:schemeClr val="bg1"/>
              </a:solidFill>
            </a:endParaRPr>
          </a:p>
        </p:txBody>
      </p:sp>
      <p:sp>
        <p:nvSpPr>
          <p:cNvPr id="3" name="Content Placeholder 2"/>
          <p:cNvSpPr>
            <a:spLocks noGrp="1"/>
          </p:cNvSpPr>
          <p:nvPr>
            <p:ph idx="4294967295"/>
          </p:nvPr>
        </p:nvSpPr>
        <p:spPr>
          <a:xfrm>
            <a:off x="233363" y="1616075"/>
            <a:ext cx="9583737" cy="4022725"/>
          </a:xfrm>
        </p:spPr>
        <p:txBody>
          <a:bodyPr>
            <a:normAutofit/>
          </a:bodyPr>
          <a:lstStyle/>
          <a:p>
            <a:pPr marL="0" indent="0" algn="r">
              <a:lnSpc>
                <a:spcPct val="125000"/>
              </a:lnSpc>
              <a:spcBef>
                <a:spcPts val="0"/>
              </a:spcBef>
              <a:spcAft>
                <a:spcPts val="1200"/>
              </a:spcAft>
              <a:buNone/>
            </a:pPr>
            <a:r>
              <a:rPr lang="fa-IR" sz="2200" dirty="0"/>
              <a:t>جستجوی مقدماتی متون علمی مرتبط به شما امکان </a:t>
            </a:r>
            <a:r>
              <a:rPr lang="fa-IR" sz="2200" dirty="0" err="1"/>
              <a:t>می‌دهد</a:t>
            </a:r>
            <a:r>
              <a:rPr lang="fa-IR" sz="2200" dirty="0"/>
              <a:t>:</a:t>
            </a:r>
          </a:p>
          <a:p>
            <a:pPr marL="96837" indent="0" algn="r">
              <a:lnSpc>
                <a:spcPct val="125000"/>
              </a:lnSpc>
              <a:spcBef>
                <a:spcPts val="0"/>
              </a:spcBef>
              <a:spcAft>
                <a:spcPts val="1200"/>
              </a:spcAft>
              <a:buNone/>
            </a:pPr>
            <a:r>
              <a:rPr lang="fa-IR" sz="2200" b="1" dirty="0">
                <a:solidFill>
                  <a:srgbClr val="F89421"/>
                </a:solidFill>
              </a:rPr>
              <a:t>۱-</a:t>
            </a:r>
            <a:r>
              <a:rPr lang="fa-IR" sz="2200" dirty="0">
                <a:solidFill>
                  <a:srgbClr val="F89421"/>
                </a:solidFill>
              </a:rPr>
              <a:t> </a:t>
            </a:r>
            <a:r>
              <a:rPr lang="fa-IR" sz="2200" dirty="0"/>
              <a:t>موضوعاتی را کشف کنید که در حال حاضر توسط محققان دیگر مورد بحث قرار گرفته است. به این ترتیب، دانش به روز و مرتبط در مورد موضوع خود به دست </a:t>
            </a:r>
            <a:r>
              <a:rPr lang="fa-IR" sz="2200" dirty="0" err="1"/>
              <a:t>می‌آورید</a:t>
            </a:r>
            <a:r>
              <a:rPr lang="fa-IR" sz="2200" dirty="0"/>
              <a:t>.</a:t>
            </a:r>
          </a:p>
          <a:p>
            <a:pPr marL="96837" indent="0" algn="r">
              <a:lnSpc>
                <a:spcPct val="125000"/>
              </a:lnSpc>
              <a:spcBef>
                <a:spcPts val="0"/>
              </a:spcBef>
              <a:spcAft>
                <a:spcPts val="1200"/>
              </a:spcAft>
              <a:buNone/>
            </a:pPr>
            <a:r>
              <a:rPr lang="fa-IR" sz="2200" b="1" dirty="0">
                <a:solidFill>
                  <a:srgbClr val="F89421"/>
                </a:solidFill>
              </a:rPr>
              <a:t>۲-</a:t>
            </a:r>
            <a:r>
              <a:rPr lang="fa-IR" sz="2200" dirty="0">
                <a:solidFill>
                  <a:srgbClr val="F89421"/>
                </a:solidFill>
              </a:rPr>
              <a:t> </a:t>
            </a:r>
            <a:r>
              <a:rPr lang="fa-IR" sz="2200" dirty="0" err="1"/>
              <a:t>شکاف‌ها</a:t>
            </a:r>
            <a:r>
              <a:rPr lang="fa-IR" sz="2200" dirty="0"/>
              <a:t> یا </a:t>
            </a:r>
            <a:r>
              <a:rPr lang="fa-IR" sz="2200" dirty="0" err="1"/>
              <a:t>محدودیت‌های</a:t>
            </a:r>
            <a:r>
              <a:rPr lang="fa-IR" sz="2200" dirty="0"/>
              <a:t> موجود در دانش فعلی درباره موضوع مورد نظر خود را شناسایی کنید. </a:t>
            </a:r>
            <a:r>
              <a:rPr lang="fa-IR" sz="2200" dirty="0" err="1"/>
              <a:t>می‌توانید</a:t>
            </a:r>
            <a:r>
              <a:rPr lang="fa-IR" sz="2200" dirty="0"/>
              <a:t> بعداً از این </a:t>
            </a:r>
            <a:r>
              <a:rPr lang="fa-IR" sz="2200" dirty="0" err="1"/>
              <a:t>شکاف‌ها</a:t>
            </a:r>
            <a:r>
              <a:rPr lang="fa-IR" sz="2200" dirty="0"/>
              <a:t> به عنوان محور سؤال پژوهش خود استفاده کنید. </a:t>
            </a:r>
          </a:p>
          <a:p>
            <a:pPr marL="96837" indent="0" algn="r">
              <a:lnSpc>
                <a:spcPct val="125000"/>
              </a:lnSpc>
              <a:spcBef>
                <a:spcPts val="0"/>
              </a:spcBef>
              <a:spcAft>
                <a:spcPts val="1200"/>
              </a:spcAft>
              <a:buNone/>
            </a:pPr>
            <a:r>
              <a:rPr lang="fa-IR" sz="2200" dirty="0"/>
              <a:t>برخی مؤسسات که </a:t>
            </a:r>
            <a:r>
              <a:rPr lang="fa-IR" sz="2200" dirty="0" err="1"/>
              <a:t>کمک‌های</a:t>
            </a:r>
            <a:r>
              <a:rPr lang="fa-IR" sz="2200" dirty="0"/>
              <a:t> مالی برای حمایت از پژوهش ارائه </a:t>
            </a:r>
            <a:r>
              <a:rPr lang="fa-IR" sz="2200" dirty="0" err="1"/>
              <a:t>می‌دهند</a:t>
            </a:r>
            <a:r>
              <a:rPr lang="fa-IR" sz="2200" dirty="0"/>
              <a:t>، متقاضیان را تشویق می‌کنند تا قبل از درخواست برای کمک هزینه، </a:t>
            </a:r>
            <a:r>
              <a:rPr lang="fa-IR" sz="2200" b="1" dirty="0">
                <a:solidFill>
                  <a:srgbClr val="F89421"/>
                </a:solidFill>
              </a:rPr>
              <a:t>مرور </a:t>
            </a:r>
            <a:r>
              <a:rPr lang="fa-IR" sz="2200" b="1" dirty="0" err="1">
                <a:solidFill>
                  <a:srgbClr val="F89421"/>
                </a:solidFill>
              </a:rPr>
              <a:t>نظام‌مند</a:t>
            </a:r>
            <a:r>
              <a:rPr lang="fa-IR" sz="2200" b="1" dirty="0">
                <a:solidFill>
                  <a:srgbClr val="F89421"/>
                </a:solidFill>
              </a:rPr>
              <a:t> مطالعات و شواهد موجود </a:t>
            </a:r>
            <a:r>
              <a:rPr lang="fa-IR" sz="2200" dirty="0"/>
              <a:t>را انجام دهند تا ببینند آیا مطالعه مشابه و اخیر در حال حاضر وجود دارد یا خیر.</a:t>
            </a:r>
            <a:endParaRPr lang="en-US" sz="2200" dirty="0"/>
          </a:p>
        </p:txBody>
      </p:sp>
      <p:sp>
        <p:nvSpPr>
          <p:cNvPr id="4" name="Footer Placeholder 3"/>
          <p:cNvSpPr>
            <a:spLocks noGrp="1"/>
          </p:cNvSpPr>
          <p:nvPr>
            <p:ph type="ftr" sz="quarter" idx="4294967295"/>
          </p:nvPr>
        </p:nvSpPr>
        <p:spPr>
          <a:xfrm>
            <a:off x="0" y="19050"/>
            <a:ext cx="434975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a-IR" sz="1800" b="1" i="0" u="none" strike="noStrike" kern="1200" cap="none" spc="0" normalizeH="0" baseline="0" noProof="0">
                <a:ln>
                  <a:noFill/>
                </a:ln>
                <a:solidFill>
                  <a:prstClr val="white"/>
                </a:solidFill>
                <a:effectLst/>
                <a:uLnTx/>
                <a:uFillTx/>
                <a:latin typeface="Calibri" panose="020F0502020204030204"/>
                <a:ea typeface="+mn-ea"/>
                <a:cs typeface="B Roya" panose="00000400000000000000" pitchFamily="2" charset="-78"/>
              </a:rPr>
              <a:t>دکتر بیتا مسگرپور</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B Roya" panose="00000400000000000000" pitchFamily="2" charset="-78"/>
            </a:endParaRPr>
          </a:p>
        </p:txBody>
      </p:sp>
      <p:sp>
        <p:nvSpPr>
          <p:cNvPr id="5" name="Slide Number Placeholder 4"/>
          <p:cNvSpPr>
            <a:spLocks noGrp="1"/>
          </p:cNvSpPr>
          <p:nvPr>
            <p:ph type="sldNum" sz="quarter" idx="4294967295"/>
          </p:nvPr>
        </p:nvSpPr>
        <p:spPr>
          <a:xfrm>
            <a:off x="0" y="53975"/>
            <a:ext cx="650875" cy="293688"/>
          </a:xfrm>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fld id="{AAF6402D-44EF-47C8-9973-FA8A0D9B155C}"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B Roya" panose="00000400000000000000" pitchFamily="2" charset="-78"/>
              </a:rPr>
              <a:pPr marL="0" marR="0" lvl="0" indent="0" algn="r" defTabSz="914400" rtl="1"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B Roya" panose="00000400000000000000" pitchFamily="2" charset="-78"/>
            </a:endParaRPr>
          </a:p>
        </p:txBody>
      </p:sp>
      <p:sp>
        <p:nvSpPr>
          <p:cNvPr id="6" name="Rectangle 5"/>
          <p:cNvSpPr/>
          <p:nvPr/>
        </p:nvSpPr>
        <p:spPr>
          <a:xfrm>
            <a:off x="1025050" y="6440542"/>
            <a:ext cx="7188507" cy="369332"/>
          </a:xfrm>
          <a:prstGeom prst="rect">
            <a:avLst/>
          </a:prstGeom>
        </p:spPr>
        <p:txBody>
          <a:bodyPr wrap="square">
            <a:spAutoFit/>
          </a:bodyPr>
          <a:lstStyle/>
          <a:p>
            <a:pPr marL="0" marR="0" lvl="0" indent="0" algn="l" defTabSz="914388"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prstClr val="white">
                    <a:lumMod val="50000"/>
                  </a:prstClr>
                </a:solidFill>
                <a:effectLst/>
                <a:uLnTx/>
                <a:uFillTx/>
                <a:latin typeface="Calibri" panose="020F0502020204030204"/>
                <a:ea typeface="+mn-ea"/>
                <a:cs typeface="+mn-cs"/>
              </a:rPr>
              <a:t>https://research.com/research/how-to-write-a-research-question</a:t>
            </a:r>
          </a:p>
        </p:txBody>
      </p:sp>
    </p:spTree>
    <p:extLst>
      <p:ext uri="{BB962C8B-B14F-4D97-AF65-F5344CB8AC3E}">
        <p14:creationId xmlns:p14="http://schemas.microsoft.com/office/powerpoint/2010/main" val="1576914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7A5713E-66D2-2856-C617-92DD25FD516D}"/>
              </a:ext>
            </a:extLst>
          </p:cNvPr>
          <p:cNvSpPr txBox="1"/>
          <p:nvPr/>
        </p:nvSpPr>
        <p:spPr>
          <a:xfrm>
            <a:off x="5163670" y="1442294"/>
            <a:ext cx="4600025" cy="5016758"/>
          </a:xfrm>
          <a:prstGeom prst="rect">
            <a:avLst/>
          </a:prstGeom>
          <a:noFill/>
        </p:spPr>
        <p:txBody>
          <a:bodyPr wrap="square">
            <a:spAutoFit/>
          </a:bodyPr>
          <a:lstStyle/>
          <a:p>
            <a:pPr marL="342900" indent="-342900" algn="justLow" rtl="1">
              <a:lnSpc>
                <a:spcPct val="125000"/>
              </a:lnSpc>
              <a:spcAft>
                <a:spcPts val="1200"/>
              </a:spcAft>
              <a:buClr>
                <a:srgbClr val="F89421"/>
              </a:buClr>
              <a:buFont typeface="Wingdings" pitchFamily="2" charset="2"/>
              <a:buChar char="§"/>
            </a:pPr>
            <a:r>
              <a:rPr lang="fa-IR" sz="2400" dirty="0">
                <a:latin typeface="B Roya" pitchFamily="2" charset="-78"/>
                <a:cs typeface="B Roya" pitchFamily="2" charset="-78"/>
              </a:rPr>
              <a:t>استیون جانسون در کتاب </a:t>
            </a:r>
            <a:r>
              <a:rPr lang="fa-IR" sz="2400" i="1" dirty="0">
                <a:latin typeface="B Roya" pitchFamily="2" charset="-78"/>
                <a:cs typeface="B Roya" pitchFamily="2" charset="-78"/>
              </a:rPr>
              <a:t>«خاستگاه </a:t>
            </a:r>
            <a:r>
              <a:rPr lang="fa-IR" sz="2400" i="1" dirty="0" err="1">
                <a:latin typeface="B Roya" pitchFamily="2" charset="-78"/>
                <a:cs typeface="B Roya" pitchFamily="2" charset="-78"/>
              </a:rPr>
              <a:t>ایده‌های</a:t>
            </a:r>
            <a:r>
              <a:rPr lang="fa-IR" sz="2400" i="1" dirty="0">
                <a:latin typeface="B Roya" pitchFamily="2" charset="-78"/>
                <a:cs typeface="B Roya" pitchFamily="2" charset="-78"/>
              </a:rPr>
              <a:t> نو»</a:t>
            </a:r>
            <a:r>
              <a:rPr lang="fa-IR" sz="2400" dirty="0">
                <a:latin typeface="B Roya" pitchFamily="2" charset="-78"/>
                <a:cs typeface="B Roya" pitchFamily="2" charset="-78"/>
              </a:rPr>
              <a:t> بررسی </a:t>
            </a:r>
            <a:r>
              <a:rPr lang="fa-IR" sz="2400" dirty="0" err="1">
                <a:latin typeface="B Roya" pitchFamily="2" charset="-78"/>
                <a:cs typeface="B Roya" pitchFamily="2" charset="-78"/>
              </a:rPr>
              <a:t>می‌کند</a:t>
            </a:r>
            <a:r>
              <a:rPr lang="fa-IR" sz="2400" dirty="0">
                <a:latin typeface="B Roya" pitchFamily="2" charset="-78"/>
                <a:cs typeface="B Roya" pitchFamily="2" charset="-78"/>
              </a:rPr>
              <a:t> که چگونه نوآوری و خلاقیت شکل </a:t>
            </a:r>
            <a:r>
              <a:rPr lang="fa-IR" sz="2400" dirty="0" err="1">
                <a:latin typeface="B Roya" pitchFamily="2" charset="-78"/>
                <a:cs typeface="B Roya" pitchFamily="2" charset="-78"/>
              </a:rPr>
              <a:t>می‌گیرند</a:t>
            </a:r>
            <a:r>
              <a:rPr lang="fa-IR" sz="2400" dirty="0">
                <a:latin typeface="B Roya" pitchFamily="2" charset="-78"/>
                <a:cs typeface="B Roya" pitchFamily="2" charset="-78"/>
              </a:rPr>
              <a:t>. </a:t>
            </a:r>
          </a:p>
          <a:p>
            <a:pPr marL="342900" indent="-342900" algn="justLow" rtl="1">
              <a:lnSpc>
                <a:spcPct val="125000"/>
              </a:lnSpc>
              <a:spcAft>
                <a:spcPts val="1200"/>
              </a:spcAft>
              <a:buClr>
                <a:srgbClr val="F89421"/>
              </a:buClr>
              <a:buFont typeface="Wingdings" pitchFamily="2" charset="2"/>
              <a:buChar char="§"/>
            </a:pPr>
            <a:r>
              <a:rPr lang="fa-IR" sz="2400" dirty="0">
                <a:latin typeface="B Roya" pitchFamily="2" charset="-78"/>
                <a:cs typeface="B Roya" pitchFamily="2" charset="-78"/>
              </a:rPr>
              <a:t>برخلاف تصور رایج که </a:t>
            </a:r>
            <a:r>
              <a:rPr lang="fa-IR" sz="2400" dirty="0" err="1">
                <a:latin typeface="B Roya" pitchFamily="2" charset="-78"/>
                <a:cs typeface="B Roya" pitchFamily="2" charset="-78"/>
              </a:rPr>
              <a:t>ایده‌های</a:t>
            </a:r>
            <a:r>
              <a:rPr lang="fa-IR" sz="2400" dirty="0">
                <a:latin typeface="B Roya" pitchFamily="2" charset="-78"/>
                <a:cs typeface="B Roya" pitchFamily="2" charset="-78"/>
              </a:rPr>
              <a:t> بزرگ حاصل نبوغ فردی یا </a:t>
            </a:r>
            <a:r>
              <a:rPr lang="fa-IR" sz="2400" dirty="0" err="1">
                <a:latin typeface="B Roya" pitchFamily="2" charset="-78"/>
                <a:cs typeface="B Roya" pitchFamily="2" charset="-78"/>
              </a:rPr>
              <a:t>لحظه‌های</a:t>
            </a:r>
            <a:r>
              <a:rPr lang="fa-IR" sz="2400" dirty="0">
                <a:latin typeface="B Roya" pitchFamily="2" charset="-78"/>
                <a:cs typeface="B Roya" pitchFamily="2" charset="-78"/>
              </a:rPr>
              <a:t> «</a:t>
            </a:r>
            <a:r>
              <a:rPr lang="fa-IR" sz="2400" b="1" dirty="0">
                <a:latin typeface="B Roya" pitchFamily="2" charset="-78"/>
                <a:cs typeface="B Roya" pitchFamily="2" charset="-78"/>
              </a:rPr>
              <a:t>یافتم!</a:t>
            </a:r>
            <a:r>
              <a:rPr lang="fa-IR" sz="2400" dirty="0">
                <a:latin typeface="B Roya" pitchFamily="2" charset="-78"/>
                <a:cs typeface="B Roya" pitchFamily="2" charset="-78"/>
              </a:rPr>
              <a:t>» هستند، جانسون استدلال </a:t>
            </a:r>
            <a:r>
              <a:rPr lang="fa-IR" sz="2400" dirty="0" err="1">
                <a:latin typeface="B Roya" pitchFamily="2" charset="-78"/>
                <a:cs typeface="B Roya" pitchFamily="2" charset="-78"/>
              </a:rPr>
              <a:t>می‌کند</a:t>
            </a:r>
            <a:r>
              <a:rPr lang="fa-IR" sz="2400" dirty="0">
                <a:latin typeface="B Roya" pitchFamily="2" charset="-78"/>
                <a:cs typeface="B Roya" pitchFamily="2" charset="-78"/>
              </a:rPr>
              <a:t> که </a:t>
            </a:r>
            <a:r>
              <a:rPr lang="fa-IR" sz="2400" b="1" dirty="0">
                <a:latin typeface="B Roya" pitchFamily="2" charset="-78"/>
                <a:cs typeface="B Roya" pitchFamily="2" charset="-78"/>
              </a:rPr>
              <a:t>نوآوری </a:t>
            </a:r>
            <a:r>
              <a:rPr lang="fa-IR" sz="2400" b="1" dirty="0" err="1">
                <a:latin typeface="B Roya" pitchFamily="2" charset="-78"/>
                <a:cs typeface="B Roya" pitchFamily="2" charset="-78"/>
              </a:rPr>
              <a:t>فرایندی</a:t>
            </a:r>
            <a:r>
              <a:rPr lang="fa-IR" sz="2400" b="1" dirty="0">
                <a:latin typeface="B Roya" pitchFamily="2" charset="-78"/>
                <a:cs typeface="B Roya" pitchFamily="2" charset="-78"/>
              </a:rPr>
              <a:t> تدریجی، </a:t>
            </a:r>
            <a:r>
              <a:rPr lang="fa-IR" sz="2400" b="1" dirty="0" err="1">
                <a:latin typeface="B Roya" pitchFamily="2" charset="-78"/>
                <a:cs typeface="B Roya" pitchFamily="2" charset="-78"/>
              </a:rPr>
              <a:t>شبکه‌ای</a:t>
            </a:r>
            <a:r>
              <a:rPr lang="fa-IR" sz="2400" b="1" dirty="0">
                <a:latin typeface="B Roya" pitchFamily="2" charset="-78"/>
                <a:cs typeface="B Roya" pitchFamily="2" charset="-78"/>
              </a:rPr>
              <a:t> و </a:t>
            </a:r>
            <a:r>
              <a:rPr lang="fa-IR" sz="2400" b="1" dirty="0" err="1">
                <a:latin typeface="B Roya" pitchFamily="2" charset="-78"/>
                <a:cs typeface="B Roya" pitchFamily="2" charset="-78"/>
              </a:rPr>
              <a:t>محیط‌محور</a:t>
            </a:r>
            <a:r>
              <a:rPr lang="fa-IR" sz="2400" b="1" dirty="0">
                <a:latin typeface="B Roya" pitchFamily="2" charset="-78"/>
                <a:cs typeface="B Roya" pitchFamily="2" charset="-78"/>
              </a:rPr>
              <a:t> است</a:t>
            </a:r>
            <a:r>
              <a:rPr lang="fa-IR" sz="2400" dirty="0">
                <a:latin typeface="B Roya" pitchFamily="2" charset="-78"/>
                <a:cs typeface="B Roya" pitchFamily="2" charset="-78"/>
              </a:rPr>
              <a:t> که از تعامل و ترکیب </a:t>
            </a:r>
            <a:r>
              <a:rPr lang="fa-IR" sz="2400" dirty="0" err="1">
                <a:latin typeface="B Roya" pitchFamily="2" charset="-78"/>
                <a:cs typeface="B Roya" pitchFamily="2" charset="-78"/>
              </a:rPr>
              <a:t>ایده‌ها</a:t>
            </a:r>
            <a:r>
              <a:rPr lang="fa-IR" sz="2400" dirty="0">
                <a:latin typeface="B Roya" pitchFamily="2" charset="-78"/>
                <a:cs typeface="B Roya" pitchFamily="2" charset="-78"/>
              </a:rPr>
              <a:t> شکل </a:t>
            </a:r>
            <a:r>
              <a:rPr lang="fa-IR" sz="2400" dirty="0" err="1">
                <a:latin typeface="B Roya" pitchFamily="2" charset="-78"/>
                <a:cs typeface="B Roya" pitchFamily="2" charset="-78"/>
              </a:rPr>
              <a:t>می‌گیرد</a:t>
            </a:r>
            <a:r>
              <a:rPr lang="fa-IR" sz="2400" dirty="0">
                <a:latin typeface="B Roya" pitchFamily="2" charset="-78"/>
                <a:cs typeface="B Roya" pitchFamily="2" charset="-78"/>
              </a:rPr>
              <a:t>.</a:t>
            </a:r>
            <a:endParaRPr lang="en-AT" sz="2400" dirty="0">
              <a:latin typeface="B Roya" pitchFamily="2" charset="-78"/>
              <a:cs typeface="B Roya" pitchFamily="2" charset="-78"/>
            </a:endParaRPr>
          </a:p>
          <a:p>
            <a:pPr marL="342900" indent="-342900" algn="justLow" rtl="1">
              <a:lnSpc>
                <a:spcPct val="125000"/>
              </a:lnSpc>
              <a:spcAft>
                <a:spcPts val="1200"/>
              </a:spcAft>
              <a:buClr>
                <a:srgbClr val="F89421"/>
              </a:buClr>
              <a:buFont typeface="Wingdings" pitchFamily="2" charset="2"/>
              <a:buChar char="§"/>
            </a:pPr>
            <a:endParaRPr lang="en-AT" sz="2400" dirty="0">
              <a:latin typeface="B Roya" pitchFamily="2" charset="-78"/>
              <a:cs typeface="B Roya" pitchFamily="2" charset="-78"/>
            </a:endParaRPr>
          </a:p>
        </p:txBody>
      </p:sp>
      <p:sp>
        <p:nvSpPr>
          <p:cNvPr id="11" name="Snip Single Corner Rectangle 19">
            <a:extLst>
              <a:ext uri="{FF2B5EF4-FFF2-40B4-BE49-F238E27FC236}">
                <a16:creationId xmlns:a16="http://schemas.microsoft.com/office/drawing/2014/main" id="{1EAEAEE6-CFD2-7213-B085-35DFF4643EA9}"/>
              </a:ext>
            </a:extLst>
          </p:cNvPr>
          <p:cNvSpPr/>
          <p:nvPr/>
        </p:nvSpPr>
        <p:spPr>
          <a:xfrm flipH="1">
            <a:off x="1949907" y="255495"/>
            <a:ext cx="7627138" cy="589025"/>
          </a:xfrm>
          <a:prstGeom prst="snip1Rect">
            <a:avLst>
              <a:gd name="adj" fmla="val 50000"/>
            </a:avLst>
          </a:prstGeom>
          <a:solidFill>
            <a:srgbClr val="F894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r" defTabSz="914400" rtl="1" eaLnBrk="1" latinLnBrk="0" hangingPunct="1">
              <a:spcAft>
                <a:spcPts val="1200"/>
              </a:spcAft>
            </a:pPr>
            <a:r>
              <a:rPr lang="fa-IR" sz="2800" b="1" dirty="0" err="1">
                <a:latin typeface="B Roya" pitchFamily="2" charset="-78"/>
                <a:cs typeface="B Roya" pitchFamily="2" charset="-78"/>
              </a:rPr>
              <a:t>ایده‌های</a:t>
            </a:r>
            <a:r>
              <a:rPr lang="fa-IR" sz="2800" b="1" dirty="0">
                <a:latin typeface="B Roya" pitchFamily="2" charset="-78"/>
                <a:cs typeface="B Roya" pitchFamily="2" charset="-78"/>
              </a:rPr>
              <a:t> نو</a:t>
            </a:r>
          </a:p>
        </p:txBody>
      </p:sp>
      <p:pic>
        <p:nvPicPr>
          <p:cNvPr id="1026" name="Picture 2" descr="Eureka Stock Illustrations – 8,644 Eureka Stock Illustrations, Vectors &amp;  Clipart - Dreamstime">
            <a:extLst>
              <a:ext uri="{FF2B5EF4-FFF2-40B4-BE49-F238E27FC236}">
                <a16:creationId xmlns:a16="http://schemas.microsoft.com/office/drawing/2014/main" id="{F5E9DB6E-B323-7B08-87DB-FC6F8421F5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1491" y="1442294"/>
            <a:ext cx="4706296" cy="46123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3128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allAtOnce"/>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7E6E85C-62F5-DEA8-BFDD-35078E1974BE}"/>
              </a:ext>
            </a:extLst>
          </p:cNvPr>
          <p:cNvSpPr>
            <a:spLocks noGrp="1"/>
          </p:cNvSpPr>
          <p:nvPr>
            <p:ph type="sldNum" sz="quarter" idx="4294967295"/>
          </p:nvPr>
        </p:nvSpPr>
        <p:spPr>
          <a:xfrm>
            <a:off x="10880725" y="6446838"/>
            <a:ext cx="1311275"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F6402D-44EF-47C8-9973-FA8A0D9B155C}" type="slidenum">
              <a:rPr kumimoji="0" lang="en-US" sz="18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49CA30F4-D97B-129A-DC3D-BB429D8A529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36700" y="0"/>
            <a:ext cx="6929437" cy="2701511"/>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AC805014-0105-7582-636E-E90B9CEF41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6401" y="2942444"/>
            <a:ext cx="6929438" cy="3686956"/>
          </a:xfrm>
          <a:prstGeom prst="rect">
            <a:avLst/>
          </a:prstGeom>
          <a:ln>
            <a:noFill/>
          </a:ln>
          <a:effectLst>
            <a:outerShdw blurRad="292100" dist="139700" dir="2700000" algn="tl" rotWithShape="0">
              <a:srgbClr val="333333">
                <a:alpha val="65000"/>
              </a:srgbClr>
            </a:outerShdw>
          </a:effectLst>
        </p:spPr>
      </p:pic>
      <p:sp>
        <p:nvSpPr>
          <p:cNvPr id="3" name="Rectangle 2"/>
          <p:cNvSpPr/>
          <p:nvPr/>
        </p:nvSpPr>
        <p:spPr>
          <a:xfrm>
            <a:off x="3334084" y="2942444"/>
            <a:ext cx="2502569" cy="286299"/>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8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8192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BA0397C-CA26-F783-32E9-079F9FC76B94}"/>
              </a:ext>
            </a:extLst>
          </p:cNvPr>
          <p:cNvSpPr>
            <a:spLocks noGrp="1"/>
          </p:cNvSpPr>
          <p:nvPr>
            <p:ph type="sldNum" sz="quarter" idx="4294967295"/>
          </p:nvPr>
        </p:nvSpPr>
        <p:spPr>
          <a:xfrm>
            <a:off x="10880725" y="6446838"/>
            <a:ext cx="1311275"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F6402D-44EF-47C8-9973-FA8A0D9B155C}" type="slidenum">
              <a:rPr kumimoji="0" lang="en-US" sz="18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BF04050F-329F-4B04-2439-7FA0187B0794}"/>
              </a:ext>
            </a:extLst>
          </p:cNvPr>
          <p:cNvSpPr txBox="1"/>
          <p:nvPr/>
        </p:nvSpPr>
        <p:spPr>
          <a:xfrm>
            <a:off x="669076" y="5884753"/>
            <a:ext cx="10853847" cy="400110"/>
          </a:xfrm>
          <a:prstGeom prst="rect">
            <a:avLst/>
          </a:prstGeom>
          <a:noFill/>
        </p:spPr>
        <p:txBody>
          <a:bodyPr wrap="square">
            <a:spAutoFit/>
          </a:bodyPr>
          <a:lstStyle/>
          <a:p>
            <a:pPr marL="0" marR="0" lvl="0" indent="0" algn="l" defTabSz="914388"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rPr>
              <a:t>Preferred Outcome Measurement Periods for All 28 Outcomes Rated in Round 2 of the Delphi Survey</a:t>
            </a:r>
            <a:endParaRPr kumimoji="0" lang="x-none" sz="2000" b="1" i="0" u="none" strike="noStrike" kern="1200" cap="none" spc="0" normalizeH="0" baseline="0" noProof="0" dirty="0">
              <a:ln>
                <a:noFill/>
              </a:ln>
              <a:solidFill>
                <a:prstClr val="black"/>
              </a:solidFill>
              <a:effectLst/>
              <a:uLnTx/>
              <a:uFillTx/>
              <a:ea typeface="+mn-ea"/>
              <a:cs typeface="+mn-cs"/>
            </a:endParaRPr>
          </a:p>
        </p:txBody>
      </p:sp>
      <p:pic>
        <p:nvPicPr>
          <p:cNvPr id="6" name="Picture 5">
            <a:extLst>
              <a:ext uri="{FF2B5EF4-FFF2-40B4-BE49-F238E27FC236}">
                <a16:creationId xmlns:a16="http://schemas.microsoft.com/office/drawing/2014/main" id="{D8AEF555-5B20-E1AF-5975-877DBD021A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9076" y="393990"/>
            <a:ext cx="10853847" cy="5328787"/>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7430EDAC-21A7-6A37-0890-97A49EF46731}"/>
              </a:ext>
            </a:extLst>
          </p:cNvPr>
          <p:cNvSpPr txBox="1"/>
          <p:nvPr/>
        </p:nvSpPr>
        <p:spPr>
          <a:xfrm>
            <a:off x="821531" y="6442632"/>
            <a:ext cx="6100762" cy="369332"/>
          </a:xfrm>
          <a:prstGeom prst="rect">
            <a:avLst/>
          </a:prstGeom>
          <a:noFill/>
        </p:spPr>
        <p:txBody>
          <a:bodyPr wrap="square">
            <a:spAutoFit/>
          </a:bodyPr>
          <a:lstStyle/>
          <a:p>
            <a:pPr marL="0" marR="0" lvl="0" indent="0" algn="l" defTabSz="914388" rtl="0" eaLnBrk="1" fontAlgn="auto"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dirty="0">
                <a:ln>
                  <a:noFill/>
                </a:ln>
                <a:solidFill>
                  <a:prstClr val="white"/>
                </a:solidFill>
                <a:effectLst/>
                <a:uLnTx/>
                <a:uFillTx/>
                <a:latin typeface="Calibri" panose="020F0502020204030204"/>
                <a:ea typeface="+mn-ea"/>
                <a:cs typeface="+mn-cs"/>
              </a:rPr>
              <a:t>JAMA </a:t>
            </a:r>
            <a:r>
              <a:rPr kumimoji="0" lang="en-GB" sz="1800" b="0" i="1" u="none" strike="noStrike" kern="1200" cap="none" spc="0" normalizeH="0" baseline="0" noProof="0" dirty="0" err="1">
                <a:ln>
                  <a:noFill/>
                </a:ln>
                <a:solidFill>
                  <a:prstClr val="white"/>
                </a:solidFill>
                <a:effectLst/>
                <a:uLnTx/>
                <a:uFillTx/>
                <a:latin typeface="Calibri" panose="020F0502020204030204"/>
                <a:ea typeface="+mn-ea"/>
                <a:cs typeface="+mn-cs"/>
              </a:rPr>
              <a:t>Ophthalmol</a:t>
            </a: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 2018 October 01; 136(10): 1170–1179</a:t>
            </a:r>
            <a:endParaRPr kumimoji="0" lang="x-none" sz="1800" b="0" i="0" u="none" strike="noStrike" kern="1200" cap="none" spc="0" normalizeH="0" baseline="0" noProof="0" dirty="0">
              <a:ln>
                <a:noFill/>
              </a:ln>
              <a:solidFill>
                <a:prstClr val="white"/>
              </a:solidFill>
              <a:effectLst/>
              <a:uLnTx/>
              <a:uFillTx/>
              <a:ea typeface="+mn-ea"/>
              <a:cs typeface="+mn-cs"/>
            </a:endParaRPr>
          </a:p>
        </p:txBody>
      </p:sp>
    </p:spTree>
    <p:extLst>
      <p:ext uri="{BB962C8B-B14F-4D97-AF65-F5344CB8AC3E}">
        <p14:creationId xmlns:p14="http://schemas.microsoft.com/office/powerpoint/2010/main" val="35010026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736182" y="242574"/>
            <a:ext cx="6926012" cy="822325"/>
          </a:xfrm>
          <a:noFill/>
        </p:spPr>
        <p:txBody>
          <a:bodyPr>
            <a:normAutofit/>
          </a:bodyPr>
          <a:lstStyle/>
          <a:p>
            <a:r>
              <a:rPr lang="fa-IR" sz="4000" b="1" dirty="0" err="1">
                <a:solidFill>
                  <a:schemeClr val="bg1"/>
                </a:solidFill>
              </a:rPr>
              <a:t>بی‌نقص</a:t>
            </a:r>
            <a:r>
              <a:rPr lang="fa-IR" sz="4000" b="1" dirty="0">
                <a:solidFill>
                  <a:schemeClr val="bg1"/>
                </a:solidFill>
              </a:rPr>
              <a:t> بودن </a:t>
            </a:r>
            <a:r>
              <a:rPr lang="fa-IR" sz="3200" b="1" dirty="0">
                <a:solidFill>
                  <a:schemeClr val="bg1"/>
                </a:solidFill>
              </a:rPr>
              <a:t>(</a:t>
            </a:r>
            <a:r>
              <a:rPr lang="en-US" sz="3200" b="1" dirty="0">
                <a:solidFill>
                  <a:schemeClr val="bg1"/>
                </a:solidFill>
                <a:latin typeface="+mn-lt"/>
              </a:rPr>
              <a:t>soundness</a:t>
            </a:r>
            <a:r>
              <a:rPr lang="fa-IR" sz="3200" b="1" dirty="0">
                <a:solidFill>
                  <a:schemeClr val="bg1"/>
                </a:solidFill>
              </a:rPr>
              <a:t>) </a:t>
            </a:r>
            <a:r>
              <a:rPr lang="fa-IR" sz="4000" b="1" dirty="0">
                <a:solidFill>
                  <a:schemeClr val="bg1"/>
                </a:solidFill>
              </a:rPr>
              <a:t>سؤال پژوهش</a:t>
            </a:r>
            <a:endParaRPr lang="en-US" sz="4000" b="1" dirty="0">
              <a:solidFill>
                <a:schemeClr val="bg1"/>
              </a:solidFill>
            </a:endParaRPr>
          </a:p>
        </p:txBody>
      </p:sp>
      <p:sp>
        <p:nvSpPr>
          <p:cNvPr id="3" name="Content Placeholder 2"/>
          <p:cNvSpPr>
            <a:spLocks noGrp="1"/>
          </p:cNvSpPr>
          <p:nvPr>
            <p:ph idx="4294967295"/>
          </p:nvPr>
        </p:nvSpPr>
        <p:spPr>
          <a:xfrm>
            <a:off x="7302500" y="1670328"/>
            <a:ext cx="2781300" cy="4024312"/>
          </a:xfrm>
        </p:spPr>
        <p:txBody>
          <a:bodyPr>
            <a:normAutofit lnSpcReduction="10000"/>
          </a:bodyPr>
          <a:lstStyle/>
          <a:p>
            <a:pPr algn="r">
              <a:lnSpc>
                <a:spcPct val="100000"/>
              </a:lnSpc>
            </a:pPr>
            <a:r>
              <a:rPr lang="fa-IR" sz="2200" dirty="0"/>
              <a:t>در این مرحله، باید فهرستی از سؤالات پژوهشی بالقوه برای انتخاب داشته باشید. </a:t>
            </a:r>
          </a:p>
          <a:p>
            <a:pPr algn="r">
              <a:lnSpc>
                <a:spcPct val="100000"/>
              </a:lnSpc>
            </a:pPr>
            <a:r>
              <a:rPr lang="fa-IR" sz="2200" dirty="0"/>
              <a:t>برای محدود کردن آنها، باید هر گزینه بالقوه را بر اساس درستی آنها ارزیابی کنید. </a:t>
            </a:r>
            <a:endParaRPr lang="en-US" sz="2200" dirty="0"/>
          </a:p>
          <a:p>
            <a:pPr algn="r">
              <a:lnSpc>
                <a:spcPct val="100000"/>
              </a:lnSpc>
            </a:pPr>
            <a:r>
              <a:rPr lang="fa-IR" sz="2200" dirty="0"/>
              <a:t>معیار </a:t>
            </a:r>
            <a:r>
              <a:rPr lang="en-US" sz="2200" dirty="0"/>
              <a:t>FINER</a:t>
            </a:r>
            <a:r>
              <a:rPr lang="fa-IR" sz="2200" dirty="0"/>
              <a:t> به شما کمک </a:t>
            </a:r>
            <a:r>
              <a:rPr lang="fa-IR" sz="2200" dirty="0" err="1"/>
              <a:t>می‌کند</a:t>
            </a:r>
            <a:r>
              <a:rPr lang="fa-IR" sz="2200" dirty="0"/>
              <a:t> که آیا سؤال پژوهشی خوبی دارید یا خیر!</a:t>
            </a:r>
          </a:p>
        </p:txBody>
      </p:sp>
      <p:sp>
        <p:nvSpPr>
          <p:cNvPr id="4" name="Footer Placeholder 3"/>
          <p:cNvSpPr>
            <a:spLocks noGrp="1"/>
          </p:cNvSpPr>
          <p:nvPr>
            <p:ph type="ftr" sz="quarter" idx="4294967295"/>
          </p:nvPr>
        </p:nvSpPr>
        <p:spPr>
          <a:xfrm>
            <a:off x="0" y="19050"/>
            <a:ext cx="434975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a-IR" sz="1800" b="1" i="0" u="none" strike="noStrike" kern="1200" cap="none" spc="0" normalizeH="0" baseline="0" noProof="0">
                <a:ln>
                  <a:noFill/>
                </a:ln>
                <a:solidFill>
                  <a:prstClr val="white"/>
                </a:solidFill>
                <a:effectLst/>
                <a:uLnTx/>
                <a:uFillTx/>
                <a:latin typeface="Calibri" panose="020F0502020204030204"/>
                <a:ea typeface="+mn-ea"/>
                <a:cs typeface="B Roya" panose="00000400000000000000" pitchFamily="2" charset="-78"/>
              </a:rPr>
              <a:t>دکتر بیتا مسگرپور</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B Roya" panose="00000400000000000000" pitchFamily="2" charset="-78"/>
            </a:endParaRPr>
          </a:p>
        </p:txBody>
      </p:sp>
      <p:sp>
        <p:nvSpPr>
          <p:cNvPr id="5" name="Slide Number Placeholder 4"/>
          <p:cNvSpPr>
            <a:spLocks noGrp="1"/>
          </p:cNvSpPr>
          <p:nvPr>
            <p:ph type="sldNum" sz="quarter" idx="4294967295"/>
          </p:nvPr>
        </p:nvSpPr>
        <p:spPr>
          <a:xfrm>
            <a:off x="0" y="53975"/>
            <a:ext cx="650875" cy="293688"/>
          </a:xfrm>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fld id="{AAF6402D-44EF-47C8-9973-FA8A0D9B155C}"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B Roya" panose="00000400000000000000" pitchFamily="2" charset="-78"/>
              </a:rPr>
              <a:pPr marL="0" marR="0" lvl="0" indent="0" algn="r" defTabSz="914400" rtl="1"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B Roya" panose="00000400000000000000" pitchFamily="2" charset="-78"/>
            </a:endParaRPr>
          </a:p>
        </p:txBody>
      </p:sp>
      <p:sp>
        <p:nvSpPr>
          <p:cNvPr id="6" name="Rectangle 5"/>
          <p:cNvSpPr/>
          <p:nvPr/>
        </p:nvSpPr>
        <p:spPr>
          <a:xfrm>
            <a:off x="445837" y="6449536"/>
            <a:ext cx="6096000" cy="369332"/>
          </a:xfrm>
          <a:prstGeom prst="rect">
            <a:avLst/>
          </a:prstGeom>
        </p:spPr>
        <p:txBody>
          <a:bodyPr>
            <a:spAutoFit/>
          </a:bodyPr>
          <a:lstStyle/>
          <a:p>
            <a:pPr marL="0" marR="0" lvl="0" indent="0" algn="l" defTabSz="914388"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Cummings, et al. </a:t>
            </a:r>
            <a:r>
              <a:rPr kumimoji="0" lang="en-US" sz="1800" b="0" i="1"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Designing Clinical Research.</a:t>
            </a:r>
            <a:r>
              <a:rPr kumimoji="0" lang="en-US" sz="18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2013; 4th ed</a:t>
            </a:r>
          </a:p>
        </p:txBody>
      </p:sp>
      <p:pic>
        <p:nvPicPr>
          <p:cNvPr id="7" name="Picture 6"/>
          <p:cNvPicPr>
            <a:picLocks noChangeAspect="1"/>
          </p:cNvPicPr>
          <p:nvPr/>
        </p:nvPicPr>
        <p:blipFill>
          <a:blip r:embed="rId3"/>
          <a:stretch>
            <a:fillRect/>
          </a:stretch>
        </p:blipFill>
        <p:spPr>
          <a:xfrm>
            <a:off x="96472" y="1430662"/>
            <a:ext cx="7347065" cy="4692243"/>
          </a:xfrm>
          <a:prstGeom prst="rect">
            <a:avLst/>
          </a:prstGeom>
        </p:spPr>
      </p:pic>
    </p:spTree>
    <p:extLst>
      <p:ext uri="{BB962C8B-B14F-4D97-AF65-F5344CB8AC3E}">
        <p14:creationId xmlns:p14="http://schemas.microsoft.com/office/powerpoint/2010/main" val="774962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254000" y="131319"/>
            <a:ext cx="10058400" cy="1209675"/>
          </a:xfrm>
        </p:spPr>
        <p:txBody>
          <a:bodyPr>
            <a:normAutofit/>
          </a:bodyPr>
          <a:lstStyle/>
          <a:p>
            <a:r>
              <a:rPr lang="fa-IR" sz="3600" b="1" dirty="0">
                <a:solidFill>
                  <a:schemeClr val="bg1"/>
                </a:solidFill>
              </a:rPr>
              <a:t>معیارهای </a:t>
            </a:r>
            <a:r>
              <a:rPr lang="en-US" sz="3600" b="1" dirty="0">
                <a:solidFill>
                  <a:schemeClr val="bg1"/>
                </a:solidFill>
                <a:latin typeface="+mn-lt"/>
              </a:rPr>
              <a:t>FINER</a:t>
            </a:r>
            <a:r>
              <a:rPr lang="fa-IR" sz="3600" b="1" dirty="0">
                <a:solidFill>
                  <a:schemeClr val="bg1"/>
                </a:solidFill>
              </a:rPr>
              <a:t>: </a:t>
            </a:r>
            <a:r>
              <a:rPr lang="fa-IR" sz="3600" b="1" dirty="0" err="1">
                <a:solidFill>
                  <a:schemeClr val="bg1"/>
                </a:solidFill>
              </a:rPr>
              <a:t>امکان‌پذیری</a:t>
            </a:r>
            <a:r>
              <a:rPr lang="fa-IR" sz="3600" b="1" dirty="0">
                <a:solidFill>
                  <a:schemeClr val="bg1"/>
                </a:solidFill>
              </a:rPr>
              <a:t> (</a:t>
            </a:r>
            <a:r>
              <a:rPr lang="en-US" sz="3600" b="1" dirty="0">
                <a:solidFill>
                  <a:schemeClr val="bg1"/>
                </a:solidFill>
                <a:latin typeface="+mn-lt"/>
              </a:rPr>
              <a:t>Feasible</a:t>
            </a:r>
            <a:r>
              <a:rPr lang="fa-IR" sz="3600" b="1" dirty="0">
                <a:solidFill>
                  <a:schemeClr val="bg1"/>
                </a:solidFill>
              </a:rPr>
              <a:t>)</a:t>
            </a:r>
            <a:endParaRPr lang="en-US" sz="3600" b="1" dirty="0">
              <a:solidFill>
                <a:schemeClr val="bg1"/>
              </a:solidFill>
            </a:endParaRPr>
          </a:p>
        </p:txBody>
      </p:sp>
      <p:sp>
        <p:nvSpPr>
          <p:cNvPr id="7" name="Content Placeholder 6"/>
          <p:cNvSpPr>
            <a:spLocks noGrp="1"/>
          </p:cNvSpPr>
          <p:nvPr>
            <p:ph idx="4294967295"/>
          </p:nvPr>
        </p:nvSpPr>
        <p:spPr>
          <a:xfrm>
            <a:off x="3708400" y="1418338"/>
            <a:ext cx="6096000" cy="4467225"/>
          </a:xfrm>
        </p:spPr>
        <p:txBody>
          <a:bodyPr>
            <a:normAutofit/>
          </a:bodyPr>
          <a:lstStyle/>
          <a:p>
            <a:pPr marL="352425" indent="-255588" algn="r">
              <a:buClr>
                <a:srgbClr val="F89421"/>
              </a:buClr>
              <a:buFont typeface="Wingdings" panose="05000000000000000000" pitchFamily="2" charset="2"/>
              <a:buChar char="§"/>
            </a:pPr>
            <a:r>
              <a:rPr lang="fa-IR" sz="2400" dirty="0"/>
              <a:t>اطمینان از کفایت طراحی پژوهش </a:t>
            </a:r>
          </a:p>
          <a:p>
            <a:pPr marL="352425" indent="-255588" algn="r">
              <a:buClr>
                <a:srgbClr val="F89421"/>
              </a:buClr>
              <a:buFont typeface="Wingdings" panose="05000000000000000000" pitchFamily="2" charset="2"/>
              <a:buChar char="§"/>
            </a:pPr>
            <a:r>
              <a:rPr lang="fa-IR" sz="2400" dirty="0"/>
              <a:t>تضمین بودجه کافی</a:t>
            </a:r>
          </a:p>
          <a:p>
            <a:pPr marL="352425" indent="-255588" algn="r">
              <a:buClr>
                <a:srgbClr val="F89421"/>
              </a:buClr>
              <a:buFont typeface="Wingdings" panose="05000000000000000000" pitchFamily="2" charset="2"/>
              <a:buChar char="§"/>
            </a:pPr>
            <a:r>
              <a:rPr lang="fa-IR" sz="2400" dirty="0" err="1"/>
              <a:t>به‌کارگیری</a:t>
            </a:r>
            <a:r>
              <a:rPr lang="fa-IR" sz="2400" dirty="0"/>
              <a:t> جمعیت هدف به صورت استراتژیک </a:t>
            </a:r>
          </a:p>
          <a:p>
            <a:pPr marL="352425" indent="-255588" algn="r">
              <a:buClr>
                <a:srgbClr val="F89421"/>
              </a:buClr>
              <a:buFont typeface="Wingdings" panose="05000000000000000000" pitchFamily="2" charset="2"/>
              <a:buChar char="§"/>
            </a:pPr>
            <a:r>
              <a:rPr lang="fa-IR" sz="2400" dirty="0"/>
              <a:t>قابل دستیابی بودن اندازه نمونه </a:t>
            </a:r>
          </a:p>
          <a:p>
            <a:pPr marL="352425" indent="-255588" algn="r">
              <a:buClr>
                <a:srgbClr val="F89421"/>
              </a:buClr>
              <a:buFont typeface="Wingdings" panose="05000000000000000000" pitchFamily="2" charset="2"/>
              <a:buChar char="§"/>
            </a:pPr>
            <a:r>
              <a:rPr lang="fa-IR" sz="2400" dirty="0"/>
              <a:t>پیامدهای قابل </a:t>
            </a:r>
            <a:r>
              <a:rPr lang="fa-IR" sz="2400" dirty="0" err="1"/>
              <a:t>اندازه‌گیری</a:t>
            </a:r>
            <a:endParaRPr lang="fa-IR" sz="2400" dirty="0"/>
          </a:p>
          <a:p>
            <a:pPr marL="352425" indent="-255588" algn="r">
              <a:buClr>
                <a:srgbClr val="F89421"/>
              </a:buClr>
              <a:buFont typeface="Wingdings" panose="05000000000000000000" pitchFamily="2" charset="2"/>
              <a:buChar char="§"/>
            </a:pPr>
            <a:r>
              <a:rPr lang="fa-IR" sz="2400" dirty="0"/>
              <a:t>بهینه نمودن منابع انسانی و فنی </a:t>
            </a:r>
          </a:p>
          <a:p>
            <a:pPr marL="352425" indent="-255588" algn="r">
              <a:buClr>
                <a:srgbClr val="F89421"/>
              </a:buClr>
              <a:buFont typeface="Wingdings" panose="05000000000000000000" pitchFamily="2" charset="2"/>
              <a:buChar char="§"/>
            </a:pPr>
            <a:r>
              <a:rPr lang="fa-IR" sz="2400" dirty="0"/>
              <a:t>جلب تعهد پزشکان</a:t>
            </a:r>
          </a:p>
          <a:p>
            <a:pPr marL="352425" indent="-255588" algn="r">
              <a:buClr>
                <a:srgbClr val="F89421"/>
              </a:buClr>
              <a:buFont typeface="Wingdings" panose="05000000000000000000" pitchFamily="2" charset="2"/>
              <a:buChar char="§"/>
            </a:pPr>
            <a:r>
              <a:rPr lang="fa-IR" sz="2400" dirty="0"/>
              <a:t>پایبندی بالا به درمان و میزان کم خروج از مطالعه </a:t>
            </a:r>
          </a:p>
          <a:p>
            <a:pPr marL="352425" indent="-255588" algn="r">
              <a:buClr>
                <a:srgbClr val="F89421"/>
              </a:buClr>
              <a:buFont typeface="Wingdings" panose="05000000000000000000" pitchFamily="2" charset="2"/>
              <a:buChar char="§"/>
            </a:pPr>
            <a:r>
              <a:rPr lang="fa-IR" sz="2400" dirty="0"/>
              <a:t>انتخاب </a:t>
            </a:r>
            <a:r>
              <a:rPr lang="fa-IR" sz="2400" dirty="0" err="1"/>
              <a:t>زمان‌بندی</a:t>
            </a:r>
            <a:r>
              <a:rPr lang="fa-IR" sz="2400" dirty="0"/>
              <a:t> مناسب و مقرون به صرفه</a:t>
            </a:r>
            <a:endParaRPr lang="en-US" sz="2400" dirty="0"/>
          </a:p>
        </p:txBody>
      </p:sp>
      <p:sp>
        <p:nvSpPr>
          <p:cNvPr id="2" name="Slide Number Placeholder 1"/>
          <p:cNvSpPr>
            <a:spLocks noGrp="1"/>
          </p:cNvSpPr>
          <p:nvPr>
            <p:ph type="sldNum" sz="quarter" idx="4294967295"/>
          </p:nvPr>
        </p:nvSpPr>
        <p:spPr>
          <a:xfrm>
            <a:off x="0" y="53975"/>
            <a:ext cx="650875" cy="293688"/>
          </a:xfrm>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fld id="{AAF6402D-44EF-47C8-9973-FA8A0D9B155C}"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B Roya" panose="00000400000000000000" pitchFamily="2" charset="-78"/>
              </a:rPr>
              <a:pPr marL="0" marR="0" lvl="0" indent="0" algn="r" defTabSz="914400" rtl="1"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B Roya" panose="00000400000000000000" pitchFamily="2" charset="-78"/>
            </a:endParaRPr>
          </a:p>
        </p:txBody>
      </p:sp>
      <p:sp>
        <p:nvSpPr>
          <p:cNvPr id="6" name="Rectangle 5"/>
          <p:cNvSpPr/>
          <p:nvPr/>
        </p:nvSpPr>
        <p:spPr>
          <a:xfrm>
            <a:off x="850235" y="6440542"/>
            <a:ext cx="6096000" cy="369332"/>
          </a:xfrm>
          <a:prstGeom prst="rect">
            <a:avLst/>
          </a:prstGeom>
        </p:spPr>
        <p:txBody>
          <a:bodyPr>
            <a:spAutoFit/>
          </a:bodyPr>
          <a:lstStyle/>
          <a:p>
            <a:pPr marL="0" marR="0" lvl="0" indent="0" algn="l" defTabSz="914388"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lumMod val="50000"/>
                  </a:prstClr>
                </a:solidFill>
                <a:effectLst/>
                <a:uLnTx/>
                <a:uFillTx/>
                <a:latin typeface="Calibri" panose="020F0502020204030204"/>
                <a:ea typeface="+mn-ea"/>
                <a:cs typeface="+mn-cs"/>
              </a:rPr>
              <a:t>Cummings, et al. </a:t>
            </a:r>
            <a:r>
              <a:rPr kumimoji="0" lang="en-US" sz="1800" b="0" i="1" u="none" strike="noStrike" kern="1200" cap="none" spc="0" normalizeH="0" baseline="0" noProof="0">
                <a:ln>
                  <a:noFill/>
                </a:ln>
                <a:solidFill>
                  <a:prstClr val="white">
                    <a:lumMod val="50000"/>
                  </a:prstClr>
                </a:solidFill>
                <a:effectLst/>
                <a:uLnTx/>
                <a:uFillTx/>
                <a:latin typeface="Calibri" panose="020F0502020204030204"/>
                <a:ea typeface="+mn-ea"/>
                <a:cs typeface="+mn-cs"/>
              </a:rPr>
              <a:t>Designing Clinical Research.</a:t>
            </a:r>
            <a:r>
              <a:rPr kumimoji="0" lang="en-US" sz="1800" b="0" i="0" u="none" strike="noStrike" kern="1200" cap="none" spc="0" normalizeH="0" baseline="0" noProof="0">
                <a:ln>
                  <a:noFill/>
                </a:ln>
                <a:solidFill>
                  <a:prstClr val="white">
                    <a:lumMod val="50000"/>
                  </a:prstClr>
                </a:solidFill>
                <a:effectLst/>
                <a:uLnTx/>
                <a:uFillTx/>
                <a:latin typeface="Calibri" panose="020F0502020204030204"/>
                <a:ea typeface="+mn-ea"/>
                <a:cs typeface="+mn-cs"/>
              </a:rPr>
              <a:t> 2013; 4th ed</a:t>
            </a:r>
          </a:p>
        </p:txBody>
      </p:sp>
    </p:spTree>
    <p:extLst>
      <p:ext uri="{BB962C8B-B14F-4D97-AF65-F5344CB8AC3E}">
        <p14:creationId xmlns:p14="http://schemas.microsoft.com/office/powerpoint/2010/main" val="1279130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4294967295"/>
          </p:nvPr>
        </p:nvSpPr>
        <p:spPr>
          <a:xfrm>
            <a:off x="5461000" y="1389064"/>
            <a:ext cx="4305300" cy="2743200"/>
          </a:xfrm>
        </p:spPr>
        <p:txBody>
          <a:bodyPr>
            <a:normAutofit/>
          </a:bodyPr>
          <a:lstStyle/>
          <a:p>
            <a:pPr marL="0" indent="0" algn="r">
              <a:buNone/>
            </a:pPr>
            <a:r>
              <a:rPr lang="fa-IR" sz="3600" b="1" dirty="0">
                <a:solidFill>
                  <a:srgbClr val="F89421"/>
                </a:solidFill>
              </a:rPr>
              <a:t>جالب</a:t>
            </a:r>
            <a:r>
              <a:rPr lang="en-US" sz="3600" b="1" dirty="0">
                <a:solidFill>
                  <a:srgbClr val="F89421"/>
                </a:solidFill>
              </a:rPr>
              <a:t> </a:t>
            </a:r>
            <a:r>
              <a:rPr lang="fa-IR" sz="3600" b="1" dirty="0">
                <a:solidFill>
                  <a:srgbClr val="F89421"/>
                </a:solidFill>
              </a:rPr>
              <a:t>(</a:t>
            </a:r>
            <a:r>
              <a:rPr lang="en-US" sz="3600" b="1" dirty="0">
                <a:solidFill>
                  <a:srgbClr val="F89421"/>
                </a:solidFill>
                <a:latin typeface="+mn-lt"/>
              </a:rPr>
              <a:t>Interesting</a:t>
            </a:r>
            <a:r>
              <a:rPr lang="fa-IR" sz="3600" b="1" dirty="0">
                <a:solidFill>
                  <a:srgbClr val="F89421"/>
                </a:solidFill>
              </a:rPr>
              <a:t>) </a:t>
            </a:r>
            <a:endParaRPr lang="en-US" sz="3600" b="1" dirty="0">
              <a:solidFill>
                <a:srgbClr val="F89421"/>
              </a:solidFill>
            </a:endParaRPr>
          </a:p>
          <a:p>
            <a:pPr marL="352425" indent="-352425" algn="r">
              <a:buClr>
                <a:srgbClr val="F89421"/>
              </a:buClr>
              <a:buFont typeface="Wingdings" panose="05000000000000000000" pitchFamily="2" charset="2"/>
              <a:buChar char="§"/>
            </a:pPr>
            <a:r>
              <a:rPr lang="fa-IR" sz="2400" dirty="0"/>
              <a:t>جلب نظر علاقه محقق اصلی </a:t>
            </a:r>
          </a:p>
          <a:p>
            <a:pPr marL="352425" indent="-352425" algn="r">
              <a:buClr>
                <a:srgbClr val="F89421"/>
              </a:buClr>
              <a:buFont typeface="Wingdings" panose="05000000000000000000" pitchFamily="2" charset="2"/>
              <a:buChar char="§"/>
            </a:pPr>
            <a:r>
              <a:rPr lang="fa-IR" sz="2400" dirty="0"/>
              <a:t>جلب توجه خوانندگان </a:t>
            </a:r>
          </a:p>
          <a:p>
            <a:pPr marL="352425" indent="-352425" algn="r">
              <a:buClr>
                <a:srgbClr val="F89421"/>
              </a:buClr>
              <a:buFont typeface="Wingdings" panose="05000000000000000000" pitchFamily="2" charset="2"/>
              <a:buChar char="§"/>
            </a:pPr>
            <a:r>
              <a:rPr lang="fa-IR" sz="2400" dirty="0"/>
              <a:t>ارایه دیدگاه متفاوتی از مسأله</a:t>
            </a:r>
            <a:endParaRPr lang="en-US" sz="2400" dirty="0"/>
          </a:p>
        </p:txBody>
      </p:sp>
      <p:sp>
        <p:nvSpPr>
          <p:cNvPr id="2" name="Slide Number Placeholder 1"/>
          <p:cNvSpPr>
            <a:spLocks noGrp="1"/>
          </p:cNvSpPr>
          <p:nvPr>
            <p:ph type="sldNum" sz="quarter" idx="4294967295"/>
          </p:nvPr>
        </p:nvSpPr>
        <p:spPr>
          <a:xfrm>
            <a:off x="0" y="53975"/>
            <a:ext cx="650875" cy="293688"/>
          </a:xfrm>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fld id="{AAF6402D-44EF-47C8-9973-FA8A0D9B155C}"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B Roya" panose="00000400000000000000" pitchFamily="2" charset="-78"/>
              </a:rPr>
              <a:pPr marL="0" marR="0" lvl="0" indent="0" algn="r" defTabSz="914400" rtl="1"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B Roya" panose="00000400000000000000" pitchFamily="2" charset="-78"/>
            </a:endParaRPr>
          </a:p>
        </p:txBody>
      </p:sp>
      <p:sp>
        <p:nvSpPr>
          <p:cNvPr id="8" name="Title 2"/>
          <p:cNvSpPr>
            <a:spLocks noGrp="1"/>
          </p:cNvSpPr>
          <p:nvPr>
            <p:ph type="title" idx="4294967295"/>
          </p:nvPr>
        </p:nvSpPr>
        <p:spPr>
          <a:xfrm>
            <a:off x="-292100" y="235110"/>
            <a:ext cx="10058400" cy="975518"/>
          </a:xfrm>
        </p:spPr>
        <p:txBody>
          <a:bodyPr>
            <a:normAutofit/>
          </a:bodyPr>
          <a:lstStyle/>
          <a:p>
            <a:r>
              <a:rPr lang="fa-IR" sz="4000" b="1" dirty="0">
                <a:solidFill>
                  <a:schemeClr val="bg1"/>
                </a:solidFill>
              </a:rPr>
              <a:t>معیارهای </a:t>
            </a:r>
            <a:r>
              <a:rPr lang="en-US" sz="4000" b="1" dirty="0">
                <a:solidFill>
                  <a:schemeClr val="bg1"/>
                </a:solidFill>
                <a:latin typeface="+mn-lt"/>
              </a:rPr>
              <a:t>FINER</a:t>
            </a:r>
            <a:endParaRPr lang="en-US" sz="4000" b="1" dirty="0">
              <a:solidFill>
                <a:schemeClr val="bg1"/>
              </a:solidFill>
            </a:endParaRPr>
          </a:p>
        </p:txBody>
      </p:sp>
      <p:sp>
        <p:nvSpPr>
          <p:cNvPr id="6" name="Rectangle 5"/>
          <p:cNvSpPr/>
          <p:nvPr/>
        </p:nvSpPr>
        <p:spPr>
          <a:xfrm>
            <a:off x="1010655" y="6456584"/>
            <a:ext cx="6096000" cy="369332"/>
          </a:xfrm>
          <a:prstGeom prst="rect">
            <a:avLst/>
          </a:prstGeom>
        </p:spPr>
        <p:txBody>
          <a:bodyPr>
            <a:spAutoFit/>
          </a:bodyPr>
          <a:lstStyle/>
          <a:p>
            <a:pPr marL="0" marR="0" lvl="0" indent="0" algn="l" defTabSz="914388"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lumMod val="50000"/>
                  </a:prstClr>
                </a:solidFill>
                <a:effectLst/>
                <a:uLnTx/>
                <a:uFillTx/>
                <a:latin typeface="Calibri" panose="020F0502020204030204"/>
                <a:ea typeface="+mn-ea"/>
                <a:cs typeface="+mn-cs"/>
              </a:rPr>
              <a:t>Cummings, et al. </a:t>
            </a:r>
            <a:r>
              <a:rPr kumimoji="0" lang="en-US" sz="1800" b="0" i="1" u="none" strike="noStrike" kern="1200" cap="none" spc="0" normalizeH="0" baseline="0" noProof="0">
                <a:ln>
                  <a:noFill/>
                </a:ln>
                <a:solidFill>
                  <a:prstClr val="white">
                    <a:lumMod val="50000"/>
                  </a:prstClr>
                </a:solidFill>
                <a:effectLst/>
                <a:uLnTx/>
                <a:uFillTx/>
                <a:latin typeface="Calibri" panose="020F0502020204030204"/>
                <a:ea typeface="+mn-ea"/>
                <a:cs typeface="+mn-cs"/>
              </a:rPr>
              <a:t>Designing Clinical Research.</a:t>
            </a:r>
            <a:r>
              <a:rPr kumimoji="0" lang="en-US" sz="1800" b="0" i="0" u="none" strike="noStrike" kern="1200" cap="none" spc="0" normalizeH="0" baseline="0" noProof="0">
                <a:ln>
                  <a:noFill/>
                </a:ln>
                <a:solidFill>
                  <a:prstClr val="white">
                    <a:lumMod val="50000"/>
                  </a:prstClr>
                </a:solidFill>
                <a:effectLst/>
                <a:uLnTx/>
                <a:uFillTx/>
                <a:latin typeface="Calibri" panose="020F0502020204030204"/>
                <a:ea typeface="+mn-ea"/>
                <a:cs typeface="+mn-cs"/>
              </a:rPr>
              <a:t> 2013; 4th ed</a:t>
            </a:r>
          </a:p>
        </p:txBody>
      </p:sp>
      <p:sp>
        <p:nvSpPr>
          <p:cNvPr id="9" name="Content Placeholder 6"/>
          <p:cNvSpPr txBox="1">
            <a:spLocks/>
          </p:cNvSpPr>
          <p:nvPr/>
        </p:nvSpPr>
        <p:spPr>
          <a:xfrm>
            <a:off x="650875" y="2500365"/>
            <a:ext cx="5052094" cy="3467298"/>
          </a:xfrm>
          <a:prstGeom prst="rect">
            <a:avLst/>
          </a:prstGeom>
        </p:spPr>
        <p:txBody>
          <a:bodyPr vert="horz" lIns="0" tIns="45720" rIns="0" bIns="45720" rtlCol="0">
            <a:normAutofit/>
          </a:bodyPr>
          <a:lstStyle>
            <a:lvl1pPr marL="91439" indent="-91439" algn="l" defTabSz="914382" rtl="1"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B Roya" panose="00000400000000000000" pitchFamily="2" charset="-78"/>
              </a:defRPr>
            </a:lvl1pPr>
            <a:lvl2pPr marL="384040" indent="-182876" algn="l" defTabSz="914382" rtl="1" eaLnBrk="1" latinLnBrk="0" hangingPunct="1">
              <a:lnSpc>
                <a:spcPct val="90000"/>
              </a:lnSpc>
              <a:spcBef>
                <a:spcPts val="200"/>
              </a:spcBef>
              <a:spcAft>
                <a:spcPts val="400"/>
              </a:spcAft>
              <a:buClr>
                <a:schemeClr val="accent1"/>
              </a:buClr>
              <a:buFont typeface="Calibri" pitchFamily="34" charset="0"/>
              <a:buChar char="◦"/>
              <a:defRPr sz="1799" kern="1200">
                <a:solidFill>
                  <a:schemeClr val="tx1"/>
                </a:solidFill>
                <a:latin typeface="+mn-lt"/>
                <a:ea typeface="+mn-ea"/>
                <a:cs typeface="B Roya" panose="00000400000000000000" pitchFamily="2" charset="-78"/>
              </a:defRPr>
            </a:lvl2pPr>
            <a:lvl3pPr marL="566917" indent="-182876" algn="l" defTabSz="914382" rtl="1" eaLnBrk="1" latinLnBrk="0" hangingPunct="1">
              <a:lnSpc>
                <a:spcPct val="90000"/>
              </a:lnSpc>
              <a:spcBef>
                <a:spcPts val="200"/>
              </a:spcBef>
              <a:spcAft>
                <a:spcPts val="400"/>
              </a:spcAft>
              <a:buClr>
                <a:schemeClr val="accent1"/>
              </a:buClr>
              <a:buFont typeface="Calibri" pitchFamily="34" charset="0"/>
              <a:buChar char="◦"/>
              <a:defRPr sz="1400" kern="1200">
                <a:solidFill>
                  <a:schemeClr val="tx1"/>
                </a:solidFill>
                <a:latin typeface="+mn-lt"/>
                <a:ea typeface="+mn-ea"/>
                <a:cs typeface="B Roya" panose="00000400000000000000" pitchFamily="2" charset="-78"/>
              </a:defRPr>
            </a:lvl3pPr>
            <a:lvl4pPr marL="749793" indent="-182876" algn="l" defTabSz="914382" rtl="1" eaLnBrk="1" latinLnBrk="0" hangingPunct="1">
              <a:lnSpc>
                <a:spcPct val="90000"/>
              </a:lnSpc>
              <a:spcBef>
                <a:spcPts val="200"/>
              </a:spcBef>
              <a:spcAft>
                <a:spcPts val="400"/>
              </a:spcAft>
              <a:buClr>
                <a:schemeClr val="accent1"/>
              </a:buClr>
              <a:buFont typeface="Calibri" pitchFamily="34" charset="0"/>
              <a:buChar char="◦"/>
              <a:defRPr sz="1400" kern="1200">
                <a:solidFill>
                  <a:schemeClr val="tx1"/>
                </a:solidFill>
                <a:latin typeface="+mn-lt"/>
                <a:ea typeface="+mn-ea"/>
                <a:cs typeface="B Roya" panose="00000400000000000000" pitchFamily="2" charset="-78"/>
              </a:defRPr>
            </a:lvl4pPr>
            <a:lvl5pPr marL="932669" indent="-182876" algn="l" defTabSz="914382" rtl="1" eaLnBrk="1" latinLnBrk="0" hangingPunct="1">
              <a:lnSpc>
                <a:spcPct val="90000"/>
              </a:lnSpc>
              <a:spcBef>
                <a:spcPts val="200"/>
              </a:spcBef>
              <a:spcAft>
                <a:spcPts val="400"/>
              </a:spcAft>
              <a:buClr>
                <a:schemeClr val="accent1"/>
              </a:buClr>
              <a:buFont typeface="Calibri" pitchFamily="34" charset="0"/>
              <a:buChar char="◦"/>
              <a:defRPr sz="1400" kern="1200">
                <a:solidFill>
                  <a:schemeClr val="tx1"/>
                </a:solidFill>
                <a:latin typeface="+mn-lt"/>
                <a:ea typeface="+mn-ea"/>
                <a:cs typeface="B Roya" panose="00000400000000000000" pitchFamily="2" charset="-78"/>
              </a:defRPr>
            </a:lvl5pPr>
            <a:lvl6pPr marL="1099978" indent="-228595" algn="l" defTabSz="914382"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974" indent="-228595" algn="l" defTabSz="914382"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969" indent="-228595" algn="l" defTabSz="914382"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965" indent="-228595" algn="l" defTabSz="914382"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lvl="0" indent="0" algn="r">
              <a:buClr>
                <a:srgbClr val="3494BA"/>
              </a:buClr>
              <a:buNone/>
              <a:defRPr/>
            </a:pPr>
            <a:r>
              <a:rPr kumimoji="0" lang="fa-IR" sz="3600" b="1" i="0" u="none" strike="noStrike" kern="1200" cap="none" spc="0" normalizeH="0" baseline="0" noProof="0" dirty="0">
                <a:ln>
                  <a:noFill/>
                </a:ln>
                <a:solidFill>
                  <a:srgbClr val="F89421"/>
                </a:solidFill>
                <a:effectLst/>
                <a:uLnTx/>
                <a:uFillTx/>
                <a:latin typeface="Calibri" panose="020F0502020204030204"/>
                <a:ea typeface="+mn-ea"/>
                <a:cs typeface="B Roya" panose="00000400000000000000" pitchFamily="2" charset="-78"/>
              </a:rPr>
              <a:t>بدیع</a:t>
            </a:r>
            <a:r>
              <a:rPr kumimoji="0" lang="en-US" sz="3600" b="1" i="0" u="none" strike="noStrike" kern="1200" cap="none" spc="0" normalizeH="0" baseline="0" noProof="0" dirty="0">
                <a:ln>
                  <a:noFill/>
                </a:ln>
                <a:solidFill>
                  <a:srgbClr val="F89421"/>
                </a:solidFill>
                <a:effectLst/>
                <a:uLnTx/>
                <a:uFillTx/>
                <a:latin typeface="Calibri" panose="020F0502020204030204"/>
                <a:ea typeface="+mn-ea"/>
                <a:cs typeface="B Roya" panose="00000400000000000000" pitchFamily="2" charset="-78"/>
              </a:rPr>
              <a:t> </a:t>
            </a:r>
            <a:r>
              <a:rPr lang="fa-IR" sz="3600" b="1" dirty="0">
                <a:solidFill>
                  <a:srgbClr val="F89421"/>
                </a:solidFill>
              </a:rPr>
              <a:t>(</a:t>
            </a:r>
            <a:r>
              <a:rPr lang="en-US" sz="3600" b="1" dirty="0">
                <a:solidFill>
                  <a:srgbClr val="F89421"/>
                </a:solidFill>
              </a:rPr>
              <a:t>Novel</a:t>
            </a:r>
            <a:r>
              <a:rPr lang="fa-IR" sz="3600" b="1" dirty="0">
                <a:solidFill>
                  <a:srgbClr val="F89421"/>
                </a:solidFill>
              </a:rPr>
              <a:t>)</a:t>
            </a:r>
            <a:endParaRPr kumimoji="0" lang="en-US" sz="3600" b="1" i="0" u="none" strike="noStrike" kern="1200" cap="none" spc="0" normalizeH="0" baseline="0" noProof="0" dirty="0">
              <a:ln>
                <a:noFill/>
              </a:ln>
              <a:solidFill>
                <a:srgbClr val="F89421"/>
              </a:solidFill>
              <a:effectLst/>
              <a:uLnTx/>
              <a:uFillTx/>
              <a:latin typeface="Calibri" panose="020F0502020204030204"/>
            </a:endParaRPr>
          </a:p>
          <a:p>
            <a:pPr marL="352425" marR="0" lvl="0" indent="-352425" algn="r" defTabSz="914382" rtl="1" eaLnBrk="1" fontAlgn="auto" latinLnBrk="0" hangingPunct="1">
              <a:lnSpc>
                <a:spcPct val="90000"/>
              </a:lnSpc>
              <a:spcBef>
                <a:spcPts val="1200"/>
              </a:spcBef>
              <a:spcAft>
                <a:spcPts val="200"/>
              </a:spcAft>
              <a:buClr>
                <a:srgbClr val="F89421"/>
              </a:buClr>
              <a:buSzPct val="100000"/>
              <a:buFont typeface="Wingdings" panose="05000000000000000000" pitchFamily="2" charset="2"/>
              <a:buChar char="§"/>
              <a:tabLst/>
              <a:defRPr/>
            </a:pPr>
            <a:r>
              <a:rPr kumimoji="0" lang="fa-IR" sz="2400" b="0" i="0" u="none" strike="noStrike" kern="1200" cap="none" spc="0" normalizeH="0" baseline="0" noProof="0" dirty="0">
                <a:ln>
                  <a:noFill/>
                </a:ln>
                <a:solidFill>
                  <a:prstClr val="black"/>
                </a:solidFill>
                <a:effectLst/>
                <a:uLnTx/>
                <a:uFillTx/>
                <a:latin typeface="Calibri" panose="020F0502020204030204"/>
                <a:ea typeface="+mn-ea"/>
                <a:cs typeface="B Roya" panose="00000400000000000000" pitchFamily="2" charset="-78"/>
              </a:rPr>
              <a:t>ارایه </a:t>
            </a:r>
            <a:r>
              <a:rPr kumimoji="0" lang="fa-IR" sz="2400" b="0" i="0" u="none" strike="noStrike" kern="1200" cap="none" spc="0" normalizeH="0" baseline="0" noProof="0" dirty="0" err="1">
                <a:ln>
                  <a:noFill/>
                </a:ln>
                <a:solidFill>
                  <a:prstClr val="black"/>
                </a:solidFill>
                <a:effectLst/>
                <a:uLnTx/>
                <a:uFillTx/>
                <a:latin typeface="Calibri" panose="020F0502020204030204"/>
                <a:ea typeface="+mn-ea"/>
                <a:cs typeface="B Roya" panose="00000400000000000000" pitchFamily="2" charset="-78"/>
              </a:rPr>
              <a:t>یافته‌های</a:t>
            </a:r>
            <a:r>
              <a:rPr kumimoji="0" lang="fa-IR" sz="2400" b="0" i="0" u="none" strike="noStrike" kern="1200" cap="none" spc="0" normalizeH="0" baseline="0" noProof="0" dirty="0">
                <a:ln>
                  <a:noFill/>
                </a:ln>
                <a:solidFill>
                  <a:prstClr val="black"/>
                </a:solidFill>
                <a:effectLst/>
                <a:uLnTx/>
                <a:uFillTx/>
                <a:latin typeface="Calibri" panose="020F0502020204030204"/>
                <a:ea typeface="+mn-ea"/>
                <a:cs typeface="B Roya" panose="00000400000000000000" pitchFamily="2" charset="-78"/>
              </a:rPr>
              <a:t> مختلف </a:t>
            </a:r>
          </a:p>
          <a:p>
            <a:pPr marL="352425" marR="0" lvl="0" indent="-352425" algn="r" defTabSz="914382" rtl="1" eaLnBrk="1" fontAlgn="auto" latinLnBrk="0" hangingPunct="1">
              <a:lnSpc>
                <a:spcPct val="90000"/>
              </a:lnSpc>
              <a:spcBef>
                <a:spcPts val="1200"/>
              </a:spcBef>
              <a:spcAft>
                <a:spcPts val="200"/>
              </a:spcAft>
              <a:buClr>
                <a:srgbClr val="F89421"/>
              </a:buClr>
              <a:buSzPct val="100000"/>
              <a:buFont typeface="Wingdings" panose="05000000000000000000" pitchFamily="2" charset="2"/>
              <a:buChar char="§"/>
              <a:tabLst/>
              <a:defRPr/>
            </a:pPr>
            <a:r>
              <a:rPr kumimoji="0" lang="fa-IR" sz="2400" b="0" i="0" u="none" strike="noStrike" kern="1200" cap="none" spc="0" normalizeH="0" baseline="0" noProof="0" dirty="0">
                <a:ln>
                  <a:noFill/>
                </a:ln>
                <a:solidFill>
                  <a:prstClr val="black"/>
                </a:solidFill>
                <a:effectLst/>
                <a:uLnTx/>
                <a:uFillTx/>
                <a:latin typeface="Calibri" panose="020F0502020204030204"/>
                <a:ea typeface="+mn-ea"/>
                <a:cs typeface="B Roya" panose="00000400000000000000" pitchFamily="2" charset="-78"/>
              </a:rPr>
              <a:t>ایجاد </a:t>
            </a:r>
            <a:r>
              <a:rPr kumimoji="0" lang="fa-IR" sz="2400" b="0" i="0" u="none" strike="noStrike" kern="1200" cap="none" spc="0" normalizeH="0" baseline="0" noProof="0" dirty="0" err="1">
                <a:ln>
                  <a:noFill/>
                </a:ln>
                <a:solidFill>
                  <a:prstClr val="black"/>
                </a:solidFill>
                <a:effectLst/>
                <a:uLnTx/>
                <a:uFillTx/>
                <a:latin typeface="Calibri" panose="020F0502020204030204"/>
                <a:ea typeface="+mn-ea"/>
                <a:cs typeface="B Roya" panose="00000400000000000000" pitchFamily="2" charset="-78"/>
              </a:rPr>
              <a:t>فرضیه‌های</a:t>
            </a:r>
            <a:r>
              <a:rPr kumimoji="0" lang="fa-IR" sz="2400" b="0" i="0" u="none" strike="noStrike" kern="1200" cap="none" spc="0" normalizeH="0" baseline="0" noProof="0" dirty="0">
                <a:ln>
                  <a:noFill/>
                </a:ln>
                <a:solidFill>
                  <a:prstClr val="black"/>
                </a:solidFill>
                <a:effectLst/>
                <a:uLnTx/>
                <a:uFillTx/>
                <a:latin typeface="Calibri" panose="020F0502020204030204"/>
                <a:ea typeface="+mn-ea"/>
                <a:cs typeface="B Roya" panose="00000400000000000000" pitchFamily="2" charset="-78"/>
              </a:rPr>
              <a:t> جدید </a:t>
            </a:r>
          </a:p>
          <a:p>
            <a:pPr marL="352425" marR="0" lvl="0" indent="-352425" algn="r" defTabSz="914382" rtl="1" eaLnBrk="1" fontAlgn="auto" latinLnBrk="0" hangingPunct="1">
              <a:lnSpc>
                <a:spcPct val="90000"/>
              </a:lnSpc>
              <a:spcBef>
                <a:spcPts val="1200"/>
              </a:spcBef>
              <a:spcAft>
                <a:spcPts val="200"/>
              </a:spcAft>
              <a:buClr>
                <a:srgbClr val="F89421"/>
              </a:buClr>
              <a:buSzPct val="100000"/>
              <a:buFont typeface="Wingdings" panose="05000000000000000000" pitchFamily="2" charset="2"/>
              <a:buChar char="§"/>
              <a:tabLst/>
              <a:defRPr/>
            </a:pPr>
            <a:r>
              <a:rPr kumimoji="0" lang="fa-IR" sz="2400" b="0" i="0" u="none" strike="noStrike" kern="1200" cap="none" spc="0" normalizeH="0" baseline="0" noProof="0" dirty="0">
                <a:ln>
                  <a:noFill/>
                </a:ln>
                <a:solidFill>
                  <a:prstClr val="black"/>
                </a:solidFill>
                <a:effectLst/>
                <a:uLnTx/>
                <a:uFillTx/>
                <a:latin typeface="Calibri" panose="020F0502020204030204"/>
                <a:ea typeface="+mn-ea"/>
                <a:cs typeface="B Roya" panose="00000400000000000000" pitchFamily="2" charset="-78"/>
              </a:rPr>
              <a:t>بهبود نقص </a:t>
            </a:r>
            <a:r>
              <a:rPr kumimoji="0" lang="fa-IR" sz="2400" b="0" i="0" u="none" strike="noStrike" kern="1200" cap="none" spc="0" normalizeH="0" baseline="0" noProof="0" dirty="0" err="1">
                <a:ln>
                  <a:noFill/>
                </a:ln>
                <a:solidFill>
                  <a:prstClr val="black"/>
                </a:solidFill>
                <a:effectLst/>
                <a:uLnTx/>
                <a:uFillTx/>
                <a:latin typeface="Calibri" panose="020F0502020204030204"/>
                <a:ea typeface="+mn-ea"/>
                <a:cs typeface="B Roya" panose="00000400000000000000" pitchFamily="2" charset="-78"/>
              </a:rPr>
              <a:t>روش‌شناختی</a:t>
            </a:r>
            <a:r>
              <a:rPr kumimoji="0" lang="fa-IR" sz="2400" b="0" i="0" u="none" strike="noStrike" kern="1200" cap="none" spc="0" normalizeH="0" baseline="0" noProof="0" dirty="0">
                <a:ln>
                  <a:noFill/>
                </a:ln>
                <a:solidFill>
                  <a:prstClr val="black"/>
                </a:solidFill>
                <a:effectLst/>
                <a:uLnTx/>
                <a:uFillTx/>
                <a:latin typeface="Calibri" panose="020F0502020204030204"/>
                <a:ea typeface="+mn-ea"/>
                <a:cs typeface="B Roya" panose="00000400000000000000" pitchFamily="2" charset="-78"/>
              </a:rPr>
              <a:t> مطالعات موجود </a:t>
            </a:r>
          </a:p>
          <a:p>
            <a:pPr marL="352425" marR="0" lvl="0" indent="-352425" algn="r" defTabSz="914382" rtl="1" eaLnBrk="1" fontAlgn="auto" latinLnBrk="0" hangingPunct="1">
              <a:lnSpc>
                <a:spcPct val="90000"/>
              </a:lnSpc>
              <a:spcBef>
                <a:spcPts val="1200"/>
              </a:spcBef>
              <a:spcAft>
                <a:spcPts val="200"/>
              </a:spcAft>
              <a:buClr>
                <a:srgbClr val="F89421"/>
              </a:buClr>
              <a:buSzPct val="100000"/>
              <a:buFont typeface="Wingdings" panose="05000000000000000000" pitchFamily="2" charset="2"/>
              <a:buChar char="§"/>
              <a:tabLst/>
              <a:defRPr/>
            </a:pPr>
            <a:r>
              <a:rPr kumimoji="0" lang="fa-IR" sz="2400" b="0" i="0" u="none" strike="noStrike" kern="1200" cap="none" spc="0" normalizeH="0" baseline="0" noProof="0" dirty="0">
                <a:ln>
                  <a:noFill/>
                </a:ln>
                <a:solidFill>
                  <a:prstClr val="black"/>
                </a:solidFill>
                <a:effectLst/>
                <a:uLnTx/>
                <a:uFillTx/>
                <a:latin typeface="Calibri" panose="020F0502020204030204"/>
                <a:ea typeface="+mn-ea"/>
                <a:cs typeface="B Roya" panose="00000400000000000000" pitchFamily="2" charset="-78"/>
              </a:rPr>
              <a:t>برطرف نمودن شکاف موجود در </a:t>
            </a:r>
            <a:r>
              <a:rPr kumimoji="0" lang="fa-IR" sz="2400" b="0" i="0" u="none" strike="noStrike" kern="1200" cap="none" spc="0" normalizeH="0" baseline="0" noProof="0" dirty="0" err="1">
                <a:ln>
                  <a:noFill/>
                </a:ln>
                <a:solidFill>
                  <a:prstClr val="black"/>
                </a:solidFill>
                <a:effectLst/>
                <a:uLnTx/>
                <a:uFillTx/>
                <a:latin typeface="Calibri" panose="020F0502020204030204"/>
                <a:ea typeface="+mn-ea"/>
                <a:cs typeface="B Roya" panose="00000400000000000000" pitchFamily="2" charset="-78"/>
              </a:rPr>
              <a:t>پژوهش‌های</a:t>
            </a:r>
            <a:r>
              <a:rPr kumimoji="0" lang="fa-IR" sz="2400" b="0" i="0" u="none" strike="noStrike" kern="1200" cap="none" spc="0" normalizeH="0" baseline="0" noProof="0" dirty="0">
                <a:ln>
                  <a:noFill/>
                </a:ln>
                <a:solidFill>
                  <a:prstClr val="black"/>
                </a:solidFill>
                <a:effectLst/>
                <a:uLnTx/>
                <a:uFillTx/>
                <a:latin typeface="Calibri" panose="020F0502020204030204"/>
                <a:ea typeface="+mn-ea"/>
                <a:cs typeface="B Roya" panose="00000400000000000000" pitchFamily="2" charset="-78"/>
              </a:rPr>
              <a:t> علمی حاضر</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B Roya" panose="00000400000000000000" pitchFamily="2" charset="-78"/>
            </a:endParaRPr>
          </a:p>
        </p:txBody>
      </p:sp>
    </p:spTree>
    <p:extLst>
      <p:ext uri="{BB962C8B-B14F-4D97-AF65-F5344CB8AC3E}">
        <p14:creationId xmlns:p14="http://schemas.microsoft.com/office/powerpoint/2010/main" val="1489177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4294967295"/>
          </p:nvPr>
        </p:nvSpPr>
        <p:spPr>
          <a:xfrm>
            <a:off x="4573588" y="1193173"/>
            <a:ext cx="5434012" cy="2743200"/>
          </a:xfrm>
        </p:spPr>
        <p:txBody>
          <a:bodyPr>
            <a:normAutofit/>
          </a:bodyPr>
          <a:lstStyle/>
          <a:p>
            <a:pPr marL="0" indent="0" algn="r">
              <a:buClr>
                <a:srgbClr val="F89421"/>
              </a:buClr>
              <a:buNone/>
            </a:pPr>
            <a:r>
              <a:rPr lang="fa-IR" sz="3600" b="1" dirty="0">
                <a:solidFill>
                  <a:srgbClr val="F89421"/>
                </a:solidFill>
              </a:rPr>
              <a:t>اخلاقی</a:t>
            </a:r>
            <a:r>
              <a:rPr lang="en-US" sz="3600" b="1" dirty="0">
                <a:solidFill>
                  <a:srgbClr val="F89421"/>
                </a:solidFill>
              </a:rPr>
              <a:t> </a:t>
            </a:r>
            <a:r>
              <a:rPr lang="fa-IR" sz="3600" b="1" dirty="0">
                <a:solidFill>
                  <a:srgbClr val="F89421"/>
                </a:solidFill>
              </a:rPr>
              <a:t>(</a:t>
            </a:r>
            <a:r>
              <a:rPr lang="en-US" sz="3600" b="1" dirty="0">
                <a:solidFill>
                  <a:srgbClr val="F89421"/>
                </a:solidFill>
                <a:latin typeface="+mn-lt"/>
              </a:rPr>
              <a:t>Ethical</a:t>
            </a:r>
            <a:r>
              <a:rPr lang="fa-IR" sz="3600" b="1" dirty="0">
                <a:solidFill>
                  <a:srgbClr val="F89421"/>
                </a:solidFill>
              </a:rPr>
              <a:t>) </a:t>
            </a:r>
            <a:endParaRPr lang="en-US" sz="3600" b="1" dirty="0">
              <a:solidFill>
                <a:srgbClr val="F89421"/>
              </a:solidFill>
            </a:endParaRPr>
          </a:p>
          <a:p>
            <a:pPr marL="352425" indent="-352425" algn="r">
              <a:buClr>
                <a:srgbClr val="F89421"/>
              </a:buClr>
              <a:buFont typeface="Wingdings" panose="05000000000000000000" pitchFamily="2" charset="2"/>
              <a:buChar char="§"/>
            </a:pPr>
            <a:r>
              <a:rPr lang="fa-IR" sz="2400" dirty="0"/>
              <a:t>منطبق بر نظر </a:t>
            </a:r>
            <a:r>
              <a:rPr lang="fa-IR" sz="2400" dirty="0" err="1"/>
              <a:t>کمیته‌های</a:t>
            </a:r>
            <a:r>
              <a:rPr lang="fa-IR" sz="2400" dirty="0"/>
              <a:t> اخلاقی محلی</a:t>
            </a:r>
          </a:p>
          <a:p>
            <a:pPr marL="352425" indent="-352425" algn="r">
              <a:buClr>
                <a:srgbClr val="F89421"/>
              </a:buClr>
              <a:buFont typeface="Wingdings" panose="05000000000000000000" pitchFamily="2" charset="2"/>
              <a:buChar char="§"/>
            </a:pPr>
            <a:r>
              <a:rPr lang="fa-IR" sz="2400" dirty="0"/>
              <a:t>محافظت از اصول اصلی پژوهش اخلاقی </a:t>
            </a:r>
          </a:p>
          <a:p>
            <a:pPr marL="352425" indent="-352425" algn="r">
              <a:buClr>
                <a:srgbClr val="F89421"/>
              </a:buClr>
              <a:buFont typeface="Wingdings" panose="05000000000000000000" pitchFamily="2" charset="2"/>
              <a:buChar char="§"/>
            </a:pPr>
            <a:r>
              <a:rPr lang="fa-IR" sz="2400" dirty="0"/>
              <a:t>تضمین ایمنی و </a:t>
            </a:r>
            <a:r>
              <a:rPr lang="fa-IR" sz="2400" dirty="0" err="1"/>
              <a:t>برگشت‌پذیری</a:t>
            </a:r>
            <a:r>
              <a:rPr lang="fa-IR" sz="2400" dirty="0"/>
              <a:t> عوارض جانبی</a:t>
            </a:r>
          </a:p>
          <a:p>
            <a:pPr marL="352425" indent="-352425" algn="r">
              <a:buClr>
                <a:srgbClr val="F89421"/>
              </a:buClr>
              <a:buFont typeface="Wingdings" panose="05000000000000000000" pitchFamily="2" charset="2"/>
              <a:buChar char="§"/>
            </a:pPr>
            <a:r>
              <a:rPr lang="fa-IR" sz="2400" dirty="0"/>
              <a:t>در </a:t>
            </a:r>
            <a:r>
              <a:rPr lang="fa-IR" sz="2400" dirty="0" err="1"/>
              <a:t>نظرداشتن</a:t>
            </a:r>
            <a:r>
              <a:rPr lang="fa-IR" sz="2400" dirty="0"/>
              <a:t> هزینه- فرصت و اولویت</a:t>
            </a:r>
            <a:endParaRPr lang="en-US" sz="2400" dirty="0"/>
          </a:p>
        </p:txBody>
      </p:sp>
      <p:sp>
        <p:nvSpPr>
          <p:cNvPr id="2" name="Slide Number Placeholder 1"/>
          <p:cNvSpPr>
            <a:spLocks noGrp="1"/>
          </p:cNvSpPr>
          <p:nvPr>
            <p:ph type="sldNum" sz="quarter" idx="4294967295"/>
          </p:nvPr>
        </p:nvSpPr>
        <p:spPr>
          <a:xfrm>
            <a:off x="0" y="53975"/>
            <a:ext cx="650875" cy="293688"/>
          </a:xfrm>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fld id="{AAF6402D-44EF-47C8-9973-FA8A0D9B155C}"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B Roya" panose="00000400000000000000" pitchFamily="2" charset="-78"/>
              </a:rPr>
              <a:pPr marL="0" marR="0" lvl="0" indent="0" algn="r" defTabSz="914400" rtl="1"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B Roya" panose="00000400000000000000" pitchFamily="2" charset="-78"/>
            </a:endParaRPr>
          </a:p>
        </p:txBody>
      </p:sp>
      <p:sp>
        <p:nvSpPr>
          <p:cNvPr id="8" name="Title 2"/>
          <p:cNvSpPr>
            <a:spLocks noGrp="1"/>
          </p:cNvSpPr>
          <p:nvPr>
            <p:ph type="title" idx="4294967295"/>
          </p:nvPr>
        </p:nvSpPr>
        <p:spPr>
          <a:xfrm>
            <a:off x="2933700" y="346652"/>
            <a:ext cx="6781800" cy="770948"/>
          </a:xfrm>
        </p:spPr>
        <p:txBody>
          <a:bodyPr>
            <a:normAutofit/>
          </a:bodyPr>
          <a:lstStyle/>
          <a:p>
            <a:r>
              <a:rPr lang="fa-IR" sz="4000" b="1" dirty="0">
                <a:solidFill>
                  <a:schemeClr val="bg1"/>
                </a:solidFill>
              </a:rPr>
              <a:t>معیارهای </a:t>
            </a:r>
            <a:r>
              <a:rPr lang="en-US" sz="4000" b="1" dirty="0">
                <a:solidFill>
                  <a:schemeClr val="bg1"/>
                </a:solidFill>
                <a:latin typeface="+mn-lt"/>
              </a:rPr>
              <a:t>FINER</a:t>
            </a:r>
            <a:endParaRPr lang="en-US" sz="4000" b="1" dirty="0">
              <a:solidFill>
                <a:schemeClr val="bg1"/>
              </a:solidFill>
            </a:endParaRPr>
          </a:p>
        </p:txBody>
      </p:sp>
      <p:sp>
        <p:nvSpPr>
          <p:cNvPr id="6" name="Rectangle 5"/>
          <p:cNvSpPr/>
          <p:nvPr/>
        </p:nvSpPr>
        <p:spPr>
          <a:xfrm>
            <a:off x="1081240" y="6440542"/>
            <a:ext cx="6096000" cy="369332"/>
          </a:xfrm>
          <a:prstGeom prst="rect">
            <a:avLst/>
          </a:prstGeom>
        </p:spPr>
        <p:txBody>
          <a:bodyPr>
            <a:spAutoFit/>
          </a:bodyPr>
          <a:lstStyle/>
          <a:p>
            <a:pPr marL="0" marR="0" lvl="0" indent="0" algn="l" defTabSz="914388"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lumMod val="50000"/>
                  </a:prstClr>
                </a:solidFill>
                <a:effectLst/>
                <a:uLnTx/>
                <a:uFillTx/>
                <a:latin typeface="Calibri" panose="020F0502020204030204"/>
                <a:ea typeface="+mn-ea"/>
                <a:cs typeface="+mn-cs"/>
              </a:rPr>
              <a:t>Cummings, et al. </a:t>
            </a:r>
            <a:r>
              <a:rPr kumimoji="0" lang="en-US" sz="1800" b="0" i="1" u="none" strike="noStrike" kern="1200" cap="none" spc="0" normalizeH="0" baseline="0" noProof="0">
                <a:ln>
                  <a:noFill/>
                </a:ln>
                <a:solidFill>
                  <a:prstClr val="white">
                    <a:lumMod val="50000"/>
                  </a:prstClr>
                </a:solidFill>
                <a:effectLst/>
                <a:uLnTx/>
                <a:uFillTx/>
                <a:latin typeface="Calibri" panose="020F0502020204030204"/>
                <a:ea typeface="+mn-ea"/>
                <a:cs typeface="+mn-cs"/>
              </a:rPr>
              <a:t>Designing Clinical Research.</a:t>
            </a:r>
            <a:r>
              <a:rPr kumimoji="0" lang="en-US" sz="1800" b="0" i="0" u="none" strike="noStrike" kern="1200" cap="none" spc="0" normalizeH="0" baseline="0" noProof="0">
                <a:ln>
                  <a:noFill/>
                </a:ln>
                <a:solidFill>
                  <a:prstClr val="white">
                    <a:lumMod val="50000"/>
                  </a:prstClr>
                </a:solidFill>
                <a:effectLst/>
                <a:uLnTx/>
                <a:uFillTx/>
                <a:latin typeface="Calibri" panose="020F0502020204030204"/>
                <a:ea typeface="+mn-ea"/>
                <a:cs typeface="+mn-cs"/>
              </a:rPr>
              <a:t> 2013; 4th ed</a:t>
            </a:r>
          </a:p>
        </p:txBody>
      </p:sp>
      <p:sp>
        <p:nvSpPr>
          <p:cNvPr id="9" name="Content Placeholder 6"/>
          <p:cNvSpPr txBox="1">
            <a:spLocks/>
          </p:cNvSpPr>
          <p:nvPr/>
        </p:nvSpPr>
        <p:spPr>
          <a:xfrm>
            <a:off x="325437" y="3048000"/>
            <a:ext cx="4692314" cy="3128610"/>
          </a:xfrm>
          <a:prstGeom prst="rect">
            <a:avLst/>
          </a:prstGeom>
        </p:spPr>
        <p:txBody>
          <a:bodyPr vert="horz" lIns="0" tIns="45720" rIns="0" bIns="45720" rtlCol="0">
            <a:normAutofit/>
          </a:bodyPr>
          <a:lstStyle>
            <a:lvl1pPr marL="91439" indent="-91439" algn="l" defTabSz="914382" rtl="1"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B Roya" panose="00000400000000000000" pitchFamily="2" charset="-78"/>
              </a:defRPr>
            </a:lvl1pPr>
            <a:lvl2pPr marL="384040" indent="-182876" algn="l" defTabSz="914382" rtl="1" eaLnBrk="1" latinLnBrk="0" hangingPunct="1">
              <a:lnSpc>
                <a:spcPct val="90000"/>
              </a:lnSpc>
              <a:spcBef>
                <a:spcPts val="200"/>
              </a:spcBef>
              <a:spcAft>
                <a:spcPts val="400"/>
              </a:spcAft>
              <a:buClr>
                <a:schemeClr val="accent1"/>
              </a:buClr>
              <a:buFont typeface="Calibri" pitchFamily="34" charset="0"/>
              <a:buChar char="◦"/>
              <a:defRPr sz="1799" kern="1200">
                <a:solidFill>
                  <a:schemeClr val="tx1"/>
                </a:solidFill>
                <a:latin typeface="+mn-lt"/>
                <a:ea typeface="+mn-ea"/>
                <a:cs typeface="B Roya" panose="00000400000000000000" pitchFamily="2" charset="-78"/>
              </a:defRPr>
            </a:lvl2pPr>
            <a:lvl3pPr marL="566917" indent="-182876" algn="l" defTabSz="914382" rtl="1" eaLnBrk="1" latinLnBrk="0" hangingPunct="1">
              <a:lnSpc>
                <a:spcPct val="90000"/>
              </a:lnSpc>
              <a:spcBef>
                <a:spcPts val="200"/>
              </a:spcBef>
              <a:spcAft>
                <a:spcPts val="400"/>
              </a:spcAft>
              <a:buClr>
                <a:schemeClr val="accent1"/>
              </a:buClr>
              <a:buFont typeface="Calibri" pitchFamily="34" charset="0"/>
              <a:buChar char="◦"/>
              <a:defRPr sz="1400" kern="1200">
                <a:solidFill>
                  <a:schemeClr val="tx1"/>
                </a:solidFill>
                <a:latin typeface="+mn-lt"/>
                <a:ea typeface="+mn-ea"/>
                <a:cs typeface="B Roya" panose="00000400000000000000" pitchFamily="2" charset="-78"/>
              </a:defRPr>
            </a:lvl3pPr>
            <a:lvl4pPr marL="749793" indent="-182876" algn="l" defTabSz="914382" rtl="1" eaLnBrk="1" latinLnBrk="0" hangingPunct="1">
              <a:lnSpc>
                <a:spcPct val="90000"/>
              </a:lnSpc>
              <a:spcBef>
                <a:spcPts val="200"/>
              </a:spcBef>
              <a:spcAft>
                <a:spcPts val="400"/>
              </a:spcAft>
              <a:buClr>
                <a:schemeClr val="accent1"/>
              </a:buClr>
              <a:buFont typeface="Calibri" pitchFamily="34" charset="0"/>
              <a:buChar char="◦"/>
              <a:defRPr sz="1400" kern="1200">
                <a:solidFill>
                  <a:schemeClr val="tx1"/>
                </a:solidFill>
                <a:latin typeface="+mn-lt"/>
                <a:ea typeface="+mn-ea"/>
                <a:cs typeface="B Roya" panose="00000400000000000000" pitchFamily="2" charset="-78"/>
              </a:defRPr>
            </a:lvl4pPr>
            <a:lvl5pPr marL="932669" indent="-182876" algn="l" defTabSz="914382" rtl="1" eaLnBrk="1" latinLnBrk="0" hangingPunct="1">
              <a:lnSpc>
                <a:spcPct val="90000"/>
              </a:lnSpc>
              <a:spcBef>
                <a:spcPts val="200"/>
              </a:spcBef>
              <a:spcAft>
                <a:spcPts val="400"/>
              </a:spcAft>
              <a:buClr>
                <a:schemeClr val="accent1"/>
              </a:buClr>
              <a:buFont typeface="Calibri" pitchFamily="34" charset="0"/>
              <a:buChar char="◦"/>
              <a:defRPr sz="1400" kern="1200">
                <a:solidFill>
                  <a:schemeClr val="tx1"/>
                </a:solidFill>
                <a:latin typeface="+mn-lt"/>
                <a:ea typeface="+mn-ea"/>
                <a:cs typeface="B Roya" panose="00000400000000000000" pitchFamily="2" charset="-78"/>
              </a:defRPr>
            </a:lvl5pPr>
            <a:lvl6pPr marL="1099978" indent="-228595" algn="l" defTabSz="914382"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974" indent="-228595" algn="l" defTabSz="914382"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969" indent="-228595" algn="l" defTabSz="914382"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965" indent="-228595" algn="l" defTabSz="914382"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lvl="0" indent="0" algn="r">
              <a:buClr>
                <a:srgbClr val="3494BA"/>
              </a:buClr>
              <a:buNone/>
              <a:defRPr/>
            </a:pPr>
            <a:r>
              <a:rPr kumimoji="0" lang="fa-IR" sz="3600" b="1" i="0" u="none" strike="noStrike" kern="1200" cap="none" spc="0" normalizeH="0" baseline="0" noProof="0" dirty="0">
                <a:ln>
                  <a:noFill/>
                </a:ln>
                <a:solidFill>
                  <a:srgbClr val="F89421"/>
                </a:solidFill>
                <a:effectLst/>
                <a:uLnTx/>
                <a:uFillTx/>
                <a:latin typeface="Calibri" panose="020F0502020204030204"/>
                <a:ea typeface="+mn-ea"/>
                <a:cs typeface="B Roya" panose="00000400000000000000" pitchFamily="2" charset="-78"/>
              </a:rPr>
              <a:t>مرتبط</a:t>
            </a:r>
            <a:r>
              <a:rPr kumimoji="0" lang="en-US" sz="3600" b="1" i="0" u="none" strike="noStrike" kern="1200" cap="none" spc="0" normalizeH="0" baseline="0" noProof="0" dirty="0">
                <a:ln>
                  <a:noFill/>
                </a:ln>
                <a:solidFill>
                  <a:srgbClr val="F89421"/>
                </a:solidFill>
                <a:effectLst/>
                <a:uLnTx/>
                <a:uFillTx/>
                <a:latin typeface="Calibri" panose="020F0502020204030204"/>
                <a:ea typeface="+mn-ea"/>
                <a:cs typeface="B Roya" panose="00000400000000000000" pitchFamily="2" charset="-78"/>
              </a:rPr>
              <a:t> </a:t>
            </a:r>
            <a:r>
              <a:rPr lang="fa-IR" sz="3600" b="1" dirty="0">
                <a:solidFill>
                  <a:srgbClr val="F89421"/>
                </a:solidFill>
              </a:rPr>
              <a:t>(</a:t>
            </a:r>
            <a:r>
              <a:rPr lang="en-US" sz="3600" b="1" dirty="0">
                <a:solidFill>
                  <a:srgbClr val="F89421"/>
                </a:solidFill>
              </a:rPr>
              <a:t>Relevance</a:t>
            </a:r>
            <a:r>
              <a:rPr lang="fa-IR" sz="3600" b="1" dirty="0">
                <a:solidFill>
                  <a:srgbClr val="F89421"/>
                </a:solidFill>
              </a:rPr>
              <a:t>)</a:t>
            </a:r>
            <a:endParaRPr kumimoji="0" lang="en-US" sz="3600" b="1" i="0" u="none" strike="noStrike" kern="1200" cap="none" spc="0" normalizeH="0" baseline="0" noProof="0" dirty="0">
              <a:ln>
                <a:noFill/>
              </a:ln>
              <a:solidFill>
                <a:srgbClr val="F89421"/>
              </a:solidFill>
              <a:effectLst/>
              <a:uLnTx/>
              <a:uFillTx/>
              <a:latin typeface="Calibri" panose="020F0502020204030204"/>
            </a:endParaRPr>
          </a:p>
          <a:p>
            <a:pPr marL="352425" marR="0" lvl="0" indent="-352425" algn="r" defTabSz="914382" rtl="1" eaLnBrk="1" fontAlgn="auto" latinLnBrk="0" hangingPunct="1">
              <a:lnSpc>
                <a:spcPct val="90000"/>
              </a:lnSpc>
              <a:spcBef>
                <a:spcPts val="1200"/>
              </a:spcBef>
              <a:spcAft>
                <a:spcPts val="200"/>
              </a:spcAft>
              <a:buClr>
                <a:srgbClr val="F89421"/>
              </a:buClr>
              <a:buSzPct val="100000"/>
              <a:buFont typeface="Wingdings" panose="05000000000000000000" pitchFamily="2" charset="2"/>
              <a:buChar char="§"/>
              <a:tabLst/>
              <a:defRPr/>
            </a:pPr>
            <a:r>
              <a:rPr kumimoji="0" lang="fa-IR" sz="2400" b="0" i="0" u="none" strike="noStrike" kern="1200" cap="none" spc="0" normalizeH="0" baseline="0" noProof="0" dirty="0">
                <a:ln>
                  <a:noFill/>
                </a:ln>
                <a:solidFill>
                  <a:prstClr val="black"/>
                </a:solidFill>
                <a:effectLst/>
                <a:uLnTx/>
                <a:uFillTx/>
                <a:latin typeface="Calibri" panose="020F0502020204030204"/>
                <a:ea typeface="+mn-ea"/>
                <a:cs typeface="B Roya" panose="00000400000000000000" pitchFamily="2" charset="-78"/>
              </a:rPr>
              <a:t>تولید دانش جدید </a:t>
            </a:r>
          </a:p>
          <a:p>
            <a:pPr marL="352425" marR="0" lvl="0" indent="-352425" algn="r" defTabSz="914382" rtl="1" eaLnBrk="1" fontAlgn="auto" latinLnBrk="0" hangingPunct="1">
              <a:lnSpc>
                <a:spcPct val="90000"/>
              </a:lnSpc>
              <a:spcBef>
                <a:spcPts val="1200"/>
              </a:spcBef>
              <a:spcAft>
                <a:spcPts val="200"/>
              </a:spcAft>
              <a:buClr>
                <a:srgbClr val="F89421"/>
              </a:buClr>
              <a:buSzPct val="100000"/>
              <a:buFont typeface="Wingdings" panose="05000000000000000000" pitchFamily="2" charset="2"/>
              <a:buChar char="§"/>
              <a:tabLst/>
              <a:defRPr/>
            </a:pPr>
            <a:r>
              <a:rPr kumimoji="0" lang="fa-IR" sz="2400" b="0" i="0" u="none" strike="noStrike" kern="1200" cap="none" spc="0" normalizeH="0" baseline="0" noProof="0" dirty="0">
                <a:ln>
                  <a:noFill/>
                </a:ln>
                <a:solidFill>
                  <a:prstClr val="black"/>
                </a:solidFill>
                <a:effectLst/>
                <a:uLnTx/>
                <a:uFillTx/>
                <a:latin typeface="Calibri" panose="020F0502020204030204"/>
                <a:ea typeface="+mn-ea"/>
                <a:cs typeface="B Roya" panose="00000400000000000000" pitchFamily="2" charset="-78"/>
              </a:rPr>
              <a:t>کمک به بهبود عملکرد بالینی </a:t>
            </a:r>
          </a:p>
          <a:p>
            <a:pPr marL="352425" marR="0" lvl="0" indent="-352425" algn="r" defTabSz="914382" rtl="1" eaLnBrk="1" fontAlgn="auto" latinLnBrk="0" hangingPunct="1">
              <a:lnSpc>
                <a:spcPct val="90000"/>
              </a:lnSpc>
              <a:spcBef>
                <a:spcPts val="1200"/>
              </a:spcBef>
              <a:spcAft>
                <a:spcPts val="200"/>
              </a:spcAft>
              <a:buClr>
                <a:srgbClr val="F89421"/>
              </a:buClr>
              <a:buSzPct val="100000"/>
              <a:buFont typeface="Wingdings" panose="05000000000000000000" pitchFamily="2" charset="2"/>
              <a:buChar char="§"/>
              <a:tabLst/>
              <a:defRPr/>
            </a:pPr>
            <a:r>
              <a:rPr kumimoji="0" lang="fa-IR" sz="2400" b="0" i="0" u="none" strike="noStrike" kern="1200" cap="none" spc="0" normalizeH="0" baseline="0" noProof="0" dirty="0">
                <a:ln>
                  <a:noFill/>
                </a:ln>
                <a:solidFill>
                  <a:prstClr val="black"/>
                </a:solidFill>
                <a:effectLst/>
                <a:uLnTx/>
                <a:uFillTx/>
                <a:latin typeface="Calibri" panose="020F0502020204030204"/>
                <a:ea typeface="+mn-ea"/>
                <a:cs typeface="B Roya" panose="00000400000000000000" pitchFamily="2" charset="-78"/>
              </a:rPr>
              <a:t>به عنوان محرکی برای </a:t>
            </a:r>
            <a:r>
              <a:rPr kumimoji="0" lang="fa-IR" sz="2400" b="0" i="0" u="none" strike="noStrike" kern="1200" cap="none" spc="0" normalizeH="0" baseline="0" noProof="0" dirty="0" err="1">
                <a:ln>
                  <a:noFill/>
                </a:ln>
                <a:solidFill>
                  <a:prstClr val="black"/>
                </a:solidFill>
                <a:effectLst/>
                <a:uLnTx/>
                <a:uFillTx/>
                <a:latin typeface="Calibri" panose="020F0502020204030204"/>
                <a:ea typeface="+mn-ea"/>
                <a:cs typeface="B Roya" panose="00000400000000000000" pitchFamily="2" charset="-78"/>
              </a:rPr>
              <a:t>پژوهش‌های</a:t>
            </a:r>
            <a:r>
              <a:rPr kumimoji="0" lang="fa-IR" sz="2400" b="0" i="0" u="none" strike="noStrike" kern="1200" cap="none" spc="0" normalizeH="0" baseline="0" noProof="0" dirty="0">
                <a:ln>
                  <a:noFill/>
                </a:ln>
                <a:solidFill>
                  <a:prstClr val="black"/>
                </a:solidFill>
                <a:effectLst/>
                <a:uLnTx/>
                <a:uFillTx/>
                <a:latin typeface="Calibri" panose="020F0502020204030204"/>
                <a:ea typeface="+mn-ea"/>
                <a:cs typeface="B Roya" panose="00000400000000000000" pitchFamily="2" charset="-78"/>
              </a:rPr>
              <a:t> بیشتر</a:t>
            </a:r>
          </a:p>
          <a:p>
            <a:pPr marL="352425" marR="0" lvl="0" indent="-352425" algn="r" defTabSz="914382" rtl="1" eaLnBrk="1" fontAlgn="auto" latinLnBrk="0" hangingPunct="1">
              <a:lnSpc>
                <a:spcPct val="90000"/>
              </a:lnSpc>
              <a:spcBef>
                <a:spcPts val="1200"/>
              </a:spcBef>
              <a:spcAft>
                <a:spcPts val="200"/>
              </a:spcAft>
              <a:buClr>
                <a:srgbClr val="F89421"/>
              </a:buClr>
              <a:buSzPct val="100000"/>
              <a:buFont typeface="Wingdings" panose="05000000000000000000" pitchFamily="2" charset="2"/>
              <a:buChar char="§"/>
              <a:tabLst/>
              <a:defRPr/>
            </a:pPr>
            <a:r>
              <a:rPr kumimoji="0" lang="fa-IR" sz="2400" b="0" i="0" u="none" strike="noStrike" kern="1200" cap="none" spc="0" normalizeH="0" baseline="0" noProof="0" dirty="0">
                <a:ln>
                  <a:noFill/>
                </a:ln>
                <a:solidFill>
                  <a:prstClr val="black"/>
                </a:solidFill>
                <a:effectLst/>
                <a:uLnTx/>
                <a:uFillTx/>
                <a:latin typeface="Calibri" panose="020F0502020204030204"/>
                <a:ea typeface="+mn-ea"/>
                <a:cs typeface="B Roya" panose="00000400000000000000" pitchFamily="2" charset="-78"/>
              </a:rPr>
              <a:t>پاسخ دقیق به یک سؤال پژوهش خاص</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B Roya" panose="00000400000000000000" pitchFamily="2" charset="-78"/>
            </a:endParaRPr>
          </a:p>
        </p:txBody>
      </p:sp>
    </p:spTree>
    <p:extLst>
      <p:ext uri="{BB962C8B-B14F-4D97-AF65-F5344CB8AC3E}">
        <p14:creationId xmlns:p14="http://schemas.microsoft.com/office/powerpoint/2010/main" val="943973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714500" y="272250"/>
            <a:ext cx="8013700" cy="856643"/>
          </a:xfrm>
        </p:spPr>
        <p:txBody>
          <a:bodyPr>
            <a:normAutofit/>
          </a:bodyPr>
          <a:lstStyle/>
          <a:p>
            <a:r>
              <a:rPr lang="fa-IR" sz="4000" b="1" dirty="0" err="1">
                <a:solidFill>
                  <a:schemeClr val="bg1"/>
                </a:solidFill>
              </a:rPr>
              <a:t>مثال‌هایی</a:t>
            </a:r>
            <a:r>
              <a:rPr lang="fa-IR" sz="4000" b="1" dirty="0">
                <a:solidFill>
                  <a:schemeClr val="bg1"/>
                </a:solidFill>
              </a:rPr>
              <a:t> از سؤالات پژوهشی</a:t>
            </a:r>
            <a:endParaRPr lang="en-US" sz="4000" b="1" dirty="0">
              <a:solidFill>
                <a:schemeClr val="bg1"/>
              </a:solidFill>
            </a:endParaRPr>
          </a:p>
        </p:txBody>
      </p:sp>
      <p:sp>
        <p:nvSpPr>
          <p:cNvPr id="3" name="Content Placeholder 2"/>
          <p:cNvSpPr>
            <a:spLocks noGrp="1"/>
          </p:cNvSpPr>
          <p:nvPr>
            <p:ph idx="4294967295"/>
          </p:nvPr>
        </p:nvSpPr>
        <p:spPr>
          <a:xfrm>
            <a:off x="0" y="1605765"/>
            <a:ext cx="10058400" cy="1505736"/>
          </a:xfrm>
        </p:spPr>
        <p:txBody>
          <a:bodyPr>
            <a:normAutofit/>
          </a:bodyPr>
          <a:lstStyle/>
          <a:p>
            <a:pPr algn="r">
              <a:lnSpc>
                <a:spcPct val="150000"/>
              </a:lnSpc>
            </a:pPr>
            <a:r>
              <a:rPr lang="fa-IR" sz="2400" b="1" dirty="0">
                <a:solidFill>
                  <a:srgbClr val="F89421"/>
                </a:solidFill>
              </a:rPr>
              <a:t>سؤال بد: </a:t>
            </a:r>
            <a:r>
              <a:rPr lang="fa-IR" sz="2400" dirty="0"/>
              <a:t>تأثیر</a:t>
            </a:r>
            <a:r>
              <a:rPr lang="fa-IR" sz="2400" b="1" dirty="0">
                <a:solidFill>
                  <a:srgbClr val="36868E"/>
                </a:solidFill>
              </a:rPr>
              <a:t> </a:t>
            </a:r>
            <a:r>
              <a:rPr lang="fa-IR" sz="2400" dirty="0" err="1"/>
              <a:t>رسانه‌های</a:t>
            </a:r>
            <a:r>
              <a:rPr lang="fa-IR" sz="2400" dirty="0"/>
              <a:t> اجتماعی بر رفتار افراد چگونه است؟</a:t>
            </a:r>
          </a:p>
          <a:p>
            <a:pPr algn="r">
              <a:lnSpc>
                <a:spcPct val="150000"/>
              </a:lnSpc>
            </a:pPr>
            <a:r>
              <a:rPr lang="fa-IR" sz="2400" b="1" dirty="0">
                <a:solidFill>
                  <a:srgbClr val="F89421"/>
                </a:solidFill>
              </a:rPr>
              <a:t>سؤال خوب: </a:t>
            </a:r>
            <a:r>
              <a:rPr lang="fa-IR" sz="2400" dirty="0"/>
              <a:t>استفاده روزانه از </a:t>
            </a:r>
            <a:r>
              <a:rPr lang="en-US" sz="2400" dirty="0"/>
              <a:t>YouTube </a:t>
            </a:r>
            <a:r>
              <a:rPr lang="fa-IR" sz="2400" dirty="0"/>
              <a:t> چه تأثیری بر دامنه توجه کودکان زیر ۱۶ سال دارد؟</a:t>
            </a:r>
          </a:p>
          <a:p>
            <a:pPr algn="r">
              <a:lnSpc>
                <a:spcPct val="150000"/>
              </a:lnSpc>
            </a:pPr>
            <a:endParaRPr lang="fa-IR" sz="2400" dirty="0"/>
          </a:p>
        </p:txBody>
      </p:sp>
      <p:sp>
        <p:nvSpPr>
          <p:cNvPr id="4" name="Footer Placeholder 3"/>
          <p:cNvSpPr>
            <a:spLocks noGrp="1"/>
          </p:cNvSpPr>
          <p:nvPr>
            <p:ph type="ftr" sz="quarter" idx="4294967295"/>
          </p:nvPr>
        </p:nvSpPr>
        <p:spPr>
          <a:xfrm>
            <a:off x="0" y="19050"/>
            <a:ext cx="434975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a-IR" sz="1800" b="1" i="0" u="none" strike="noStrike" kern="1200" cap="none" spc="0" normalizeH="0" baseline="0" noProof="0">
                <a:ln>
                  <a:noFill/>
                </a:ln>
                <a:solidFill>
                  <a:prstClr val="white"/>
                </a:solidFill>
                <a:effectLst/>
                <a:uLnTx/>
                <a:uFillTx/>
                <a:latin typeface="Calibri" panose="020F0502020204030204"/>
                <a:ea typeface="+mn-ea"/>
                <a:cs typeface="B Roya" panose="00000400000000000000" pitchFamily="2" charset="-78"/>
              </a:rPr>
              <a:t>دکتر بیتا مسگرپور</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B Roya" panose="00000400000000000000" pitchFamily="2" charset="-78"/>
            </a:endParaRPr>
          </a:p>
        </p:txBody>
      </p:sp>
      <p:sp>
        <p:nvSpPr>
          <p:cNvPr id="5" name="Slide Number Placeholder 4"/>
          <p:cNvSpPr>
            <a:spLocks noGrp="1"/>
          </p:cNvSpPr>
          <p:nvPr>
            <p:ph type="sldNum" sz="quarter" idx="4294967295"/>
          </p:nvPr>
        </p:nvSpPr>
        <p:spPr>
          <a:xfrm>
            <a:off x="0" y="53975"/>
            <a:ext cx="650875" cy="293688"/>
          </a:xfrm>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fld id="{AAF6402D-44EF-47C8-9973-FA8A0D9B155C}"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B Roya" panose="00000400000000000000" pitchFamily="2" charset="-78"/>
              </a:rPr>
              <a:pPr marL="0" marR="0" lvl="0" indent="0" algn="r" defTabSz="914400" rtl="1"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B Roya" panose="00000400000000000000" pitchFamily="2" charset="-78"/>
            </a:endParaRPr>
          </a:p>
        </p:txBody>
      </p:sp>
      <p:sp>
        <p:nvSpPr>
          <p:cNvPr id="7" name="Rectangle 6"/>
          <p:cNvSpPr/>
          <p:nvPr/>
        </p:nvSpPr>
        <p:spPr>
          <a:xfrm>
            <a:off x="1244679" y="6373207"/>
            <a:ext cx="7188507" cy="369332"/>
          </a:xfrm>
          <a:prstGeom prst="rect">
            <a:avLst/>
          </a:prstGeom>
        </p:spPr>
        <p:txBody>
          <a:bodyPr wrap="square">
            <a:spAutoFit/>
          </a:bodyPr>
          <a:lstStyle/>
          <a:p>
            <a:pPr marL="0" marR="0" lvl="0" indent="0" algn="l" defTabSz="914388"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prstClr val="white">
                    <a:lumMod val="50000"/>
                  </a:prstClr>
                </a:solidFill>
                <a:effectLst/>
                <a:uLnTx/>
                <a:uFillTx/>
                <a:latin typeface="Calibri" panose="020F0502020204030204"/>
                <a:ea typeface="+mn-ea"/>
                <a:cs typeface="+mn-cs"/>
              </a:rPr>
              <a:t>https://research.com/research/how-to-write-a-research-question</a:t>
            </a:r>
          </a:p>
        </p:txBody>
      </p:sp>
      <p:sp>
        <p:nvSpPr>
          <p:cNvPr id="6" name="Content Placeholder 2">
            <a:extLst>
              <a:ext uri="{FF2B5EF4-FFF2-40B4-BE49-F238E27FC236}">
                <a16:creationId xmlns:a16="http://schemas.microsoft.com/office/drawing/2014/main" id="{9C72FF14-BADB-DCAF-C992-EAA2106B03E7}"/>
              </a:ext>
            </a:extLst>
          </p:cNvPr>
          <p:cNvSpPr txBox="1">
            <a:spLocks/>
          </p:cNvSpPr>
          <p:nvPr/>
        </p:nvSpPr>
        <p:spPr>
          <a:xfrm>
            <a:off x="-1" y="3429000"/>
            <a:ext cx="10058401" cy="2136313"/>
          </a:xfrm>
          <a:prstGeom prst="rect">
            <a:avLst/>
          </a:prstGeom>
        </p:spPr>
        <p:txBody>
          <a:bodyPr>
            <a:normAutofit/>
          </a:bodyPr>
          <a:lstStyle>
            <a:lvl1pPr marL="228600" indent="-228600" algn="r" defTabSz="914400" rtl="1" eaLnBrk="1" latinLnBrk="0" hangingPunct="1">
              <a:lnSpc>
                <a:spcPct val="90000"/>
              </a:lnSpc>
              <a:spcBef>
                <a:spcPts val="1000"/>
              </a:spcBef>
              <a:buFont typeface="Arial" panose="020B0604020202090204" pitchFamily="34" charset="0"/>
              <a:buChar char="•"/>
              <a:defRPr sz="2800" kern="1200" baseline="0">
                <a:solidFill>
                  <a:schemeClr val="tx1"/>
                </a:solidFill>
                <a:latin typeface="Calibri" panose="020F0502020204030204" pitchFamily="34" charset="0"/>
                <a:ea typeface="+mn-ea"/>
                <a:cs typeface="B Roya" pitchFamily="2" charset="-78"/>
              </a:defRPr>
            </a:lvl1pPr>
            <a:lvl2pPr marL="685800" indent="-228600" algn="r" defTabSz="914400" rtl="1" eaLnBrk="1" latinLnBrk="0" hangingPunct="1">
              <a:lnSpc>
                <a:spcPct val="90000"/>
              </a:lnSpc>
              <a:spcBef>
                <a:spcPts val="500"/>
              </a:spcBef>
              <a:buFont typeface="Arial" panose="020B0604020202090204" pitchFamily="34" charset="0"/>
              <a:buChar char="•"/>
              <a:defRPr sz="2400" kern="1200" baseline="0">
                <a:solidFill>
                  <a:schemeClr val="tx1"/>
                </a:solidFill>
                <a:latin typeface="Calibri" panose="020F0502020204030204" pitchFamily="34" charset="0"/>
                <a:ea typeface="+mn-ea"/>
                <a:cs typeface="B Roya" pitchFamily="2" charset="-78"/>
              </a:defRPr>
            </a:lvl2pPr>
            <a:lvl3pPr marL="1143000" indent="-228600" algn="r" defTabSz="914400" rtl="1" eaLnBrk="1" latinLnBrk="0" hangingPunct="1">
              <a:lnSpc>
                <a:spcPct val="90000"/>
              </a:lnSpc>
              <a:spcBef>
                <a:spcPts val="500"/>
              </a:spcBef>
              <a:buFont typeface="Arial" panose="020B0604020202090204" pitchFamily="34" charset="0"/>
              <a:buChar char="•"/>
              <a:defRPr sz="2000" kern="1200" baseline="0">
                <a:solidFill>
                  <a:schemeClr val="tx1"/>
                </a:solidFill>
                <a:latin typeface="Calibri" panose="020F0502020204030204" pitchFamily="34" charset="0"/>
                <a:ea typeface="+mn-ea"/>
                <a:cs typeface="B Roya" pitchFamily="2" charset="-78"/>
              </a:defRPr>
            </a:lvl3pPr>
            <a:lvl4pPr marL="1600200" indent="-228600" algn="r" defTabSz="914400" rtl="1" eaLnBrk="1" latinLnBrk="0" hangingPunct="1">
              <a:lnSpc>
                <a:spcPct val="90000"/>
              </a:lnSpc>
              <a:spcBef>
                <a:spcPts val="500"/>
              </a:spcBef>
              <a:buFont typeface="Arial" panose="020B0604020202090204" pitchFamily="34" charset="0"/>
              <a:buChar char="•"/>
              <a:defRPr sz="1800" kern="1200" baseline="0">
                <a:solidFill>
                  <a:schemeClr val="tx1"/>
                </a:solidFill>
                <a:latin typeface="Calibri" panose="020F0502020204030204" pitchFamily="34" charset="0"/>
                <a:ea typeface="+mn-ea"/>
                <a:cs typeface="B Roya" pitchFamily="2" charset="-78"/>
              </a:defRPr>
            </a:lvl4pPr>
            <a:lvl5pPr marL="2057400" indent="-228600" algn="r" defTabSz="914400" rtl="1" eaLnBrk="1" latinLnBrk="0" hangingPunct="1">
              <a:lnSpc>
                <a:spcPct val="90000"/>
              </a:lnSpc>
              <a:spcBef>
                <a:spcPts val="500"/>
              </a:spcBef>
              <a:buFont typeface="Arial" panose="020B0604020202090204" pitchFamily="34" charset="0"/>
              <a:buChar char="•"/>
              <a:defRPr sz="1800" kern="1200" baseline="0">
                <a:solidFill>
                  <a:schemeClr val="tx1"/>
                </a:solidFill>
                <a:latin typeface="Calibri" panose="020F0502020204030204" pitchFamily="34" charset="0"/>
                <a:ea typeface="+mn-ea"/>
                <a:cs typeface="B Roya" pitchFamily="2" charset="-78"/>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a:lstStyle>
          <a:p>
            <a:pPr>
              <a:lnSpc>
                <a:spcPct val="150000"/>
              </a:lnSpc>
            </a:pPr>
            <a:r>
              <a:rPr lang="fa-IR" sz="2400" b="1" dirty="0">
                <a:solidFill>
                  <a:srgbClr val="F89421"/>
                </a:solidFill>
              </a:rPr>
              <a:t>سؤال بد: </a:t>
            </a:r>
            <a:r>
              <a:rPr lang="fa-IR" sz="2400" dirty="0"/>
              <a:t>آیا در ۱۰ سال گذشته چاقی کودکان در ایران افزایش داشته است؟</a:t>
            </a:r>
          </a:p>
          <a:p>
            <a:pPr>
              <a:lnSpc>
                <a:spcPct val="150000"/>
              </a:lnSpc>
            </a:pPr>
            <a:r>
              <a:rPr lang="fa-IR" sz="2400" b="1" dirty="0">
                <a:solidFill>
                  <a:srgbClr val="F89421"/>
                </a:solidFill>
              </a:rPr>
              <a:t>سؤال خوب: </a:t>
            </a:r>
            <a:r>
              <a:rPr lang="fa-IR" sz="2400" dirty="0" err="1"/>
              <a:t>برنامه‌های</a:t>
            </a:r>
            <a:r>
              <a:rPr lang="fa-IR" sz="2400" dirty="0"/>
              <a:t> </a:t>
            </a:r>
            <a:r>
              <a:rPr lang="fa-IR" sz="2400" dirty="0" err="1"/>
              <a:t>مداخله‌ای</a:t>
            </a:r>
            <a:r>
              <a:rPr lang="fa-IR" sz="2400" dirty="0"/>
              <a:t> در مدارس و سطح تحصیلات والدین چگونه بر میزان چاقی دوران کودکی در دانش آموزان پایه اول تا ششم تأثیر گذاشته است؟</a:t>
            </a:r>
          </a:p>
        </p:txBody>
      </p:sp>
    </p:spTree>
    <p:extLst>
      <p:ext uri="{BB962C8B-B14F-4D97-AF65-F5344CB8AC3E}">
        <p14:creationId xmlns:p14="http://schemas.microsoft.com/office/powerpoint/2010/main" val="3769727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69875"/>
            <a:ext cx="10017125" cy="1209675"/>
          </a:xfrm>
        </p:spPr>
        <p:txBody>
          <a:bodyPr>
            <a:normAutofit/>
          </a:bodyPr>
          <a:lstStyle/>
          <a:p>
            <a:pPr algn="ctr"/>
            <a:r>
              <a:rPr lang="en-US" sz="2800" b="1" dirty="0">
                <a:solidFill>
                  <a:srgbClr val="F89421"/>
                </a:solidFill>
                <a:latin typeface="+mn-lt"/>
              </a:rPr>
              <a:t>Items included in the Template for Intervention Description and Replication (</a:t>
            </a:r>
            <a:r>
              <a:rPr lang="en-US" sz="2800" b="1" dirty="0" err="1">
                <a:solidFill>
                  <a:srgbClr val="F89421"/>
                </a:solidFill>
                <a:latin typeface="+mn-lt"/>
              </a:rPr>
              <a:t>TIDieR</a:t>
            </a:r>
            <a:r>
              <a:rPr lang="en-US" sz="2800" b="1" dirty="0">
                <a:solidFill>
                  <a:srgbClr val="F89421"/>
                </a:solidFill>
                <a:latin typeface="+mn-lt"/>
              </a:rPr>
              <a:t>) checklist</a:t>
            </a:r>
          </a:p>
        </p:txBody>
      </p:sp>
      <p:sp>
        <p:nvSpPr>
          <p:cNvPr id="4" name="Footer Placeholder 3"/>
          <p:cNvSpPr>
            <a:spLocks noGrp="1"/>
          </p:cNvSpPr>
          <p:nvPr>
            <p:ph type="ftr" sz="quarter" idx="4294967295"/>
          </p:nvPr>
        </p:nvSpPr>
        <p:spPr>
          <a:xfrm>
            <a:off x="0" y="19050"/>
            <a:ext cx="434975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a-IR" sz="1800" b="1" i="0" u="none" strike="noStrike" kern="1200" cap="none" spc="0" normalizeH="0" baseline="0" noProof="0">
                <a:ln>
                  <a:noFill/>
                </a:ln>
                <a:solidFill>
                  <a:prstClr val="white"/>
                </a:solidFill>
                <a:effectLst/>
                <a:uLnTx/>
                <a:uFillTx/>
                <a:latin typeface="Calibri" panose="020F0502020204030204"/>
                <a:ea typeface="+mn-ea"/>
                <a:cs typeface="B Roya" panose="00000400000000000000" pitchFamily="2" charset="-78"/>
              </a:rPr>
              <a:t>دکتر بیتا مسگرپور</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B Roya" panose="00000400000000000000" pitchFamily="2" charset="-78"/>
            </a:endParaRPr>
          </a:p>
        </p:txBody>
      </p:sp>
      <p:sp>
        <p:nvSpPr>
          <p:cNvPr id="5" name="Slide Number Placeholder 4"/>
          <p:cNvSpPr>
            <a:spLocks noGrp="1"/>
          </p:cNvSpPr>
          <p:nvPr>
            <p:ph type="sldNum" sz="quarter" idx="4294967295"/>
          </p:nvPr>
        </p:nvSpPr>
        <p:spPr>
          <a:xfrm>
            <a:off x="0" y="53975"/>
            <a:ext cx="650875" cy="293688"/>
          </a:xfrm>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fld id="{AAF6402D-44EF-47C8-9973-FA8A0D9B155C}"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B Roya" panose="00000400000000000000" pitchFamily="2" charset="-78"/>
              </a:rPr>
              <a:pPr marL="0" marR="0" lvl="0" indent="0" algn="r" defTabSz="914400" rtl="1"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B Roya" panose="00000400000000000000" pitchFamily="2" charset="-78"/>
            </a:endParaRPr>
          </a:p>
        </p:txBody>
      </p:sp>
      <p:graphicFrame>
        <p:nvGraphicFramePr>
          <p:cNvPr id="10" name="Content Placeholder 9"/>
          <p:cNvGraphicFramePr>
            <a:graphicFrameLocks noGrp="1"/>
          </p:cNvGraphicFramePr>
          <p:nvPr>
            <p:ph idx="4294967295"/>
            <p:extLst>
              <p:ext uri="{D42A27DB-BD31-4B8C-83A1-F6EECF244321}">
                <p14:modId xmlns:p14="http://schemas.microsoft.com/office/powerpoint/2010/main" val="1278400926"/>
              </p:ext>
            </p:extLst>
          </p:nvPr>
        </p:nvGraphicFramePr>
        <p:xfrm>
          <a:off x="325437" y="1695450"/>
          <a:ext cx="9648826" cy="4503920"/>
        </p:xfrm>
        <a:graphic>
          <a:graphicData uri="http://schemas.openxmlformats.org/drawingml/2006/table">
            <a:tbl>
              <a:tblPr firstRow="1" bandRow="1">
                <a:tableStyleId>{85BE263C-DBD7-4A20-BB59-AAB30ACAA65A}</a:tableStyleId>
              </a:tblPr>
              <a:tblGrid>
                <a:gridCol w="898435">
                  <a:extLst>
                    <a:ext uri="{9D8B030D-6E8A-4147-A177-3AD203B41FA5}">
                      <a16:colId xmlns:a16="http://schemas.microsoft.com/office/drawing/2014/main" val="20000"/>
                    </a:ext>
                  </a:extLst>
                </a:gridCol>
                <a:gridCol w="8750391">
                  <a:extLst>
                    <a:ext uri="{9D8B030D-6E8A-4147-A177-3AD203B41FA5}">
                      <a16:colId xmlns:a16="http://schemas.microsoft.com/office/drawing/2014/main" val="20001"/>
                    </a:ext>
                  </a:extLst>
                </a:gridCol>
              </a:tblGrid>
              <a:tr h="39155">
                <a:tc>
                  <a:txBody>
                    <a:bodyPr/>
                    <a:lstStyle/>
                    <a:p>
                      <a:pPr algn="l" fontAlgn="ctr"/>
                      <a:r>
                        <a:rPr lang="en-US" sz="1800">
                          <a:effectLst/>
                        </a:rPr>
                        <a:t>Item No</a:t>
                      </a:r>
                      <a:endParaRPr lang="en-US" sz="1800" b="0">
                        <a:effectLst/>
                        <a:latin typeface="inherit"/>
                      </a:endParaRPr>
                    </a:p>
                  </a:txBody>
                  <a:tcPr marL="5100" marR="9792" marT="4896" marB="4896" anchor="ctr"/>
                </a:tc>
                <a:tc>
                  <a:txBody>
                    <a:bodyPr/>
                    <a:lstStyle/>
                    <a:p>
                      <a:pPr algn="ctr" fontAlgn="ctr"/>
                      <a:r>
                        <a:rPr lang="en-US" sz="1800" dirty="0">
                          <a:effectLst/>
                        </a:rPr>
                        <a:t>Item</a:t>
                      </a:r>
                      <a:endParaRPr lang="en-US" sz="1800" b="0" dirty="0">
                        <a:effectLst/>
                        <a:latin typeface="inherit"/>
                      </a:endParaRPr>
                    </a:p>
                  </a:txBody>
                  <a:tcPr marL="9792" marR="9792" marT="4896" marB="4896" anchor="ctr"/>
                </a:tc>
                <a:extLst>
                  <a:ext uri="{0D108BD9-81ED-4DB2-BD59-A6C34878D82A}">
                    <a16:rowId xmlns:a16="http://schemas.microsoft.com/office/drawing/2014/main" val="10000"/>
                  </a:ext>
                </a:extLst>
              </a:tr>
              <a:tr h="39155">
                <a:tc gridSpan="2">
                  <a:txBody>
                    <a:bodyPr/>
                    <a:lstStyle/>
                    <a:p>
                      <a:pPr algn="l" fontAlgn="ctr"/>
                      <a:r>
                        <a:rPr lang="en-US" sz="1800" b="1" dirty="0">
                          <a:effectLst/>
                        </a:rPr>
                        <a:t>Brief name</a:t>
                      </a:r>
                      <a:endParaRPr lang="en-US" sz="1800" b="1" dirty="0">
                        <a:effectLst/>
                        <a:latin typeface="inherit"/>
                      </a:endParaRPr>
                    </a:p>
                  </a:txBody>
                  <a:tcPr marL="5100" marR="9792" marT="4896" marB="4896" anchor="ctr"/>
                </a:tc>
                <a:tc hMerge="1">
                  <a:txBody>
                    <a:bodyPr/>
                    <a:lstStyle/>
                    <a:p>
                      <a:endParaRPr lang="en-US"/>
                    </a:p>
                  </a:txBody>
                  <a:tcPr/>
                </a:tc>
                <a:extLst>
                  <a:ext uri="{0D108BD9-81ED-4DB2-BD59-A6C34878D82A}">
                    <a16:rowId xmlns:a16="http://schemas.microsoft.com/office/drawing/2014/main" val="10001"/>
                  </a:ext>
                </a:extLst>
              </a:tr>
              <a:tr h="274055">
                <a:tc>
                  <a:txBody>
                    <a:bodyPr/>
                    <a:lstStyle/>
                    <a:p>
                      <a:pPr algn="l" fontAlgn="ctr"/>
                      <a:r>
                        <a:rPr lang="en-US" sz="1800">
                          <a:effectLst/>
                        </a:rPr>
                        <a:t>1</a:t>
                      </a:r>
                      <a:endParaRPr lang="en-US" sz="1800" b="0">
                        <a:effectLst/>
                        <a:latin typeface="inherit"/>
                      </a:endParaRPr>
                    </a:p>
                  </a:txBody>
                  <a:tcPr marL="5100" marR="9792" marT="4896" marB="4896" anchor="ctr"/>
                </a:tc>
                <a:tc>
                  <a:txBody>
                    <a:bodyPr/>
                    <a:lstStyle/>
                    <a:p>
                      <a:pPr algn="l" fontAlgn="ctr"/>
                      <a:r>
                        <a:rPr lang="en-US" sz="1800">
                          <a:effectLst/>
                        </a:rPr>
                        <a:t>Provide the name or a phrase that describes the intervention</a:t>
                      </a:r>
                      <a:endParaRPr lang="en-US" sz="1800" b="0">
                        <a:effectLst/>
                        <a:latin typeface="inherit"/>
                      </a:endParaRPr>
                    </a:p>
                  </a:txBody>
                  <a:tcPr marL="5100" marR="9792" marT="4896" marB="4896" anchor="ctr"/>
                </a:tc>
                <a:extLst>
                  <a:ext uri="{0D108BD9-81ED-4DB2-BD59-A6C34878D82A}">
                    <a16:rowId xmlns:a16="http://schemas.microsoft.com/office/drawing/2014/main" val="10002"/>
                  </a:ext>
                </a:extLst>
              </a:tr>
              <a:tr h="39155">
                <a:tc gridSpan="2">
                  <a:txBody>
                    <a:bodyPr/>
                    <a:lstStyle/>
                    <a:p>
                      <a:pPr algn="l" fontAlgn="ctr"/>
                      <a:r>
                        <a:rPr lang="en-US" sz="1800" b="1">
                          <a:effectLst/>
                        </a:rPr>
                        <a:t>Why</a:t>
                      </a:r>
                      <a:endParaRPr lang="en-US" sz="1800" b="1">
                        <a:effectLst/>
                        <a:latin typeface="inherit"/>
                      </a:endParaRPr>
                    </a:p>
                  </a:txBody>
                  <a:tcPr marL="5100" marR="9792" marT="4896" marB="4896" anchor="ctr"/>
                </a:tc>
                <a:tc hMerge="1">
                  <a:txBody>
                    <a:bodyPr/>
                    <a:lstStyle/>
                    <a:p>
                      <a:endParaRPr lang="en-US"/>
                    </a:p>
                  </a:txBody>
                  <a:tcPr/>
                </a:tc>
                <a:extLst>
                  <a:ext uri="{0D108BD9-81ED-4DB2-BD59-A6C34878D82A}">
                    <a16:rowId xmlns:a16="http://schemas.microsoft.com/office/drawing/2014/main" val="10003"/>
                  </a:ext>
                </a:extLst>
              </a:tr>
              <a:tr h="332780">
                <a:tc>
                  <a:txBody>
                    <a:bodyPr/>
                    <a:lstStyle/>
                    <a:p>
                      <a:pPr algn="l" fontAlgn="ctr"/>
                      <a:r>
                        <a:rPr lang="en-US" sz="1800">
                          <a:effectLst/>
                        </a:rPr>
                        <a:t>2</a:t>
                      </a:r>
                      <a:endParaRPr lang="en-US" sz="1800" b="0">
                        <a:effectLst/>
                        <a:latin typeface="inherit"/>
                      </a:endParaRPr>
                    </a:p>
                  </a:txBody>
                  <a:tcPr marL="5100" marR="9792" marT="4896" marB="4896" anchor="ctr"/>
                </a:tc>
                <a:tc>
                  <a:txBody>
                    <a:bodyPr/>
                    <a:lstStyle/>
                    <a:p>
                      <a:pPr algn="l" fontAlgn="ctr"/>
                      <a:r>
                        <a:rPr lang="en-US" sz="1800">
                          <a:effectLst/>
                        </a:rPr>
                        <a:t>Describe any rationale, theory, or goal of the elements essential to the intervention</a:t>
                      </a:r>
                      <a:endParaRPr lang="en-US" sz="1800" b="0">
                        <a:effectLst/>
                        <a:latin typeface="inherit"/>
                      </a:endParaRPr>
                    </a:p>
                  </a:txBody>
                  <a:tcPr marL="5100" marR="9792" marT="4896" marB="4896" anchor="ctr"/>
                </a:tc>
                <a:extLst>
                  <a:ext uri="{0D108BD9-81ED-4DB2-BD59-A6C34878D82A}">
                    <a16:rowId xmlns:a16="http://schemas.microsoft.com/office/drawing/2014/main" val="10004"/>
                  </a:ext>
                </a:extLst>
              </a:tr>
              <a:tr h="39155">
                <a:tc gridSpan="2">
                  <a:txBody>
                    <a:bodyPr/>
                    <a:lstStyle/>
                    <a:p>
                      <a:pPr algn="l" fontAlgn="ctr"/>
                      <a:r>
                        <a:rPr lang="en-US" sz="1800" b="1">
                          <a:effectLst/>
                        </a:rPr>
                        <a:t>What</a:t>
                      </a:r>
                      <a:endParaRPr lang="en-US" sz="1800" b="1">
                        <a:effectLst/>
                        <a:latin typeface="inherit"/>
                      </a:endParaRPr>
                    </a:p>
                  </a:txBody>
                  <a:tcPr marL="5100" marR="9792" marT="4896" marB="4896" anchor="ctr"/>
                </a:tc>
                <a:tc hMerge="1">
                  <a:txBody>
                    <a:bodyPr/>
                    <a:lstStyle/>
                    <a:p>
                      <a:endParaRPr lang="en-US"/>
                    </a:p>
                  </a:txBody>
                  <a:tcPr/>
                </a:tc>
                <a:extLst>
                  <a:ext uri="{0D108BD9-81ED-4DB2-BD59-A6C34878D82A}">
                    <a16:rowId xmlns:a16="http://schemas.microsoft.com/office/drawing/2014/main" val="10005"/>
                  </a:ext>
                </a:extLst>
              </a:tr>
              <a:tr h="1213657">
                <a:tc>
                  <a:txBody>
                    <a:bodyPr/>
                    <a:lstStyle/>
                    <a:p>
                      <a:pPr algn="l" fontAlgn="ctr"/>
                      <a:r>
                        <a:rPr lang="en-US" sz="1800">
                          <a:effectLst/>
                        </a:rPr>
                        <a:t>3</a:t>
                      </a:r>
                      <a:endParaRPr lang="en-US" sz="1800" b="0">
                        <a:effectLst/>
                        <a:latin typeface="inherit"/>
                      </a:endParaRPr>
                    </a:p>
                  </a:txBody>
                  <a:tcPr marL="5100" marR="9792" marT="4896" marB="4896" anchor="ctr"/>
                </a:tc>
                <a:tc>
                  <a:txBody>
                    <a:bodyPr/>
                    <a:lstStyle/>
                    <a:p>
                      <a:pPr algn="l" fontAlgn="ctr"/>
                      <a:r>
                        <a:rPr lang="en-US" sz="1800">
                          <a:effectLst/>
                        </a:rPr>
                        <a:t>Materials: Describe any physical or informational materials used in the intervention, including those provided to participants or used in intervention delivery or in training of intervention providers. Provide information on where the materials can be accessed (such as online appendix, URL)</a:t>
                      </a:r>
                      <a:endParaRPr lang="en-US" sz="1800" b="0">
                        <a:effectLst/>
                        <a:latin typeface="inherit"/>
                      </a:endParaRPr>
                    </a:p>
                  </a:txBody>
                  <a:tcPr marL="5100" marR="9792" marT="4896" marB="4896" anchor="ctr"/>
                </a:tc>
                <a:extLst>
                  <a:ext uri="{0D108BD9-81ED-4DB2-BD59-A6C34878D82A}">
                    <a16:rowId xmlns:a16="http://schemas.microsoft.com/office/drawing/2014/main" val="10006"/>
                  </a:ext>
                </a:extLst>
              </a:tr>
              <a:tr h="597043">
                <a:tc>
                  <a:txBody>
                    <a:bodyPr/>
                    <a:lstStyle/>
                    <a:p>
                      <a:pPr algn="l" fontAlgn="ctr"/>
                      <a:r>
                        <a:rPr lang="en-US" sz="1800">
                          <a:effectLst/>
                        </a:rPr>
                        <a:t>4</a:t>
                      </a:r>
                      <a:endParaRPr lang="en-US" sz="1800" b="0">
                        <a:effectLst/>
                        <a:latin typeface="inherit"/>
                      </a:endParaRPr>
                    </a:p>
                  </a:txBody>
                  <a:tcPr marL="5100" marR="9792" marT="4896" marB="4896" anchor="ctr"/>
                </a:tc>
                <a:tc>
                  <a:txBody>
                    <a:bodyPr/>
                    <a:lstStyle/>
                    <a:p>
                      <a:pPr algn="l" fontAlgn="ctr"/>
                      <a:r>
                        <a:rPr lang="en-US" sz="1800">
                          <a:effectLst/>
                        </a:rPr>
                        <a:t>Procedures: Describe each of the procedures, activities, and/or processes used in the intervention, including any enabling or support activities</a:t>
                      </a:r>
                      <a:endParaRPr lang="en-US" sz="1800" b="0">
                        <a:effectLst/>
                        <a:latin typeface="inherit"/>
                      </a:endParaRPr>
                    </a:p>
                  </a:txBody>
                  <a:tcPr marL="5100" marR="9792" marT="4896" marB="4896" anchor="ctr"/>
                </a:tc>
                <a:extLst>
                  <a:ext uri="{0D108BD9-81ED-4DB2-BD59-A6C34878D82A}">
                    <a16:rowId xmlns:a16="http://schemas.microsoft.com/office/drawing/2014/main" val="10007"/>
                  </a:ext>
                </a:extLst>
              </a:tr>
              <a:tr h="39155">
                <a:tc gridSpan="2">
                  <a:txBody>
                    <a:bodyPr/>
                    <a:lstStyle/>
                    <a:p>
                      <a:pPr algn="l" fontAlgn="ctr"/>
                      <a:r>
                        <a:rPr lang="en-US" sz="1800" b="1">
                          <a:effectLst/>
                        </a:rPr>
                        <a:t>Who provided</a:t>
                      </a:r>
                      <a:endParaRPr lang="en-US" sz="1800" b="1">
                        <a:effectLst/>
                        <a:latin typeface="inherit"/>
                      </a:endParaRPr>
                    </a:p>
                  </a:txBody>
                  <a:tcPr marL="5100" marR="9792" marT="4896" marB="4896" anchor="ctr"/>
                </a:tc>
                <a:tc hMerge="1">
                  <a:txBody>
                    <a:bodyPr/>
                    <a:lstStyle/>
                    <a:p>
                      <a:endParaRPr lang="en-US"/>
                    </a:p>
                  </a:txBody>
                  <a:tcPr/>
                </a:tc>
                <a:extLst>
                  <a:ext uri="{0D108BD9-81ED-4DB2-BD59-A6C34878D82A}">
                    <a16:rowId xmlns:a16="http://schemas.microsoft.com/office/drawing/2014/main" val="10008"/>
                  </a:ext>
                </a:extLst>
              </a:tr>
              <a:tr h="655768">
                <a:tc>
                  <a:txBody>
                    <a:bodyPr/>
                    <a:lstStyle/>
                    <a:p>
                      <a:pPr algn="l" fontAlgn="ctr"/>
                      <a:r>
                        <a:rPr lang="en-US" sz="1800">
                          <a:effectLst/>
                        </a:rPr>
                        <a:t>5</a:t>
                      </a:r>
                      <a:endParaRPr lang="en-US" sz="1800" b="0">
                        <a:effectLst/>
                        <a:latin typeface="inherit"/>
                      </a:endParaRPr>
                    </a:p>
                  </a:txBody>
                  <a:tcPr marL="5100" marR="9792" marT="4896" marB="4896" anchor="ctr"/>
                </a:tc>
                <a:tc>
                  <a:txBody>
                    <a:bodyPr/>
                    <a:lstStyle/>
                    <a:p>
                      <a:pPr algn="l" fontAlgn="ctr"/>
                      <a:r>
                        <a:rPr lang="en-US" sz="1800" dirty="0">
                          <a:effectLst/>
                        </a:rPr>
                        <a:t>For each category of intervention provider (such as psychologist, nursing assistant), describe their expertise, background, and any specific training given</a:t>
                      </a:r>
                      <a:endParaRPr lang="en-US" sz="1800" b="0" dirty="0">
                        <a:effectLst/>
                        <a:latin typeface="inherit"/>
                      </a:endParaRPr>
                    </a:p>
                  </a:txBody>
                  <a:tcPr marL="5100" marR="9792" marT="4896" marB="4896" anchor="ctr"/>
                </a:tc>
                <a:extLst>
                  <a:ext uri="{0D108BD9-81ED-4DB2-BD59-A6C34878D82A}">
                    <a16:rowId xmlns:a16="http://schemas.microsoft.com/office/drawing/2014/main" val="10009"/>
                  </a:ext>
                </a:extLst>
              </a:tr>
            </a:tbl>
          </a:graphicData>
        </a:graphic>
      </p:graphicFrame>
      <p:sp>
        <p:nvSpPr>
          <p:cNvPr id="6" name="Rectangle 5"/>
          <p:cNvSpPr/>
          <p:nvPr/>
        </p:nvSpPr>
        <p:spPr>
          <a:xfrm>
            <a:off x="1097280" y="6488668"/>
            <a:ext cx="6096000" cy="369332"/>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srgbClr val="5B616B"/>
                </a:solidFill>
                <a:effectLst/>
                <a:uLnTx/>
                <a:uFillTx/>
                <a:latin typeface="Calibri" panose="020F0502020204030204"/>
                <a:ea typeface="+mn-ea"/>
                <a:cs typeface="+mn-cs"/>
              </a:rPr>
              <a:t>BMJ</a:t>
            </a:r>
            <a:r>
              <a:rPr kumimoji="0" lang="en-US" sz="1800" b="0" i="0" u="none" strike="noStrike" kern="1200" cap="none" spc="0" normalizeH="0" baseline="0" noProof="0">
                <a:ln>
                  <a:noFill/>
                </a:ln>
                <a:solidFill>
                  <a:srgbClr val="5B616B"/>
                </a:solidFill>
                <a:effectLst/>
                <a:uLnTx/>
                <a:uFillTx/>
                <a:latin typeface="Calibri" panose="020F0502020204030204"/>
                <a:ea typeface="+mn-ea"/>
                <a:cs typeface="+mn-cs"/>
              </a:rPr>
              <a:t> </a:t>
            </a:r>
            <a:r>
              <a:rPr kumimoji="0" lang="pt-BR" sz="1800" b="0" i="0" u="none" strike="noStrike" kern="1200" cap="none" spc="0" normalizeH="0" baseline="0" noProof="0">
                <a:ln>
                  <a:noFill/>
                </a:ln>
                <a:solidFill>
                  <a:srgbClr val="5B616B"/>
                </a:solidFill>
                <a:effectLst/>
                <a:uLnTx/>
                <a:uFillTx/>
                <a:latin typeface="Calibri" panose="020F0502020204030204"/>
                <a:ea typeface="+mn-ea"/>
                <a:cs typeface="+mn-cs"/>
              </a:rPr>
              <a:t>2014 Mar 7:348:g1687.</a:t>
            </a:r>
          </a:p>
        </p:txBody>
      </p:sp>
    </p:spTree>
    <p:extLst>
      <p:ext uri="{BB962C8B-B14F-4D97-AF65-F5344CB8AC3E}">
        <p14:creationId xmlns:p14="http://schemas.microsoft.com/office/powerpoint/2010/main" val="1989588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294967295"/>
          </p:nvPr>
        </p:nvSpPr>
        <p:spPr>
          <a:xfrm>
            <a:off x="10880725" y="6446838"/>
            <a:ext cx="1311275"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F6402D-44EF-47C8-9973-FA8A0D9B155C}" type="slidenum">
              <a:rPr kumimoji="0" lang="en-US" sz="18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11" name="Content Placeholder 10"/>
          <p:cNvGraphicFramePr>
            <a:graphicFrameLocks noGrp="1"/>
          </p:cNvGraphicFramePr>
          <p:nvPr>
            <p:ph idx="4294967295"/>
            <p:extLst>
              <p:ext uri="{D42A27DB-BD31-4B8C-83A1-F6EECF244321}">
                <p14:modId xmlns:p14="http://schemas.microsoft.com/office/powerpoint/2010/main" val="353741623"/>
              </p:ext>
            </p:extLst>
          </p:nvPr>
        </p:nvGraphicFramePr>
        <p:xfrm>
          <a:off x="346364" y="232303"/>
          <a:ext cx="9450241" cy="6254278"/>
        </p:xfrm>
        <a:graphic>
          <a:graphicData uri="http://schemas.openxmlformats.org/drawingml/2006/table">
            <a:tbl>
              <a:tblPr bandRow="1">
                <a:tableStyleId>{85BE263C-DBD7-4A20-BB59-AAB30ACAA65A}</a:tableStyleId>
              </a:tblPr>
              <a:tblGrid>
                <a:gridCol w="948549">
                  <a:extLst>
                    <a:ext uri="{9D8B030D-6E8A-4147-A177-3AD203B41FA5}">
                      <a16:colId xmlns:a16="http://schemas.microsoft.com/office/drawing/2014/main" val="20000"/>
                    </a:ext>
                  </a:extLst>
                </a:gridCol>
                <a:gridCol w="8501692">
                  <a:extLst>
                    <a:ext uri="{9D8B030D-6E8A-4147-A177-3AD203B41FA5}">
                      <a16:colId xmlns:a16="http://schemas.microsoft.com/office/drawing/2014/main" val="20001"/>
                    </a:ext>
                  </a:extLst>
                </a:gridCol>
              </a:tblGrid>
              <a:tr h="151810">
                <a:tc gridSpan="2">
                  <a:txBody>
                    <a:bodyPr/>
                    <a:lstStyle/>
                    <a:p>
                      <a:pPr algn="l" fontAlgn="ctr"/>
                      <a:r>
                        <a:rPr lang="en-US" sz="1800" b="1">
                          <a:effectLst/>
                        </a:rPr>
                        <a:t>How</a:t>
                      </a:r>
                      <a:endParaRPr lang="en-US" sz="1800" b="1">
                        <a:effectLst/>
                        <a:latin typeface="+mn-lt"/>
                      </a:endParaRPr>
                    </a:p>
                  </a:txBody>
                  <a:tcPr marL="19774" marR="37966" marT="18983" marB="18983" anchor="ctr"/>
                </a:tc>
                <a:tc hMerge="1">
                  <a:txBody>
                    <a:bodyPr/>
                    <a:lstStyle/>
                    <a:p>
                      <a:endParaRPr lang="en-US"/>
                    </a:p>
                  </a:txBody>
                  <a:tcPr/>
                </a:tc>
                <a:extLst>
                  <a:ext uri="{0D108BD9-81ED-4DB2-BD59-A6C34878D82A}">
                    <a16:rowId xmlns:a16="http://schemas.microsoft.com/office/drawing/2014/main" val="10000"/>
                  </a:ext>
                </a:extLst>
              </a:tr>
              <a:tr h="607187">
                <a:tc>
                  <a:txBody>
                    <a:bodyPr/>
                    <a:lstStyle/>
                    <a:p>
                      <a:pPr algn="l" fontAlgn="ctr"/>
                      <a:r>
                        <a:rPr lang="en-US" sz="1800">
                          <a:effectLst/>
                        </a:rPr>
                        <a:t>6</a:t>
                      </a:r>
                      <a:endParaRPr lang="en-US" sz="1800" b="0">
                        <a:effectLst/>
                        <a:latin typeface="+mn-lt"/>
                      </a:endParaRPr>
                    </a:p>
                  </a:txBody>
                  <a:tcPr marL="19774" marR="37966" marT="18983" marB="18983" anchor="ctr"/>
                </a:tc>
                <a:tc>
                  <a:txBody>
                    <a:bodyPr/>
                    <a:lstStyle/>
                    <a:p>
                      <a:pPr algn="l" fontAlgn="ctr"/>
                      <a:r>
                        <a:rPr lang="en-US" sz="1800">
                          <a:effectLst/>
                        </a:rPr>
                        <a:t>Describe the modes of delivery (such as face to face or by some other mechanism, such as internet or telephone) of the intervention and whether it was provided individually or in a group</a:t>
                      </a:r>
                      <a:endParaRPr lang="en-US" sz="1800" b="0">
                        <a:effectLst/>
                        <a:latin typeface="+mn-lt"/>
                      </a:endParaRPr>
                    </a:p>
                  </a:txBody>
                  <a:tcPr marL="19774" marR="37966" marT="18983" marB="18983" anchor="ctr"/>
                </a:tc>
                <a:extLst>
                  <a:ext uri="{0D108BD9-81ED-4DB2-BD59-A6C34878D82A}">
                    <a16:rowId xmlns:a16="http://schemas.microsoft.com/office/drawing/2014/main" val="10001"/>
                  </a:ext>
                </a:extLst>
              </a:tr>
              <a:tr h="151810">
                <a:tc gridSpan="2">
                  <a:txBody>
                    <a:bodyPr/>
                    <a:lstStyle/>
                    <a:p>
                      <a:pPr algn="l" fontAlgn="ctr"/>
                      <a:r>
                        <a:rPr lang="en-US" sz="1800" b="1">
                          <a:effectLst/>
                        </a:rPr>
                        <a:t>Where</a:t>
                      </a:r>
                      <a:endParaRPr lang="en-US" sz="1800" b="1">
                        <a:effectLst/>
                        <a:latin typeface="+mn-lt"/>
                      </a:endParaRPr>
                    </a:p>
                  </a:txBody>
                  <a:tcPr marL="19774" marR="37966" marT="18983" marB="18983" anchor="ctr"/>
                </a:tc>
                <a:tc hMerge="1">
                  <a:txBody>
                    <a:bodyPr/>
                    <a:lstStyle/>
                    <a:p>
                      <a:endParaRPr lang="en-US"/>
                    </a:p>
                  </a:txBody>
                  <a:tcPr/>
                </a:tc>
                <a:extLst>
                  <a:ext uri="{0D108BD9-81ED-4DB2-BD59-A6C34878D82A}">
                    <a16:rowId xmlns:a16="http://schemas.microsoft.com/office/drawing/2014/main" val="10002"/>
                  </a:ext>
                </a:extLst>
              </a:tr>
              <a:tr h="379498">
                <a:tc>
                  <a:txBody>
                    <a:bodyPr/>
                    <a:lstStyle/>
                    <a:p>
                      <a:pPr algn="l" fontAlgn="ctr"/>
                      <a:r>
                        <a:rPr lang="en-US" sz="1800">
                          <a:effectLst/>
                        </a:rPr>
                        <a:t>7</a:t>
                      </a:r>
                      <a:endParaRPr lang="en-US" sz="1800" b="0">
                        <a:effectLst/>
                        <a:latin typeface="+mn-lt"/>
                      </a:endParaRPr>
                    </a:p>
                  </a:txBody>
                  <a:tcPr marL="19774" marR="37966" marT="18983" marB="18983" anchor="ctr"/>
                </a:tc>
                <a:tc>
                  <a:txBody>
                    <a:bodyPr/>
                    <a:lstStyle/>
                    <a:p>
                      <a:pPr algn="l" fontAlgn="ctr"/>
                      <a:r>
                        <a:rPr lang="en-US" sz="1800">
                          <a:effectLst/>
                        </a:rPr>
                        <a:t>Describe the type(s) of location(s) where the intervention occurred, including any necessary infrastructure or relevant features</a:t>
                      </a:r>
                      <a:endParaRPr lang="en-US" sz="1800" b="0">
                        <a:effectLst/>
                        <a:latin typeface="+mn-lt"/>
                      </a:endParaRPr>
                    </a:p>
                  </a:txBody>
                  <a:tcPr marL="19774" marR="37966" marT="18983" marB="18983" anchor="ctr"/>
                </a:tc>
                <a:extLst>
                  <a:ext uri="{0D108BD9-81ED-4DB2-BD59-A6C34878D82A}">
                    <a16:rowId xmlns:a16="http://schemas.microsoft.com/office/drawing/2014/main" val="10003"/>
                  </a:ext>
                </a:extLst>
              </a:tr>
              <a:tr h="151810">
                <a:tc gridSpan="2">
                  <a:txBody>
                    <a:bodyPr/>
                    <a:lstStyle/>
                    <a:p>
                      <a:pPr algn="l" fontAlgn="ctr"/>
                      <a:r>
                        <a:rPr lang="en-US" sz="1800" b="1">
                          <a:effectLst/>
                        </a:rPr>
                        <a:t>When and How Much</a:t>
                      </a:r>
                      <a:endParaRPr lang="en-US" sz="1800" b="1">
                        <a:effectLst/>
                        <a:latin typeface="+mn-lt"/>
                      </a:endParaRPr>
                    </a:p>
                  </a:txBody>
                  <a:tcPr marL="19774" marR="37966" marT="18983" marB="18983" anchor="ctr"/>
                </a:tc>
                <a:tc hMerge="1">
                  <a:txBody>
                    <a:bodyPr/>
                    <a:lstStyle/>
                    <a:p>
                      <a:endParaRPr lang="en-US"/>
                    </a:p>
                  </a:txBody>
                  <a:tcPr/>
                </a:tc>
                <a:extLst>
                  <a:ext uri="{0D108BD9-81ED-4DB2-BD59-A6C34878D82A}">
                    <a16:rowId xmlns:a16="http://schemas.microsoft.com/office/drawing/2014/main" val="10004"/>
                  </a:ext>
                </a:extLst>
              </a:tr>
              <a:tr h="493343">
                <a:tc>
                  <a:txBody>
                    <a:bodyPr/>
                    <a:lstStyle/>
                    <a:p>
                      <a:pPr algn="l" fontAlgn="ctr"/>
                      <a:r>
                        <a:rPr lang="en-US" sz="1800">
                          <a:effectLst/>
                        </a:rPr>
                        <a:t>8</a:t>
                      </a:r>
                      <a:endParaRPr lang="en-US" sz="1800" b="0">
                        <a:effectLst/>
                        <a:latin typeface="+mn-lt"/>
                      </a:endParaRPr>
                    </a:p>
                  </a:txBody>
                  <a:tcPr marL="19774" marR="37966" marT="18983" marB="18983" anchor="ctr"/>
                </a:tc>
                <a:tc>
                  <a:txBody>
                    <a:bodyPr/>
                    <a:lstStyle/>
                    <a:p>
                      <a:pPr algn="l" fontAlgn="ctr"/>
                      <a:r>
                        <a:rPr lang="en-US" sz="1800">
                          <a:effectLst/>
                        </a:rPr>
                        <a:t>Describe the number of times the intervention was delivered and over what period of time including the number of sessions, their schedule, and their duration, intensity, or dose</a:t>
                      </a:r>
                      <a:endParaRPr lang="en-US" sz="1800" b="0">
                        <a:effectLst/>
                        <a:latin typeface="+mn-lt"/>
                      </a:endParaRPr>
                    </a:p>
                  </a:txBody>
                  <a:tcPr marL="19774" marR="37966" marT="18983" marB="18983" anchor="ctr"/>
                </a:tc>
                <a:extLst>
                  <a:ext uri="{0D108BD9-81ED-4DB2-BD59-A6C34878D82A}">
                    <a16:rowId xmlns:a16="http://schemas.microsoft.com/office/drawing/2014/main" val="10005"/>
                  </a:ext>
                </a:extLst>
              </a:tr>
              <a:tr h="151810">
                <a:tc gridSpan="2">
                  <a:txBody>
                    <a:bodyPr/>
                    <a:lstStyle/>
                    <a:p>
                      <a:pPr algn="l" fontAlgn="ctr"/>
                      <a:r>
                        <a:rPr lang="en-US" sz="1800" b="1">
                          <a:effectLst/>
                        </a:rPr>
                        <a:t>Tailoring</a:t>
                      </a:r>
                      <a:endParaRPr lang="en-US" sz="1800" b="1">
                        <a:effectLst/>
                        <a:latin typeface="+mn-lt"/>
                      </a:endParaRPr>
                    </a:p>
                  </a:txBody>
                  <a:tcPr marL="19774" marR="37966" marT="18983" marB="18983" anchor="ctr"/>
                </a:tc>
                <a:tc hMerge="1">
                  <a:txBody>
                    <a:bodyPr/>
                    <a:lstStyle/>
                    <a:p>
                      <a:endParaRPr lang="en-US"/>
                    </a:p>
                  </a:txBody>
                  <a:tcPr/>
                </a:tc>
                <a:extLst>
                  <a:ext uri="{0D108BD9-81ED-4DB2-BD59-A6C34878D82A}">
                    <a16:rowId xmlns:a16="http://schemas.microsoft.com/office/drawing/2014/main" val="10006"/>
                  </a:ext>
                </a:extLst>
              </a:tr>
              <a:tr h="379498">
                <a:tc>
                  <a:txBody>
                    <a:bodyPr/>
                    <a:lstStyle/>
                    <a:p>
                      <a:pPr algn="l" fontAlgn="ctr"/>
                      <a:r>
                        <a:rPr lang="en-US" sz="1800">
                          <a:effectLst/>
                        </a:rPr>
                        <a:t>9</a:t>
                      </a:r>
                      <a:endParaRPr lang="en-US" sz="1800" b="0">
                        <a:effectLst/>
                        <a:latin typeface="+mn-lt"/>
                      </a:endParaRPr>
                    </a:p>
                  </a:txBody>
                  <a:tcPr marL="19774" marR="37966" marT="18983" marB="18983" anchor="ctr"/>
                </a:tc>
                <a:tc>
                  <a:txBody>
                    <a:bodyPr/>
                    <a:lstStyle/>
                    <a:p>
                      <a:pPr algn="l" fontAlgn="ctr"/>
                      <a:r>
                        <a:rPr lang="en-US" sz="1800">
                          <a:effectLst/>
                        </a:rPr>
                        <a:t>If the intervention was planned to be personalised, titrated or adapted, then describe what, why, when, and how</a:t>
                      </a:r>
                      <a:endParaRPr lang="en-US" sz="1800" b="0">
                        <a:effectLst/>
                        <a:latin typeface="+mn-lt"/>
                      </a:endParaRPr>
                    </a:p>
                  </a:txBody>
                  <a:tcPr marL="19774" marR="37966" marT="18983" marB="18983" anchor="ctr"/>
                </a:tc>
                <a:extLst>
                  <a:ext uri="{0D108BD9-81ED-4DB2-BD59-A6C34878D82A}">
                    <a16:rowId xmlns:a16="http://schemas.microsoft.com/office/drawing/2014/main" val="10007"/>
                  </a:ext>
                </a:extLst>
              </a:tr>
              <a:tr h="151810">
                <a:tc gridSpan="2">
                  <a:txBody>
                    <a:bodyPr/>
                    <a:lstStyle/>
                    <a:p>
                      <a:pPr algn="l" fontAlgn="ctr"/>
                      <a:r>
                        <a:rPr lang="en-US" sz="1800" b="1">
                          <a:effectLst/>
                        </a:rPr>
                        <a:t>Modifications</a:t>
                      </a:r>
                      <a:endParaRPr lang="en-US" sz="1800" b="1">
                        <a:effectLst/>
                        <a:latin typeface="+mn-lt"/>
                      </a:endParaRPr>
                    </a:p>
                  </a:txBody>
                  <a:tcPr marL="19774" marR="37966" marT="18983" marB="18983" anchor="ctr"/>
                </a:tc>
                <a:tc hMerge="1">
                  <a:txBody>
                    <a:bodyPr/>
                    <a:lstStyle/>
                    <a:p>
                      <a:endParaRPr lang="en-US"/>
                    </a:p>
                  </a:txBody>
                  <a:tcPr/>
                </a:tc>
                <a:extLst>
                  <a:ext uri="{0D108BD9-81ED-4DB2-BD59-A6C34878D82A}">
                    <a16:rowId xmlns:a16="http://schemas.microsoft.com/office/drawing/2014/main" val="10008"/>
                  </a:ext>
                </a:extLst>
              </a:tr>
              <a:tr h="379498">
                <a:tc>
                  <a:txBody>
                    <a:bodyPr/>
                    <a:lstStyle/>
                    <a:p>
                      <a:pPr algn="l" fontAlgn="ctr"/>
                      <a:r>
                        <a:rPr lang="en-US" sz="1800">
                          <a:effectLst/>
                        </a:rPr>
                        <a:t>10*</a:t>
                      </a:r>
                      <a:endParaRPr lang="en-US" sz="1800" b="0">
                        <a:effectLst/>
                        <a:latin typeface="+mn-lt"/>
                      </a:endParaRPr>
                    </a:p>
                  </a:txBody>
                  <a:tcPr marL="19774" marR="37966" marT="18983" marB="18983" anchor="ctr"/>
                </a:tc>
                <a:tc>
                  <a:txBody>
                    <a:bodyPr/>
                    <a:lstStyle/>
                    <a:p>
                      <a:pPr algn="l" fontAlgn="ctr"/>
                      <a:r>
                        <a:rPr lang="en-US" sz="1800">
                          <a:effectLst/>
                        </a:rPr>
                        <a:t>If the intervention was modified during the course of the study, describe the changes (what, why, when, and how)</a:t>
                      </a:r>
                      <a:endParaRPr lang="en-US" sz="1800" b="0">
                        <a:effectLst/>
                        <a:latin typeface="+mn-lt"/>
                      </a:endParaRPr>
                    </a:p>
                  </a:txBody>
                  <a:tcPr marL="19774" marR="37966" marT="18983" marB="18983" anchor="ctr"/>
                </a:tc>
                <a:extLst>
                  <a:ext uri="{0D108BD9-81ED-4DB2-BD59-A6C34878D82A}">
                    <a16:rowId xmlns:a16="http://schemas.microsoft.com/office/drawing/2014/main" val="10009"/>
                  </a:ext>
                </a:extLst>
              </a:tr>
              <a:tr h="151810">
                <a:tc gridSpan="2">
                  <a:txBody>
                    <a:bodyPr/>
                    <a:lstStyle/>
                    <a:p>
                      <a:pPr algn="l" fontAlgn="ctr"/>
                      <a:r>
                        <a:rPr lang="en-US" sz="1800" b="1">
                          <a:effectLst/>
                        </a:rPr>
                        <a:t>How well</a:t>
                      </a:r>
                      <a:endParaRPr lang="en-US" sz="1800" b="1">
                        <a:effectLst/>
                        <a:latin typeface="+mn-lt"/>
                      </a:endParaRPr>
                    </a:p>
                  </a:txBody>
                  <a:tcPr marL="19774" marR="37966" marT="18983" marB="18983" anchor="ctr"/>
                </a:tc>
                <a:tc hMerge="1">
                  <a:txBody>
                    <a:bodyPr/>
                    <a:lstStyle/>
                    <a:p>
                      <a:endParaRPr lang="en-US"/>
                    </a:p>
                  </a:txBody>
                  <a:tcPr/>
                </a:tc>
                <a:extLst>
                  <a:ext uri="{0D108BD9-81ED-4DB2-BD59-A6C34878D82A}">
                    <a16:rowId xmlns:a16="http://schemas.microsoft.com/office/drawing/2014/main" val="10010"/>
                  </a:ext>
                </a:extLst>
              </a:tr>
              <a:tr h="493343">
                <a:tc>
                  <a:txBody>
                    <a:bodyPr/>
                    <a:lstStyle/>
                    <a:p>
                      <a:pPr algn="l" fontAlgn="ctr"/>
                      <a:r>
                        <a:rPr lang="en-US" sz="1800">
                          <a:effectLst/>
                        </a:rPr>
                        <a:t>11</a:t>
                      </a:r>
                      <a:endParaRPr lang="en-US" sz="1800" b="0">
                        <a:effectLst/>
                        <a:latin typeface="+mn-lt"/>
                      </a:endParaRPr>
                    </a:p>
                  </a:txBody>
                  <a:tcPr marL="19774" marR="37966" marT="18983" marB="18983" anchor="ctr"/>
                </a:tc>
                <a:tc>
                  <a:txBody>
                    <a:bodyPr/>
                    <a:lstStyle/>
                    <a:p>
                      <a:pPr algn="l" fontAlgn="ctr"/>
                      <a:r>
                        <a:rPr lang="en-US" sz="1800">
                          <a:effectLst/>
                        </a:rPr>
                        <a:t>Planned: If intervention adherence or fidelity was assessed, describe how and by whom, and if any strategies were used to maintain or improve fidelity, describe them</a:t>
                      </a:r>
                      <a:endParaRPr lang="en-US" sz="1800" b="0">
                        <a:effectLst/>
                        <a:latin typeface="+mn-lt"/>
                      </a:endParaRPr>
                    </a:p>
                  </a:txBody>
                  <a:tcPr marL="19774" marR="37966" marT="18983" marB="18983" anchor="ctr"/>
                </a:tc>
                <a:extLst>
                  <a:ext uri="{0D108BD9-81ED-4DB2-BD59-A6C34878D82A}">
                    <a16:rowId xmlns:a16="http://schemas.microsoft.com/office/drawing/2014/main" val="10011"/>
                  </a:ext>
                </a:extLst>
              </a:tr>
              <a:tr h="379498">
                <a:tc>
                  <a:txBody>
                    <a:bodyPr/>
                    <a:lstStyle/>
                    <a:p>
                      <a:pPr algn="l" fontAlgn="ctr"/>
                      <a:r>
                        <a:rPr lang="en-US" sz="1800">
                          <a:effectLst/>
                        </a:rPr>
                        <a:t>12*</a:t>
                      </a:r>
                      <a:endParaRPr lang="en-US" sz="1800" b="0">
                        <a:effectLst/>
                        <a:latin typeface="+mn-lt"/>
                      </a:endParaRPr>
                    </a:p>
                  </a:txBody>
                  <a:tcPr marL="19774" marR="37966" marT="18983" marB="18983" anchor="ctr"/>
                </a:tc>
                <a:tc>
                  <a:txBody>
                    <a:bodyPr/>
                    <a:lstStyle/>
                    <a:p>
                      <a:pPr algn="l" fontAlgn="ctr"/>
                      <a:r>
                        <a:rPr lang="en-US" sz="1800" dirty="0">
                          <a:effectLst/>
                        </a:rPr>
                        <a:t>Actual: If intervention adherence or fidelity was assessed, describe the extent to which the intervention was delivered as planned</a:t>
                      </a:r>
                      <a:endParaRPr lang="en-US" sz="1800" b="0" dirty="0">
                        <a:effectLst/>
                        <a:latin typeface="+mn-lt"/>
                      </a:endParaRPr>
                    </a:p>
                  </a:txBody>
                  <a:tcPr marL="19774" marR="37966" marT="18983" marB="18983" anchor="ctr"/>
                </a:tc>
                <a:extLst>
                  <a:ext uri="{0D108BD9-81ED-4DB2-BD59-A6C34878D82A}">
                    <a16:rowId xmlns:a16="http://schemas.microsoft.com/office/drawing/2014/main" val="10012"/>
                  </a:ext>
                </a:extLst>
              </a:tr>
            </a:tbl>
          </a:graphicData>
        </a:graphic>
      </p:graphicFrame>
      <p:sp>
        <p:nvSpPr>
          <p:cNvPr id="6" name="Rectangle 5"/>
          <p:cNvSpPr/>
          <p:nvPr/>
        </p:nvSpPr>
        <p:spPr>
          <a:xfrm>
            <a:off x="776438" y="6486581"/>
            <a:ext cx="6096000" cy="369332"/>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prstClr val="white"/>
                </a:solidFill>
                <a:effectLst/>
                <a:uLnTx/>
                <a:uFillTx/>
                <a:latin typeface="Calibri" panose="020F0502020204030204"/>
                <a:ea typeface="+mn-ea"/>
                <a:cs typeface="+mn-cs"/>
              </a:rPr>
              <a:t>BMJ</a:t>
            </a: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 </a:t>
            </a:r>
            <a:r>
              <a:rPr kumimoji="0" lang="pt-BR" sz="1800" b="0" i="0" u="none" strike="noStrike" kern="1200" cap="none" spc="0" normalizeH="0" baseline="0" noProof="0">
                <a:ln>
                  <a:noFill/>
                </a:ln>
                <a:solidFill>
                  <a:prstClr val="white"/>
                </a:solidFill>
                <a:effectLst/>
                <a:uLnTx/>
                <a:uFillTx/>
                <a:latin typeface="Calibri" panose="020F0502020204030204"/>
                <a:ea typeface="+mn-ea"/>
                <a:cs typeface="+mn-cs"/>
              </a:rPr>
              <a:t>2014 Mar 7:348:g1687.</a:t>
            </a:r>
          </a:p>
        </p:txBody>
      </p:sp>
    </p:spTree>
    <p:extLst>
      <p:ext uri="{BB962C8B-B14F-4D97-AF65-F5344CB8AC3E}">
        <p14:creationId xmlns:p14="http://schemas.microsoft.com/office/powerpoint/2010/main" val="88422917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294967295"/>
          </p:nvPr>
        </p:nvSpPr>
        <p:spPr>
          <a:xfrm>
            <a:off x="10880725" y="6446838"/>
            <a:ext cx="1311275"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F6402D-44EF-47C8-9973-FA8A0D9B155C}" type="slidenum">
              <a:rPr kumimoji="0" lang="en-US" sz="18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5"/>
          <p:cNvSpPr/>
          <p:nvPr/>
        </p:nvSpPr>
        <p:spPr>
          <a:xfrm>
            <a:off x="776438" y="6486581"/>
            <a:ext cx="6096000" cy="369332"/>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prstClr val="white"/>
                </a:solidFill>
                <a:effectLst/>
                <a:uLnTx/>
                <a:uFillTx/>
                <a:latin typeface="Calibri" panose="020F0502020204030204"/>
                <a:ea typeface="+mn-ea"/>
                <a:cs typeface="+mn-cs"/>
              </a:rPr>
              <a:t>BMJ</a:t>
            </a: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 </a:t>
            </a:r>
            <a:r>
              <a:rPr kumimoji="0" lang="pt-BR" sz="1800" b="0" i="0" u="none" strike="noStrike" kern="1200" cap="none" spc="0" normalizeH="0" baseline="0" noProof="0">
                <a:ln>
                  <a:noFill/>
                </a:ln>
                <a:solidFill>
                  <a:prstClr val="white"/>
                </a:solidFill>
                <a:effectLst/>
                <a:uLnTx/>
                <a:uFillTx/>
                <a:latin typeface="Calibri" panose="020F0502020204030204"/>
                <a:ea typeface="+mn-ea"/>
                <a:cs typeface="+mn-cs"/>
              </a:rPr>
              <a:t>2014 Mar 7:348:g1687.</a:t>
            </a:r>
          </a:p>
        </p:txBody>
      </p:sp>
      <p:pic>
        <p:nvPicPr>
          <p:cNvPr id="2" name="Picture 1"/>
          <p:cNvPicPr>
            <a:picLocks noChangeAspect="1"/>
          </p:cNvPicPr>
          <p:nvPr/>
        </p:nvPicPr>
        <p:blipFill>
          <a:blip r:embed="rId3"/>
          <a:stretch>
            <a:fillRect/>
          </a:stretch>
        </p:blipFill>
        <p:spPr>
          <a:xfrm>
            <a:off x="551560" y="302927"/>
            <a:ext cx="9211176" cy="6252145"/>
          </a:xfrm>
          <a:prstGeom prst="rect">
            <a:avLst/>
          </a:prstGeom>
        </p:spPr>
      </p:pic>
    </p:spTree>
    <p:extLst>
      <p:ext uri="{BB962C8B-B14F-4D97-AF65-F5344CB8AC3E}">
        <p14:creationId xmlns:p14="http://schemas.microsoft.com/office/powerpoint/2010/main" val="15689442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7A5713E-66D2-2856-C617-92DD25FD516D}"/>
              </a:ext>
            </a:extLst>
          </p:cNvPr>
          <p:cNvSpPr txBox="1"/>
          <p:nvPr/>
        </p:nvSpPr>
        <p:spPr>
          <a:xfrm>
            <a:off x="1010148" y="1314359"/>
            <a:ext cx="8701367" cy="4708981"/>
          </a:xfrm>
          <a:prstGeom prst="rect">
            <a:avLst/>
          </a:prstGeom>
          <a:noFill/>
        </p:spPr>
        <p:txBody>
          <a:bodyPr wrap="square">
            <a:spAutoFit/>
          </a:bodyPr>
          <a:lstStyle/>
          <a:p>
            <a:pPr marL="342900" indent="-342900" algn="just" rtl="1">
              <a:lnSpc>
                <a:spcPct val="125000"/>
              </a:lnSpc>
              <a:spcAft>
                <a:spcPts val="1200"/>
              </a:spcAft>
              <a:buClr>
                <a:srgbClr val="F89421"/>
              </a:buClr>
              <a:buFont typeface="Wingdings" pitchFamily="2" charset="2"/>
              <a:buChar char="§"/>
            </a:pPr>
            <a:r>
              <a:rPr lang="fa-IR" sz="2400" dirty="0">
                <a:solidFill>
                  <a:srgbClr val="002060"/>
                </a:solidFill>
                <a:latin typeface="B Roya" pitchFamily="2" charset="-78"/>
                <a:cs typeface="B Roya" pitchFamily="2" charset="-78"/>
              </a:rPr>
              <a:t>ما در میان امکاناتی زندگی </a:t>
            </a:r>
            <a:r>
              <a:rPr lang="fa-IR" sz="2400" dirty="0" err="1">
                <a:solidFill>
                  <a:srgbClr val="002060"/>
                </a:solidFill>
                <a:latin typeface="B Roya" pitchFamily="2" charset="-78"/>
                <a:cs typeface="B Roya" pitchFamily="2" charset="-78"/>
              </a:rPr>
              <a:t>می‌کنیم</a:t>
            </a:r>
            <a:r>
              <a:rPr lang="fa-IR" sz="2400" dirty="0">
                <a:solidFill>
                  <a:srgbClr val="002060"/>
                </a:solidFill>
                <a:latin typeface="B Roya" pitchFamily="2" charset="-78"/>
                <a:cs typeface="B Roya" pitchFamily="2" charset="-78"/>
              </a:rPr>
              <a:t> که </a:t>
            </a:r>
            <a:r>
              <a:rPr lang="fa-IR" sz="2400" dirty="0" err="1">
                <a:solidFill>
                  <a:srgbClr val="002060"/>
                </a:solidFill>
                <a:latin typeface="B Roya" pitchFamily="2" charset="-78"/>
                <a:cs typeface="B Roya" pitchFamily="2" charset="-78"/>
              </a:rPr>
              <a:t>می‌توانیم</a:t>
            </a:r>
            <a:r>
              <a:rPr lang="fa-IR" sz="2400" dirty="0">
                <a:solidFill>
                  <a:srgbClr val="002060"/>
                </a:solidFill>
                <a:latin typeface="B Roya" pitchFamily="2" charset="-78"/>
                <a:cs typeface="B Roya" pitchFamily="2" charset="-78"/>
              </a:rPr>
              <a:t> </a:t>
            </a:r>
            <a:r>
              <a:rPr lang="fa-IR" sz="2400" dirty="0" err="1">
                <a:solidFill>
                  <a:srgbClr val="002060"/>
                </a:solidFill>
                <a:latin typeface="B Roya" pitchFamily="2" charset="-78"/>
                <a:cs typeface="B Roya" pitchFamily="2" charset="-78"/>
              </a:rPr>
              <a:t>آن‌ها</a:t>
            </a:r>
            <a:r>
              <a:rPr lang="fa-IR" sz="2400" dirty="0">
                <a:solidFill>
                  <a:srgbClr val="002060"/>
                </a:solidFill>
                <a:latin typeface="B Roya" pitchFamily="2" charset="-78"/>
                <a:cs typeface="B Roya" pitchFamily="2" charset="-78"/>
              </a:rPr>
              <a:t> را کشف کنیم، بررسی کنیم (یا نادیده بگیریم)، با </a:t>
            </a:r>
            <a:r>
              <a:rPr lang="fa-IR" sz="2400" dirty="0" err="1">
                <a:solidFill>
                  <a:srgbClr val="002060"/>
                </a:solidFill>
                <a:latin typeface="B Roya" pitchFamily="2" charset="-78"/>
                <a:cs typeface="B Roya" pitchFamily="2" charset="-78"/>
              </a:rPr>
              <a:t>آن‌ها</a:t>
            </a:r>
            <a:r>
              <a:rPr lang="fa-IR" sz="2400" dirty="0">
                <a:solidFill>
                  <a:srgbClr val="002060"/>
                </a:solidFill>
                <a:latin typeface="B Roya" pitchFamily="2" charset="-78"/>
                <a:cs typeface="B Roya" pitchFamily="2" charset="-78"/>
              </a:rPr>
              <a:t> تعامل داشته باشیم و بسته به </a:t>
            </a:r>
            <a:r>
              <a:rPr lang="fa-IR" sz="2400" dirty="0" err="1">
                <a:solidFill>
                  <a:srgbClr val="002060"/>
                </a:solidFill>
                <a:latin typeface="B Roya" pitchFamily="2" charset="-78"/>
                <a:cs typeface="B Roya" pitchFamily="2" charset="-78"/>
              </a:rPr>
              <a:t>توانایی‌ها</a:t>
            </a:r>
            <a:r>
              <a:rPr lang="fa-IR" sz="2400" dirty="0">
                <a:solidFill>
                  <a:srgbClr val="002060"/>
                </a:solidFill>
                <a:latin typeface="B Roya" pitchFamily="2" charset="-78"/>
                <a:cs typeface="B Roya" pitchFamily="2" charset="-78"/>
              </a:rPr>
              <a:t>، تجربیات و </a:t>
            </a:r>
            <a:r>
              <a:rPr lang="fa-IR" sz="2400" dirty="0" err="1">
                <a:solidFill>
                  <a:srgbClr val="002060"/>
                </a:solidFill>
                <a:latin typeface="B Roya" pitchFamily="2" charset="-78"/>
                <a:cs typeface="B Roya" pitchFamily="2" charset="-78"/>
              </a:rPr>
              <a:t>علایق‌مان</a:t>
            </a:r>
            <a:r>
              <a:rPr lang="fa-IR" sz="2400" dirty="0">
                <a:solidFill>
                  <a:srgbClr val="002060"/>
                </a:solidFill>
                <a:latin typeface="B Roya" pitchFamily="2" charset="-78"/>
                <a:cs typeface="B Roya" pitchFamily="2" charset="-78"/>
              </a:rPr>
              <a:t> از </a:t>
            </a:r>
            <a:r>
              <a:rPr lang="fa-IR" sz="2400" dirty="0" err="1">
                <a:solidFill>
                  <a:srgbClr val="002060"/>
                </a:solidFill>
                <a:latin typeface="B Roya" pitchFamily="2" charset="-78"/>
                <a:cs typeface="B Roya" pitchFamily="2" charset="-78"/>
              </a:rPr>
              <a:t>آن‌ها</a:t>
            </a:r>
            <a:r>
              <a:rPr lang="fa-IR" sz="2400" dirty="0">
                <a:solidFill>
                  <a:srgbClr val="002060"/>
                </a:solidFill>
                <a:latin typeface="B Roya" pitchFamily="2" charset="-78"/>
                <a:cs typeface="B Roya" pitchFamily="2" charset="-78"/>
              </a:rPr>
              <a:t> بهره ببریم.</a:t>
            </a:r>
          </a:p>
          <a:p>
            <a:pPr marL="342900" indent="-342900" algn="just" rtl="1">
              <a:lnSpc>
                <a:spcPct val="125000"/>
              </a:lnSpc>
              <a:spcAft>
                <a:spcPts val="1200"/>
              </a:spcAft>
              <a:buClr>
                <a:srgbClr val="F89421"/>
              </a:buClr>
              <a:buFont typeface="Wingdings" pitchFamily="2" charset="2"/>
              <a:buChar char="§"/>
            </a:pPr>
            <a:r>
              <a:rPr lang="fa-IR" sz="2400" dirty="0">
                <a:solidFill>
                  <a:srgbClr val="002060"/>
                </a:solidFill>
                <a:latin typeface="B Roya" pitchFamily="2" charset="-78"/>
                <a:cs typeface="B Roya" pitchFamily="2" charset="-78"/>
              </a:rPr>
              <a:t>«امکان مجاور» مفهومی است که از </a:t>
            </a:r>
            <a:r>
              <a:rPr lang="fa-IR" sz="2400" dirty="0" err="1">
                <a:solidFill>
                  <a:srgbClr val="002060"/>
                </a:solidFill>
                <a:latin typeface="B Roya" pitchFamily="2" charset="-78"/>
                <a:cs typeface="B Roya" pitchFamily="2" charset="-78"/>
              </a:rPr>
              <a:t>زیست‌شناسی</a:t>
            </a:r>
            <a:r>
              <a:rPr lang="fa-IR" sz="2400" dirty="0">
                <a:solidFill>
                  <a:srgbClr val="002060"/>
                </a:solidFill>
                <a:latin typeface="B Roya" pitchFamily="2" charset="-78"/>
                <a:cs typeface="B Roya" pitchFamily="2" charset="-78"/>
              </a:rPr>
              <a:t> وام گرفته شده و به این معناست که </a:t>
            </a:r>
            <a:r>
              <a:rPr lang="fa-IR" sz="2400" b="1" dirty="0">
                <a:solidFill>
                  <a:srgbClr val="002060"/>
                </a:solidFill>
                <a:latin typeface="B Roya" pitchFamily="2" charset="-78"/>
                <a:cs typeface="B Roya" pitchFamily="2" charset="-78"/>
              </a:rPr>
              <a:t>هر تعامل فردی در یک </a:t>
            </a:r>
            <a:r>
              <a:rPr lang="fa-IR" sz="2400" b="1" dirty="0" err="1">
                <a:solidFill>
                  <a:srgbClr val="002060"/>
                </a:solidFill>
                <a:latin typeface="B Roya" pitchFamily="2" charset="-78"/>
                <a:cs typeface="B Roya" pitchFamily="2" charset="-78"/>
              </a:rPr>
              <a:t>زیست‌بوم</a:t>
            </a:r>
            <a:r>
              <a:rPr lang="fa-IR" sz="2400" b="1" dirty="0">
                <a:solidFill>
                  <a:srgbClr val="002060"/>
                </a:solidFill>
                <a:latin typeface="B Roya" pitchFamily="2" charset="-78"/>
                <a:cs typeface="B Roya" pitchFamily="2" charset="-78"/>
              </a:rPr>
              <a:t>، </a:t>
            </a:r>
            <a:r>
              <a:rPr lang="fa-IR" sz="2400" b="1" dirty="0" err="1">
                <a:solidFill>
                  <a:srgbClr val="002060"/>
                </a:solidFill>
                <a:latin typeface="B Roya" pitchFamily="2" charset="-78"/>
                <a:cs typeface="B Roya" pitchFamily="2" charset="-78"/>
              </a:rPr>
              <a:t>تنوعِ</a:t>
            </a:r>
            <a:r>
              <a:rPr lang="fa-IR" sz="2400" b="1" dirty="0">
                <a:solidFill>
                  <a:srgbClr val="002060"/>
                </a:solidFill>
                <a:latin typeface="B Roya" pitchFamily="2" charset="-78"/>
                <a:cs typeface="B Roya" pitchFamily="2" charset="-78"/>
              </a:rPr>
              <a:t> </a:t>
            </a:r>
            <a:r>
              <a:rPr lang="fa-IR" sz="2400" b="1" dirty="0" err="1">
                <a:solidFill>
                  <a:srgbClr val="002060"/>
                </a:solidFill>
                <a:latin typeface="B Roya" pitchFamily="2" charset="-78"/>
                <a:cs typeface="B Roya" pitchFamily="2" charset="-78"/>
              </a:rPr>
              <a:t>امکان‌هایی</a:t>
            </a:r>
            <a:r>
              <a:rPr lang="fa-IR" sz="2400" b="1" dirty="0">
                <a:solidFill>
                  <a:srgbClr val="002060"/>
                </a:solidFill>
                <a:latin typeface="B Roya" pitchFamily="2" charset="-78"/>
                <a:cs typeface="B Roya" pitchFamily="2" charset="-78"/>
              </a:rPr>
              <a:t> را که </a:t>
            </a:r>
            <a:r>
              <a:rPr lang="fa-IR" sz="2400" b="1" dirty="0" err="1">
                <a:solidFill>
                  <a:srgbClr val="002060"/>
                </a:solidFill>
                <a:latin typeface="B Roya" pitchFamily="2" charset="-78"/>
                <a:cs typeface="B Roya" pitchFamily="2" charset="-78"/>
              </a:rPr>
              <a:t>می‌توانند</a:t>
            </a:r>
            <a:r>
              <a:rPr lang="fa-IR" sz="2400" b="1" dirty="0">
                <a:solidFill>
                  <a:srgbClr val="002060"/>
                </a:solidFill>
                <a:latin typeface="B Roya" pitchFamily="2" charset="-78"/>
                <a:cs typeface="B Roya" pitchFamily="2" charset="-78"/>
              </a:rPr>
              <a:t> در آینده رخ دهند افزایش </a:t>
            </a:r>
            <a:r>
              <a:rPr lang="fa-IR" sz="2400" b="1" dirty="0" err="1">
                <a:solidFill>
                  <a:srgbClr val="002060"/>
                </a:solidFill>
                <a:latin typeface="B Roya" pitchFamily="2" charset="-78"/>
                <a:cs typeface="B Roya" pitchFamily="2" charset="-78"/>
              </a:rPr>
              <a:t>می‌دهد</a:t>
            </a:r>
            <a:r>
              <a:rPr lang="fa-IR" sz="2400" b="1" dirty="0">
                <a:solidFill>
                  <a:srgbClr val="002060"/>
                </a:solidFill>
                <a:latin typeface="B Roya" pitchFamily="2" charset="-78"/>
                <a:cs typeface="B Roya" pitchFamily="2" charset="-78"/>
              </a:rPr>
              <a:t>. </a:t>
            </a:r>
          </a:p>
          <a:p>
            <a:pPr marL="342900" indent="-342900" algn="just" rtl="1">
              <a:lnSpc>
                <a:spcPct val="125000"/>
              </a:lnSpc>
              <a:spcAft>
                <a:spcPts val="1200"/>
              </a:spcAft>
              <a:buClr>
                <a:srgbClr val="F89421"/>
              </a:buClr>
              <a:buFont typeface="Wingdings" pitchFamily="2" charset="2"/>
              <a:buChar char="§"/>
            </a:pPr>
            <a:r>
              <a:rPr lang="fa-IR" sz="2400" dirty="0" err="1">
                <a:solidFill>
                  <a:srgbClr val="002060"/>
                </a:solidFill>
                <a:latin typeface="B Roya" pitchFamily="2" charset="-78"/>
                <a:cs typeface="B Roya" pitchFamily="2" charset="-78"/>
              </a:rPr>
              <a:t>ایده‌های</a:t>
            </a:r>
            <a:r>
              <a:rPr lang="fa-IR" sz="2400" dirty="0">
                <a:solidFill>
                  <a:srgbClr val="002060"/>
                </a:solidFill>
                <a:latin typeface="B Roya" pitchFamily="2" charset="-78"/>
                <a:cs typeface="B Roya" pitchFamily="2" charset="-78"/>
              </a:rPr>
              <a:t> جدید تنها </a:t>
            </a:r>
            <a:r>
              <a:rPr lang="fa-IR" sz="2400" dirty="0" err="1">
                <a:solidFill>
                  <a:srgbClr val="002060"/>
                </a:solidFill>
                <a:latin typeface="B Roya" pitchFamily="2" charset="-78"/>
                <a:cs typeface="B Roya" pitchFamily="2" charset="-78"/>
              </a:rPr>
              <a:t>می‌توانند</a:t>
            </a:r>
            <a:r>
              <a:rPr lang="fa-IR" sz="2400" dirty="0">
                <a:solidFill>
                  <a:srgbClr val="002060"/>
                </a:solidFill>
                <a:latin typeface="B Roya" pitchFamily="2" charset="-78"/>
                <a:cs typeface="B Roya" pitchFamily="2" charset="-78"/>
              </a:rPr>
              <a:t> از آنچه </a:t>
            </a:r>
            <a:r>
              <a:rPr lang="fa-IR" sz="2400" dirty="0" err="1">
                <a:solidFill>
                  <a:srgbClr val="002060"/>
                </a:solidFill>
                <a:latin typeface="B Roya" pitchFamily="2" charset="-78"/>
                <a:cs typeface="B Roya" pitchFamily="2" charset="-78"/>
              </a:rPr>
              <a:t>هم‌اکنون</a:t>
            </a:r>
            <a:r>
              <a:rPr lang="fa-IR" sz="2400" dirty="0">
                <a:solidFill>
                  <a:srgbClr val="002060"/>
                </a:solidFill>
                <a:latin typeface="B Roya" pitchFamily="2" charset="-78"/>
                <a:cs typeface="B Roya" pitchFamily="2" charset="-78"/>
              </a:rPr>
              <a:t> وجود دارد، یک قدم جلوتر باشند. </a:t>
            </a:r>
          </a:p>
          <a:p>
            <a:pPr marL="342900" indent="-342900" algn="just" rtl="1">
              <a:lnSpc>
                <a:spcPct val="125000"/>
              </a:lnSpc>
              <a:spcAft>
                <a:spcPts val="1200"/>
              </a:spcAft>
              <a:buClr>
                <a:srgbClr val="F89421"/>
              </a:buClr>
              <a:buFont typeface="Wingdings" pitchFamily="2" charset="2"/>
              <a:buChar char="§"/>
            </a:pPr>
            <a:r>
              <a:rPr lang="fa-IR" sz="2400" dirty="0">
                <a:solidFill>
                  <a:srgbClr val="002060"/>
                </a:solidFill>
                <a:latin typeface="B Roya" pitchFamily="2" charset="-78"/>
                <a:cs typeface="B Roya" pitchFamily="2" charset="-78"/>
              </a:rPr>
              <a:t>نوآوری، جهش ناگهانی به ناشناخته نیست، بلکه کاوش در امکانات نزدیک و </a:t>
            </a:r>
            <a:r>
              <a:rPr lang="fa-IR" sz="2400" dirty="0" err="1">
                <a:solidFill>
                  <a:srgbClr val="002060"/>
                </a:solidFill>
                <a:latin typeface="B Roya" pitchFamily="2" charset="-78"/>
                <a:cs typeface="B Roya" pitchFamily="2" charset="-78"/>
              </a:rPr>
              <a:t>قابل‌دسترس</a:t>
            </a:r>
            <a:r>
              <a:rPr lang="fa-IR" sz="2400" dirty="0">
                <a:solidFill>
                  <a:srgbClr val="002060"/>
                </a:solidFill>
                <a:latin typeface="B Roya" pitchFamily="2" charset="-78"/>
                <a:cs typeface="B Roya" pitchFamily="2" charset="-78"/>
              </a:rPr>
              <a:t> است. هر </a:t>
            </a:r>
            <a:r>
              <a:rPr lang="fa-IR" sz="2400" dirty="0" err="1">
                <a:solidFill>
                  <a:srgbClr val="002060"/>
                </a:solidFill>
                <a:latin typeface="B Roya" pitchFamily="2" charset="-78"/>
                <a:cs typeface="B Roya" pitchFamily="2" charset="-78"/>
              </a:rPr>
              <a:t>ایده‌ی</a:t>
            </a:r>
            <a:r>
              <a:rPr lang="fa-IR" sz="2400" dirty="0">
                <a:solidFill>
                  <a:srgbClr val="002060"/>
                </a:solidFill>
                <a:latin typeface="B Roya" pitchFamily="2" charset="-78"/>
                <a:cs typeface="B Roya" pitchFamily="2" charset="-78"/>
              </a:rPr>
              <a:t> جدید، درهای </a:t>
            </a:r>
            <a:r>
              <a:rPr lang="fa-IR" sz="2400" dirty="0" err="1">
                <a:solidFill>
                  <a:srgbClr val="002060"/>
                </a:solidFill>
                <a:latin typeface="B Roya" pitchFamily="2" charset="-78"/>
                <a:cs typeface="B Roya" pitchFamily="2" charset="-78"/>
              </a:rPr>
              <a:t>تازه‌ای</a:t>
            </a:r>
            <a:r>
              <a:rPr lang="fa-IR" sz="2400" dirty="0">
                <a:solidFill>
                  <a:srgbClr val="002060"/>
                </a:solidFill>
                <a:latin typeface="B Roya" pitchFamily="2" charset="-78"/>
                <a:cs typeface="B Roya" pitchFamily="2" charset="-78"/>
              </a:rPr>
              <a:t> به امکانات دیگر </a:t>
            </a:r>
            <a:r>
              <a:rPr lang="fa-IR" sz="2400" dirty="0" err="1">
                <a:solidFill>
                  <a:srgbClr val="002060"/>
                </a:solidFill>
                <a:latin typeface="B Roya" pitchFamily="2" charset="-78"/>
                <a:cs typeface="B Roya" pitchFamily="2" charset="-78"/>
              </a:rPr>
              <a:t>می‌گشاید</a:t>
            </a:r>
            <a:r>
              <a:rPr lang="fa-IR" sz="2400" dirty="0">
                <a:solidFill>
                  <a:srgbClr val="002060"/>
                </a:solidFill>
                <a:latin typeface="B Roya" pitchFamily="2" charset="-78"/>
                <a:cs typeface="B Roya" pitchFamily="2" charset="-78"/>
              </a:rPr>
              <a:t>.</a:t>
            </a:r>
            <a:endParaRPr lang="en-US" sz="1600" dirty="0">
              <a:solidFill>
                <a:srgbClr val="002060"/>
              </a:solidFill>
              <a:cs typeface="B Nazanin" panose="00000400000000000000" pitchFamily="2" charset="-78"/>
            </a:endParaRPr>
          </a:p>
        </p:txBody>
      </p:sp>
      <p:sp>
        <p:nvSpPr>
          <p:cNvPr id="11" name="Snip Single Corner Rectangle 19">
            <a:extLst>
              <a:ext uri="{FF2B5EF4-FFF2-40B4-BE49-F238E27FC236}">
                <a16:creationId xmlns:a16="http://schemas.microsoft.com/office/drawing/2014/main" id="{1EAEAEE6-CFD2-7213-B085-35DFF4643EA9}"/>
              </a:ext>
            </a:extLst>
          </p:cNvPr>
          <p:cNvSpPr/>
          <p:nvPr/>
        </p:nvSpPr>
        <p:spPr>
          <a:xfrm flipH="1">
            <a:off x="1949906" y="255495"/>
            <a:ext cx="7627138" cy="585136"/>
          </a:xfrm>
          <a:prstGeom prst="snip1Rect">
            <a:avLst>
              <a:gd name="adj" fmla="val 50000"/>
            </a:avLst>
          </a:prstGeom>
          <a:solidFill>
            <a:srgbClr val="F894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r" defTabSz="914400" rtl="1" eaLnBrk="1" latinLnBrk="0" hangingPunct="1"/>
            <a:r>
              <a:rPr lang="fa-IR" sz="2800" b="1" dirty="0">
                <a:latin typeface="B Roya" pitchFamily="2" charset="-78"/>
                <a:cs typeface="B Roya" pitchFamily="2" charset="-78"/>
              </a:rPr>
              <a:t>امکان مجاور </a:t>
            </a:r>
            <a:r>
              <a:rPr lang="fa-IR" sz="2800" b="1" dirty="0">
                <a:cs typeface="B Titr" panose="00000700000000000000" pitchFamily="2" charset="-78"/>
              </a:rPr>
              <a:t>(</a:t>
            </a:r>
            <a:r>
              <a:rPr lang="en-GB" sz="2800" b="1" dirty="0">
                <a:cs typeface="B Titr" panose="00000700000000000000" pitchFamily="2" charset="-78"/>
              </a:rPr>
              <a:t>Adjacent Possible</a:t>
            </a:r>
            <a:r>
              <a:rPr lang="fa-IR" sz="2800" b="1" dirty="0">
                <a:cs typeface="B Titr" panose="00000700000000000000" pitchFamily="2" charset="-78"/>
              </a:rPr>
              <a:t>)</a:t>
            </a:r>
            <a:endParaRPr lang="en-US" sz="2800" b="1" dirty="0">
              <a:cs typeface="B Titr" panose="00000700000000000000" pitchFamily="2" charset="-78"/>
            </a:endParaRPr>
          </a:p>
        </p:txBody>
      </p:sp>
    </p:spTree>
    <p:extLst>
      <p:ext uri="{BB962C8B-B14F-4D97-AF65-F5344CB8AC3E}">
        <p14:creationId xmlns:p14="http://schemas.microsoft.com/office/powerpoint/2010/main" val="2776292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allAtOnce"/>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41300" y="89694"/>
            <a:ext cx="10058400" cy="1209675"/>
          </a:xfrm>
        </p:spPr>
        <p:txBody>
          <a:bodyPr>
            <a:normAutofit/>
          </a:bodyPr>
          <a:lstStyle/>
          <a:p>
            <a:r>
              <a:rPr lang="fa-IR" sz="3200" b="1" dirty="0">
                <a:solidFill>
                  <a:schemeClr val="bg1"/>
                </a:solidFill>
              </a:rPr>
              <a:t>مجموعه پیامدهای اصلی (</a:t>
            </a:r>
            <a:r>
              <a:rPr lang="en-US" sz="3200" b="1" dirty="0">
                <a:solidFill>
                  <a:schemeClr val="bg1"/>
                </a:solidFill>
                <a:latin typeface="+mn-lt"/>
              </a:rPr>
              <a:t>core outcome set</a:t>
            </a:r>
            <a:r>
              <a:rPr lang="fa-IR" sz="3200" b="1" dirty="0">
                <a:solidFill>
                  <a:schemeClr val="bg1"/>
                </a:solidFill>
              </a:rPr>
              <a:t>)</a:t>
            </a:r>
            <a:endParaRPr lang="en-US" sz="3200" b="1" dirty="0">
              <a:solidFill>
                <a:schemeClr val="bg1"/>
              </a:solidFill>
            </a:endParaRPr>
          </a:p>
        </p:txBody>
      </p:sp>
      <p:sp>
        <p:nvSpPr>
          <p:cNvPr id="3" name="Content Placeholder 2"/>
          <p:cNvSpPr>
            <a:spLocks noGrp="1"/>
          </p:cNvSpPr>
          <p:nvPr>
            <p:ph idx="4294967295"/>
          </p:nvPr>
        </p:nvSpPr>
        <p:spPr>
          <a:xfrm>
            <a:off x="317500" y="1299369"/>
            <a:ext cx="9499600" cy="4811712"/>
          </a:xfrm>
        </p:spPr>
        <p:txBody>
          <a:bodyPr>
            <a:noAutofit/>
          </a:bodyPr>
          <a:lstStyle/>
          <a:p>
            <a:pPr marL="352425" indent="-352425" algn="r">
              <a:lnSpc>
                <a:spcPct val="110000"/>
              </a:lnSpc>
              <a:buFont typeface="Wingdings" panose="05000000000000000000" pitchFamily="2" charset="2"/>
              <a:buChar char="§"/>
            </a:pPr>
            <a:r>
              <a:rPr lang="fa-IR" sz="2400" dirty="0"/>
              <a:t>هنگام پژوهش در مورد یک شرایط یکسان سلامت (</a:t>
            </a:r>
            <a:r>
              <a:rPr lang="en-US" sz="2400" dirty="0"/>
              <a:t>same health condition</a:t>
            </a:r>
            <a:r>
              <a:rPr lang="fa-IR" sz="2400" dirty="0"/>
              <a:t>)، مطالعات </a:t>
            </a:r>
            <a:r>
              <a:rPr lang="fa-IR" sz="2400" dirty="0" err="1"/>
              <a:t>می‌توانند</a:t>
            </a:r>
            <a:r>
              <a:rPr lang="fa-IR" sz="2400" dirty="0"/>
              <a:t> پیامدهای متفاوتی را </a:t>
            </a:r>
            <a:r>
              <a:rPr lang="fa-IR" sz="2400" dirty="0" err="1"/>
              <a:t>اندازه‌گیری</a:t>
            </a:r>
            <a:r>
              <a:rPr lang="fa-IR" sz="2400" dirty="0"/>
              <a:t> و گزارش کنند یا ارتباط </a:t>
            </a:r>
            <a:r>
              <a:rPr lang="fa-IR" sz="2400" dirty="0" err="1"/>
              <a:t>آن‌ها</a:t>
            </a:r>
            <a:r>
              <a:rPr lang="fa-IR" sz="2400" dirty="0"/>
              <a:t> را با طیف </a:t>
            </a:r>
            <a:r>
              <a:rPr lang="fa-IR" sz="2400" dirty="0" err="1"/>
              <a:t>وسیع‌تری</a:t>
            </a:r>
            <a:r>
              <a:rPr lang="fa-IR" sz="2400" dirty="0"/>
              <a:t> از </a:t>
            </a:r>
            <a:r>
              <a:rPr lang="fa-IR" sz="2400" dirty="0" err="1"/>
              <a:t>ذی‌نفعان</a:t>
            </a:r>
            <a:r>
              <a:rPr lang="fa-IR" sz="2400" dirty="0"/>
              <a:t> مانند بیماران و کاربران خدمات بهداشتی در نظر نگیرند. این مشکل (نوعی </a:t>
            </a:r>
            <a:r>
              <a:rPr lang="fa-IR" sz="2400" dirty="0" err="1"/>
              <a:t>هدررفت</a:t>
            </a:r>
            <a:r>
              <a:rPr lang="fa-IR" sz="2400" dirty="0"/>
              <a:t> قابل اجتناب پژوهش)، </a:t>
            </a:r>
            <a:r>
              <a:rPr lang="fa-IR" sz="2400" dirty="0" err="1"/>
              <a:t>روش‌های</a:t>
            </a:r>
            <a:r>
              <a:rPr lang="fa-IR" sz="2400" dirty="0"/>
              <a:t> سنتز شواهد (مثلاً </a:t>
            </a:r>
            <a:r>
              <a:rPr lang="fa-IR" sz="2400" dirty="0" err="1"/>
              <a:t>متاآنالیز</a:t>
            </a:r>
            <a:r>
              <a:rPr lang="fa-IR" sz="2400" dirty="0"/>
              <a:t>) را بسیار دشوار </a:t>
            </a:r>
            <a:r>
              <a:rPr lang="fa-IR" sz="2400" dirty="0" err="1"/>
              <a:t>می‌سازد</a:t>
            </a:r>
            <a:r>
              <a:rPr lang="fa-IR" sz="2400" dirty="0"/>
              <a:t>. </a:t>
            </a:r>
          </a:p>
          <a:p>
            <a:pPr marL="352425" indent="-352425" algn="r">
              <a:lnSpc>
                <a:spcPct val="110000"/>
              </a:lnSpc>
              <a:buFont typeface="Wingdings" panose="05000000000000000000" pitchFamily="2" charset="2"/>
              <a:buChar char="§"/>
            </a:pPr>
            <a:r>
              <a:rPr lang="fa-IR" sz="2400" dirty="0"/>
              <a:t>مجموعه پیامدهای اصلی، یک مجموعه </a:t>
            </a:r>
            <a:r>
              <a:rPr lang="fa-IR" sz="2400" dirty="0" err="1"/>
              <a:t>حداقلی</a:t>
            </a:r>
            <a:r>
              <a:rPr lang="fa-IR" sz="2400" dirty="0"/>
              <a:t> (</a:t>
            </a:r>
            <a:r>
              <a:rPr lang="en-US" sz="2400" dirty="0"/>
              <a:t>minimum set</a:t>
            </a:r>
            <a:r>
              <a:rPr lang="fa-IR" sz="2400" dirty="0"/>
              <a:t>) از </a:t>
            </a:r>
            <a:r>
              <a:rPr lang="fa-IR" sz="2400" dirty="0" err="1"/>
              <a:t>پیامدهایی</a:t>
            </a:r>
            <a:r>
              <a:rPr lang="fa-IR" sz="2400" dirty="0"/>
              <a:t> است که باید در همه </a:t>
            </a:r>
            <a:r>
              <a:rPr lang="fa-IR" sz="2400" dirty="0" err="1"/>
              <a:t>کارآزمایی‌های</a:t>
            </a:r>
            <a:r>
              <a:rPr lang="fa-IR" sz="2400" dirty="0"/>
              <a:t> بالینی انجام شده در یک وضعیت سلامت خاص (</a:t>
            </a:r>
            <a:r>
              <a:rPr lang="en-US" sz="2400" dirty="0"/>
              <a:t>specific health condition</a:t>
            </a:r>
            <a:r>
              <a:rPr lang="fa-IR" sz="2400" dirty="0"/>
              <a:t>) </a:t>
            </a:r>
            <a:r>
              <a:rPr lang="fa-IR" sz="2400" dirty="0" err="1"/>
              <a:t>اندازه‌گیری</a:t>
            </a:r>
            <a:r>
              <a:rPr lang="fa-IR" sz="2400" dirty="0"/>
              <a:t> و گزارش شوند.</a:t>
            </a:r>
          </a:p>
          <a:p>
            <a:pPr marL="352425" indent="-352425" algn="r">
              <a:lnSpc>
                <a:spcPct val="110000"/>
              </a:lnSpc>
              <a:buFont typeface="Wingdings" panose="05000000000000000000" pitchFamily="2" charset="2"/>
              <a:buChar char="§"/>
            </a:pPr>
            <a:r>
              <a:rPr lang="fa-IR" sz="2400" dirty="0"/>
              <a:t>بدون مجموعه‌ پیامدهای اصلی، ممکن است برخی از پیامدهای مهم در برخی از مطالعات وجود نداشته باشد، و بنابراین ترکیب شواهد </a:t>
            </a:r>
            <a:r>
              <a:rPr lang="fa-IR" sz="2400" dirty="0" err="1"/>
              <a:t>نمی‌تواند</a:t>
            </a:r>
            <a:r>
              <a:rPr lang="fa-IR" sz="2400" dirty="0"/>
              <a:t> </a:t>
            </a:r>
            <a:r>
              <a:rPr lang="fa-IR" sz="2400" dirty="0" err="1"/>
              <a:t>فوراً</a:t>
            </a:r>
            <a:r>
              <a:rPr lang="fa-IR" sz="2400" dirty="0"/>
              <a:t> نتایج مربوط به آن پیامدهای همه مطالعات را شامل شود، و به طور بالقوه هزاران بیمار را که زمان و رضایت خود را برای مشارکت در تحقیقات به بهترین شکل ممکن فراهم </a:t>
            </a:r>
            <a:r>
              <a:rPr lang="fa-IR" sz="2400" dirty="0" err="1"/>
              <a:t>کرده‌اند</a:t>
            </a:r>
            <a:r>
              <a:rPr lang="fa-IR" sz="2400" dirty="0"/>
              <a:t>، حذف </a:t>
            </a:r>
            <a:r>
              <a:rPr lang="fa-IR" sz="2400" dirty="0" err="1"/>
              <a:t>می‌کند</a:t>
            </a:r>
            <a:r>
              <a:rPr lang="fa-IR" sz="2400" dirty="0"/>
              <a:t>. </a:t>
            </a:r>
          </a:p>
        </p:txBody>
      </p:sp>
      <p:sp>
        <p:nvSpPr>
          <p:cNvPr id="4" name="Footer Placeholder 3"/>
          <p:cNvSpPr>
            <a:spLocks noGrp="1"/>
          </p:cNvSpPr>
          <p:nvPr>
            <p:ph type="ftr" sz="quarter" idx="4294967295"/>
          </p:nvPr>
        </p:nvSpPr>
        <p:spPr>
          <a:xfrm>
            <a:off x="0" y="19050"/>
            <a:ext cx="434975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a-IR" sz="1800" b="1" i="0" u="none" strike="noStrike" kern="1200" cap="none" spc="0" normalizeH="0" baseline="0" noProof="0">
                <a:ln>
                  <a:noFill/>
                </a:ln>
                <a:solidFill>
                  <a:prstClr val="white"/>
                </a:solidFill>
                <a:effectLst/>
                <a:uLnTx/>
                <a:uFillTx/>
                <a:latin typeface="Calibri" panose="020F0502020204030204"/>
                <a:ea typeface="+mn-ea"/>
                <a:cs typeface="B Roya" panose="00000400000000000000" pitchFamily="2" charset="-78"/>
              </a:rPr>
              <a:t>دکتر بیتا مسگرپور</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B Roya" panose="00000400000000000000" pitchFamily="2" charset="-78"/>
            </a:endParaRPr>
          </a:p>
        </p:txBody>
      </p:sp>
      <p:sp>
        <p:nvSpPr>
          <p:cNvPr id="5" name="Slide Number Placeholder 4"/>
          <p:cNvSpPr>
            <a:spLocks noGrp="1"/>
          </p:cNvSpPr>
          <p:nvPr>
            <p:ph type="sldNum" sz="quarter" idx="4294967295"/>
          </p:nvPr>
        </p:nvSpPr>
        <p:spPr>
          <a:xfrm>
            <a:off x="0" y="53975"/>
            <a:ext cx="650875" cy="293688"/>
          </a:xfrm>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fld id="{AAF6402D-44EF-47C8-9973-FA8A0D9B155C}"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B Roya" panose="00000400000000000000" pitchFamily="2" charset="-78"/>
              </a:rPr>
              <a:pPr marL="0" marR="0" lvl="0" indent="0" algn="r" defTabSz="914400" rtl="1"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B Roya" panose="00000400000000000000" pitchFamily="2" charset="-78"/>
            </a:endParaRPr>
          </a:p>
        </p:txBody>
      </p:sp>
      <p:sp>
        <p:nvSpPr>
          <p:cNvPr id="6" name="Rectangle 5"/>
          <p:cNvSpPr/>
          <p:nvPr/>
        </p:nvSpPr>
        <p:spPr>
          <a:xfrm>
            <a:off x="847486" y="6398974"/>
            <a:ext cx="3119765"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n-NO" sz="1800" b="0" i="1" u="sng" strike="noStrike" kern="1200" cap="none" spc="0" normalizeH="0" baseline="0" noProof="0" dirty="0">
                <a:ln>
                  <a:noFill/>
                </a:ln>
                <a:solidFill>
                  <a:srgbClr val="376FAA"/>
                </a:solidFill>
                <a:effectLst/>
                <a:uLnTx/>
                <a:uFillTx/>
                <a:latin typeface="Calibri" panose="020F0502020204030204"/>
                <a:ea typeface="+mn-ea"/>
                <a:cs typeface="+mn-cs"/>
                <a:hlinkClick r:id="rId2"/>
              </a:rPr>
              <a:t>BMJ Med</a:t>
            </a:r>
            <a:r>
              <a:rPr kumimoji="0" lang="nn-NO" sz="1800" b="0" i="0" u="sng" strike="noStrike" kern="1200" cap="none" spc="0" normalizeH="0" baseline="0" noProof="0" dirty="0">
                <a:ln>
                  <a:noFill/>
                </a:ln>
                <a:solidFill>
                  <a:srgbClr val="376FAA"/>
                </a:solidFill>
                <a:effectLst/>
                <a:uLnTx/>
                <a:uFillTx/>
                <a:latin typeface="Calibri" panose="020F0502020204030204"/>
                <a:ea typeface="+mn-ea"/>
                <a:cs typeface="+mn-cs"/>
                <a:hlinkClick r:id="rId2"/>
              </a:rPr>
              <a:t>.</a:t>
            </a:r>
            <a:r>
              <a:rPr kumimoji="0" lang="nn-NO" sz="1800" b="0" i="0" u="none" strike="noStrike" kern="1200" cap="none" spc="0" normalizeH="0" baseline="0" noProof="0" dirty="0">
                <a:ln>
                  <a:noFill/>
                </a:ln>
                <a:solidFill>
                  <a:srgbClr val="212121"/>
                </a:solidFill>
                <a:effectLst/>
                <a:uLnTx/>
                <a:uFillTx/>
                <a:latin typeface="Calibri" panose="020F0502020204030204"/>
                <a:ea typeface="+mn-ea"/>
                <a:cs typeface="+mn-cs"/>
              </a:rPr>
              <a:t> 2022; 1(1): e000284.</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2278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095500" y="102394"/>
            <a:ext cx="7598526" cy="1209675"/>
          </a:xfrm>
        </p:spPr>
        <p:txBody>
          <a:bodyPr>
            <a:normAutofit/>
          </a:bodyPr>
          <a:lstStyle/>
          <a:p>
            <a:r>
              <a:rPr lang="fa-IR" sz="3200" b="1" dirty="0" err="1">
                <a:solidFill>
                  <a:schemeClr val="bg1"/>
                </a:solidFill>
              </a:rPr>
              <a:t>مثال‌هایی</a:t>
            </a:r>
            <a:r>
              <a:rPr lang="fa-IR" sz="3200" b="1" dirty="0">
                <a:solidFill>
                  <a:schemeClr val="bg1"/>
                </a:solidFill>
              </a:rPr>
              <a:t> از مجموعه پیامدهای اصلی</a:t>
            </a:r>
            <a:endParaRPr lang="en-US" sz="3200" b="1" dirty="0">
              <a:solidFill>
                <a:schemeClr val="bg1"/>
              </a:solidFill>
            </a:endParaRPr>
          </a:p>
        </p:txBody>
      </p:sp>
      <p:sp>
        <p:nvSpPr>
          <p:cNvPr id="4" name="Footer Placeholder 3"/>
          <p:cNvSpPr>
            <a:spLocks noGrp="1"/>
          </p:cNvSpPr>
          <p:nvPr>
            <p:ph type="ftr" sz="quarter" idx="4294967295"/>
          </p:nvPr>
        </p:nvSpPr>
        <p:spPr>
          <a:xfrm>
            <a:off x="0" y="19050"/>
            <a:ext cx="434975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a-IR" sz="1800" b="1" i="0" u="none" strike="noStrike" kern="1200" cap="none" spc="0" normalizeH="0" baseline="0" noProof="0">
                <a:ln>
                  <a:noFill/>
                </a:ln>
                <a:solidFill>
                  <a:prstClr val="white"/>
                </a:solidFill>
                <a:effectLst/>
                <a:uLnTx/>
                <a:uFillTx/>
                <a:latin typeface="Calibri" panose="020F0502020204030204"/>
                <a:ea typeface="+mn-ea"/>
                <a:cs typeface="B Roya" panose="00000400000000000000" pitchFamily="2" charset="-78"/>
              </a:rPr>
              <a:t>دکتر بیتا مسگرپور</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B Roya" panose="00000400000000000000" pitchFamily="2" charset="-78"/>
            </a:endParaRPr>
          </a:p>
        </p:txBody>
      </p:sp>
      <p:sp>
        <p:nvSpPr>
          <p:cNvPr id="5" name="Slide Number Placeholder 4"/>
          <p:cNvSpPr>
            <a:spLocks noGrp="1"/>
          </p:cNvSpPr>
          <p:nvPr>
            <p:ph type="sldNum" sz="quarter" idx="4294967295"/>
          </p:nvPr>
        </p:nvSpPr>
        <p:spPr>
          <a:xfrm>
            <a:off x="0" y="53975"/>
            <a:ext cx="650875" cy="293688"/>
          </a:xfrm>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fld id="{AAF6402D-44EF-47C8-9973-FA8A0D9B155C}"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B Roya" panose="00000400000000000000" pitchFamily="2" charset="-78"/>
              </a:rPr>
              <a:pPr marL="0" marR="0" lvl="0" indent="0" algn="r" defTabSz="914400" rtl="1"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B Roya" panose="00000400000000000000" pitchFamily="2" charset="-78"/>
            </a:endParaRPr>
          </a:p>
        </p:txBody>
      </p:sp>
      <p:graphicFrame>
        <p:nvGraphicFramePr>
          <p:cNvPr id="8" name="Content Placeholder 7"/>
          <p:cNvGraphicFramePr>
            <a:graphicFrameLocks noGrp="1"/>
          </p:cNvGraphicFramePr>
          <p:nvPr>
            <p:ph idx="4294967295"/>
            <p:extLst>
              <p:ext uri="{D42A27DB-BD31-4B8C-83A1-F6EECF244321}">
                <p14:modId xmlns:p14="http://schemas.microsoft.com/office/powerpoint/2010/main" val="3219359129"/>
              </p:ext>
            </p:extLst>
          </p:nvPr>
        </p:nvGraphicFramePr>
        <p:xfrm>
          <a:off x="914400" y="1484462"/>
          <a:ext cx="9046326" cy="4101330"/>
        </p:xfrm>
        <a:graphic>
          <a:graphicData uri="http://schemas.openxmlformats.org/drawingml/2006/table">
            <a:tbl>
              <a:tblPr firstRow="1" bandRow="1">
                <a:tableStyleId>{5C22544A-7EE6-4342-B048-85BDC9FD1C3A}</a:tableStyleId>
              </a:tblPr>
              <a:tblGrid>
                <a:gridCol w="2425700">
                  <a:extLst>
                    <a:ext uri="{9D8B030D-6E8A-4147-A177-3AD203B41FA5}">
                      <a16:colId xmlns:a16="http://schemas.microsoft.com/office/drawing/2014/main" val="20000"/>
                    </a:ext>
                  </a:extLst>
                </a:gridCol>
                <a:gridCol w="6620626">
                  <a:extLst>
                    <a:ext uri="{9D8B030D-6E8A-4147-A177-3AD203B41FA5}">
                      <a16:colId xmlns:a16="http://schemas.microsoft.com/office/drawing/2014/main" val="20001"/>
                    </a:ext>
                  </a:extLst>
                </a:gridCol>
              </a:tblGrid>
              <a:tr h="625572">
                <a:tc>
                  <a:txBody>
                    <a:bodyPr/>
                    <a:lstStyle/>
                    <a:p>
                      <a:pPr algn="l" fontAlgn="b"/>
                      <a:r>
                        <a:rPr lang="en-US" sz="2400">
                          <a:effectLst/>
                        </a:rPr>
                        <a:t>Disease</a:t>
                      </a:r>
                      <a:endParaRPr lang="en-US" sz="2400" b="0">
                        <a:effectLst/>
                      </a:endParaRPr>
                    </a:p>
                  </a:txBody>
                  <a:tcPr anchor="b"/>
                </a:tc>
                <a:tc>
                  <a:txBody>
                    <a:bodyPr/>
                    <a:lstStyle/>
                    <a:p>
                      <a:pPr algn="l" fontAlgn="b"/>
                      <a:r>
                        <a:rPr lang="en-US" sz="2400" dirty="0">
                          <a:effectLst/>
                        </a:rPr>
                        <a:t>Core outcome set</a:t>
                      </a:r>
                      <a:endParaRPr lang="en-US" sz="2400" b="0" dirty="0">
                        <a:effectLst/>
                      </a:endParaRPr>
                    </a:p>
                  </a:txBody>
                  <a:tcPr anchor="b"/>
                </a:tc>
                <a:extLst>
                  <a:ext uri="{0D108BD9-81ED-4DB2-BD59-A6C34878D82A}">
                    <a16:rowId xmlns:a16="http://schemas.microsoft.com/office/drawing/2014/main" val="10000"/>
                  </a:ext>
                </a:extLst>
              </a:tr>
              <a:tr h="1748589">
                <a:tc>
                  <a:txBody>
                    <a:bodyPr/>
                    <a:lstStyle/>
                    <a:p>
                      <a:pPr algn="l" fontAlgn="t"/>
                      <a:r>
                        <a:rPr lang="en-US" sz="2400" dirty="0">
                          <a:effectLst/>
                        </a:rPr>
                        <a:t>Acute respiratory failure survivors</a:t>
                      </a:r>
                      <a:endParaRPr lang="en-US" sz="2400" b="0" dirty="0">
                        <a:effectLst/>
                      </a:endParaRPr>
                    </a:p>
                  </a:txBody>
                  <a:tcPr/>
                </a:tc>
                <a:tc>
                  <a:txBody>
                    <a:bodyPr/>
                    <a:lstStyle/>
                    <a:p>
                      <a:pPr algn="l" fontAlgn="t"/>
                      <a:r>
                        <a:rPr lang="en-US" sz="2400">
                          <a:effectLst/>
                        </a:rPr>
                        <a:t>Improving long term outcomes research for acute respiratory failure (</a:t>
                      </a:r>
                      <a:r>
                        <a:rPr lang="en-US" sz="2400" u="sng">
                          <a:effectLst/>
                          <a:hlinkClick r:id="rId2"/>
                        </a:rPr>
                        <a:t>https://www.improvelto.com/</a:t>
                      </a:r>
                      <a:r>
                        <a:rPr lang="en-US" sz="2400">
                          <a:effectLst/>
                        </a:rPr>
                        <a:t>): physical function, cognition, mental health, survival, pulmonary function, pain, muscle or nerve function</a:t>
                      </a:r>
                      <a:endParaRPr lang="en-US" sz="2400" b="0">
                        <a:effectLst/>
                      </a:endParaRPr>
                    </a:p>
                  </a:txBody>
                  <a:tcPr/>
                </a:tc>
                <a:extLst>
                  <a:ext uri="{0D108BD9-81ED-4DB2-BD59-A6C34878D82A}">
                    <a16:rowId xmlns:a16="http://schemas.microsoft.com/office/drawing/2014/main" val="10001"/>
                  </a:ext>
                </a:extLst>
              </a:tr>
              <a:tr h="1727169">
                <a:tc>
                  <a:txBody>
                    <a:bodyPr/>
                    <a:lstStyle/>
                    <a:p>
                      <a:pPr algn="l" fontAlgn="t"/>
                      <a:r>
                        <a:rPr lang="en-US" sz="2400">
                          <a:effectLst/>
                        </a:rPr>
                        <a:t>Eczema</a:t>
                      </a:r>
                      <a:endParaRPr lang="en-US" sz="2400" b="0">
                        <a:effectLst/>
                      </a:endParaRPr>
                    </a:p>
                  </a:txBody>
                  <a:tcPr/>
                </a:tc>
                <a:tc>
                  <a:txBody>
                    <a:bodyPr/>
                    <a:lstStyle/>
                    <a:p>
                      <a:pPr algn="l" fontAlgn="t"/>
                      <a:r>
                        <a:rPr lang="en-US" sz="2400" dirty="0">
                          <a:effectLst/>
                        </a:rPr>
                        <a:t>HOME Initiative (</a:t>
                      </a:r>
                      <a:r>
                        <a:rPr lang="en-US" sz="2400" dirty="0" err="1">
                          <a:effectLst/>
                        </a:rPr>
                        <a:t>Harmonising</a:t>
                      </a:r>
                      <a:r>
                        <a:rPr lang="en-US" sz="2400" dirty="0">
                          <a:effectLst/>
                        </a:rPr>
                        <a:t> Outcome Measures for Eczema; </a:t>
                      </a:r>
                      <a:r>
                        <a:rPr lang="en-US" sz="2400" u="sng" dirty="0">
                          <a:effectLst/>
                          <a:hlinkClick r:id="rId3"/>
                        </a:rPr>
                        <a:t>http://www.homeforeczema.org/</a:t>
                      </a:r>
                      <a:r>
                        <a:rPr lang="en-US" sz="2400" dirty="0">
                          <a:effectLst/>
                        </a:rPr>
                        <a:t>): clinical signs, symptoms, long term control of flares, quality of life</a:t>
                      </a:r>
                      <a:endParaRPr lang="en-US" sz="2400" b="0" dirty="0">
                        <a:effectLst/>
                      </a:endParaRPr>
                    </a:p>
                  </a:txBody>
                  <a:tcPr/>
                </a:tc>
                <a:extLst>
                  <a:ext uri="{0D108BD9-81ED-4DB2-BD59-A6C34878D82A}">
                    <a16:rowId xmlns:a16="http://schemas.microsoft.com/office/drawing/2014/main" val="10002"/>
                  </a:ext>
                </a:extLst>
              </a:tr>
            </a:tbl>
          </a:graphicData>
        </a:graphic>
      </p:graphicFrame>
      <p:sp>
        <p:nvSpPr>
          <p:cNvPr id="9" name="Rectangle 8"/>
          <p:cNvSpPr/>
          <p:nvPr/>
        </p:nvSpPr>
        <p:spPr>
          <a:xfrm>
            <a:off x="1317386" y="6488668"/>
            <a:ext cx="3119765"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n-NO" sz="1800" b="0" i="1" u="sng" strike="noStrike" kern="1200" cap="none" spc="0" normalizeH="0" baseline="0" noProof="0">
                <a:ln>
                  <a:noFill/>
                </a:ln>
                <a:solidFill>
                  <a:srgbClr val="376FAA"/>
                </a:solidFill>
                <a:effectLst/>
                <a:uLnTx/>
                <a:uFillTx/>
                <a:latin typeface="Calibri" panose="020F0502020204030204"/>
                <a:ea typeface="+mn-ea"/>
                <a:cs typeface="+mn-cs"/>
                <a:hlinkClick r:id="rId4"/>
              </a:rPr>
              <a:t>BMJ Med</a:t>
            </a:r>
            <a:r>
              <a:rPr kumimoji="0" lang="nn-NO" sz="1800" b="0" i="0" u="sng" strike="noStrike" kern="1200" cap="none" spc="0" normalizeH="0" baseline="0" noProof="0">
                <a:ln>
                  <a:noFill/>
                </a:ln>
                <a:solidFill>
                  <a:srgbClr val="376FAA"/>
                </a:solidFill>
                <a:effectLst/>
                <a:uLnTx/>
                <a:uFillTx/>
                <a:latin typeface="Calibri" panose="020F0502020204030204"/>
                <a:ea typeface="+mn-ea"/>
                <a:cs typeface="+mn-cs"/>
                <a:hlinkClick r:id="rId4"/>
              </a:rPr>
              <a:t>.</a:t>
            </a:r>
            <a:r>
              <a:rPr kumimoji="0" lang="nn-NO" sz="1800" b="0" i="0" u="none" strike="noStrike" kern="1200" cap="none" spc="0" normalizeH="0" baseline="0" noProof="0">
                <a:ln>
                  <a:noFill/>
                </a:ln>
                <a:solidFill>
                  <a:srgbClr val="212121"/>
                </a:solidFill>
                <a:effectLst/>
                <a:uLnTx/>
                <a:uFillTx/>
                <a:latin typeface="Calibri" panose="020F0502020204030204"/>
                <a:ea typeface="+mn-ea"/>
                <a:cs typeface="+mn-cs"/>
              </a:rPr>
              <a:t> 2022; 1(1): e000284.</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499192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10880725" y="6446838"/>
            <a:ext cx="1311275"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F6402D-44EF-47C8-9973-FA8A0D9B155C}" type="slidenum">
              <a:rPr kumimoji="0" lang="en-US" sz="18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p:cNvPicPr>
            <a:picLocks noChangeAspect="1"/>
          </p:cNvPicPr>
          <p:nvPr/>
        </p:nvPicPr>
        <p:blipFill>
          <a:blip r:embed="rId2"/>
          <a:stretch>
            <a:fillRect/>
          </a:stretch>
        </p:blipFill>
        <p:spPr>
          <a:xfrm>
            <a:off x="138112" y="157079"/>
            <a:ext cx="11915775" cy="5876925"/>
          </a:xfrm>
          <a:prstGeom prst="rect">
            <a:avLst/>
          </a:prstGeom>
          <a:ln>
            <a:noFill/>
          </a:ln>
          <a:effectLst>
            <a:outerShdw blurRad="292100" dist="139700" dir="2700000" algn="tl" rotWithShape="0">
              <a:srgbClr val="333333">
                <a:alpha val="65000"/>
              </a:srgbClr>
            </a:outerShdw>
          </a:effectLst>
        </p:spPr>
      </p:pic>
      <p:sp>
        <p:nvSpPr>
          <p:cNvPr id="4" name="Rectangle 3"/>
          <p:cNvSpPr/>
          <p:nvPr/>
        </p:nvSpPr>
        <p:spPr>
          <a:xfrm>
            <a:off x="3721384" y="6319264"/>
            <a:ext cx="5072158"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a:ln>
                  <a:noFill/>
                </a:ln>
                <a:solidFill>
                  <a:srgbClr val="F89421"/>
                </a:solidFill>
                <a:effectLst/>
                <a:uLnTx/>
                <a:uFillTx/>
                <a:latin typeface="Calibri" panose="020F0502020204030204"/>
                <a:ea typeface="+mn-ea"/>
                <a:cs typeface="+mn-cs"/>
              </a:rPr>
              <a:t>https://comet-</a:t>
            </a:r>
            <a:r>
              <a:rPr kumimoji="0" lang="en-US" sz="3200" b="1" i="0" u="sng" strike="noStrike" kern="1200" cap="none" spc="0" normalizeH="0" baseline="0" noProof="0" dirty="0" err="1">
                <a:ln>
                  <a:noFill/>
                </a:ln>
                <a:solidFill>
                  <a:srgbClr val="F89421"/>
                </a:solidFill>
                <a:effectLst/>
                <a:uLnTx/>
                <a:uFillTx/>
                <a:latin typeface="Calibri" panose="020F0502020204030204"/>
                <a:ea typeface="+mn-ea"/>
                <a:cs typeface="+mn-cs"/>
              </a:rPr>
              <a:t>initiative.org</a:t>
            </a:r>
            <a:r>
              <a:rPr kumimoji="0" lang="en-US" sz="3200" b="1" i="0" u="sng" strike="noStrike" kern="1200" cap="none" spc="0" normalizeH="0" baseline="0" noProof="0" dirty="0">
                <a:ln>
                  <a:noFill/>
                </a:ln>
                <a:solidFill>
                  <a:srgbClr val="F89421"/>
                </a:solidFill>
                <a:effectLst/>
                <a:uLnTx/>
                <a:uFillTx/>
                <a:latin typeface="Calibri" panose="020F0502020204030204"/>
                <a:ea typeface="+mn-ea"/>
                <a:cs typeface="+mn-cs"/>
              </a:rPr>
              <a:t>/</a:t>
            </a:r>
            <a:endParaRPr kumimoji="0" lang="en-US" sz="3200" b="1" i="0" u="none" strike="noStrike" kern="1200" cap="none" spc="0" normalizeH="0" baseline="0" noProof="0" dirty="0">
              <a:ln>
                <a:noFill/>
              </a:ln>
              <a:solidFill>
                <a:srgbClr val="F8942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32094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10880725" y="6446838"/>
            <a:ext cx="1311275"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F6402D-44EF-47C8-9973-FA8A0D9B155C}" type="slidenum">
              <a:rPr kumimoji="0" lang="en-US" sz="18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p:cNvPicPr>
            <a:picLocks noChangeAspect="1"/>
          </p:cNvPicPr>
          <p:nvPr/>
        </p:nvPicPr>
        <p:blipFill>
          <a:blip r:embed="rId2"/>
          <a:stretch>
            <a:fillRect/>
          </a:stretch>
        </p:blipFill>
        <p:spPr>
          <a:xfrm>
            <a:off x="774365" y="518574"/>
            <a:ext cx="8573503" cy="592826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7552615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10CCFD-3887-617C-1157-0A3CAC9E6420}"/>
              </a:ext>
            </a:extLst>
          </p:cNvPr>
          <p:cNvSpPr>
            <a:spLocks noGrp="1"/>
          </p:cNvSpPr>
          <p:nvPr>
            <p:ph type="title" idx="4294967295"/>
          </p:nvPr>
        </p:nvSpPr>
        <p:spPr>
          <a:xfrm>
            <a:off x="2208681" y="206047"/>
            <a:ext cx="6743700" cy="1020763"/>
          </a:xfrm>
        </p:spPr>
        <p:txBody>
          <a:bodyPr/>
          <a:lstStyle/>
          <a:p>
            <a:pPr algn="ctr" rtl="1"/>
            <a:r>
              <a:rPr lang="fa-IR" sz="3200" b="1" dirty="0">
                <a:solidFill>
                  <a:schemeClr val="bg1"/>
                </a:solidFill>
                <a:latin typeface="B Roya" pitchFamily="2" charset="-78"/>
                <a:cs typeface="B Roya" pitchFamily="2" charset="-78"/>
              </a:rPr>
              <a:t>نوآوری و خلاقیت در انتخاب موضوع پژوهشی</a:t>
            </a:r>
            <a:endParaRPr lang="x-none" sz="3200" b="1" dirty="0">
              <a:solidFill>
                <a:schemeClr val="bg1"/>
              </a:solidFill>
              <a:latin typeface="B Roya" pitchFamily="2" charset="-78"/>
              <a:cs typeface="B Roya" pitchFamily="2" charset="-78"/>
            </a:endParaRPr>
          </a:p>
        </p:txBody>
      </p:sp>
      <p:sp>
        <p:nvSpPr>
          <p:cNvPr id="3" name="Slide Number Placeholder 2">
            <a:extLst>
              <a:ext uri="{FF2B5EF4-FFF2-40B4-BE49-F238E27FC236}">
                <a16:creationId xmlns:a16="http://schemas.microsoft.com/office/drawing/2014/main" id="{FFEBF4F9-A86B-F209-26E6-CE6452E90119}"/>
              </a:ext>
            </a:extLst>
          </p:cNvPr>
          <p:cNvSpPr>
            <a:spLocks noGrp="1"/>
          </p:cNvSpPr>
          <p:nvPr>
            <p:ph type="sldNum" idx="4294967295"/>
          </p:nvPr>
        </p:nvSpPr>
        <p:spPr>
          <a:xfrm>
            <a:off x="10880725" y="6459538"/>
            <a:ext cx="1311275"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47E9E2CB-C163-808C-1945-F70C22D62125}"/>
              </a:ext>
            </a:extLst>
          </p:cNvPr>
          <p:cNvSpPr txBox="1"/>
          <p:nvPr/>
        </p:nvSpPr>
        <p:spPr>
          <a:xfrm>
            <a:off x="699369" y="1601961"/>
            <a:ext cx="7499131" cy="4380686"/>
          </a:xfrm>
          <a:prstGeom prst="rect">
            <a:avLst/>
          </a:prstGeom>
          <a:noFill/>
        </p:spPr>
        <p:txBody>
          <a:bodyPr wrap="square">
            <a:spAutoFit/>
          </a:bodyPr>
          <a:lstStyle/>
          <a:p>
            <a:pPr marL="0" marR="0" lvl="0" indent="0" algn="r" defTabSz="914400" rtl="1" eaLnBrk="1" fontAlgn="auto" latinLnBrk="0" hangingPunct="1">
              <a:lnSpc>
                <a:spcPct val="150000"/>
              </a:lnSpc>
              <a:spcBef>
                <a:spcPts val="0"/>
              </a:spcBef>
              <a:spcAft>
                <a:spcPts val="800"/>
              </a:spcAft>
              <a:buClr>
                <a:srgbClr val="FF9300"/>
              </a:buClr>
              <a:buSzTx/>
              <a:buFontTx/>
              <a:buNone/>
              <a:tabLst/>
              <a:defRPr/>
            </a:pPr>
            <a:r>
              <a:rPr kumimoji="0" lang="fa-IR" sz="2400" b="1" i="0" u="none" strike="noStrike" kern="1200" cap="none" spc="0" normalizeH="0" baseline="0" noProof="0" dirty="0">
                <a:ln>
                  <a:noFill/>
                </a:ln>
                <a:solidFill>
                  <a:prstClr val="black"/>
                </a:solidFill>
                <a:effectLst/>
                <a:uLnTx/>
                <a:uFillTx/>
                <a:latin typeface="B Roya" pitchFamily="2" charset="-78"/>
                <a:ea typeface="Source Sans Pro" panose="020B0503030403020204" pitchFamily="34" charset="0"/>
                <a:cs typeface="B Roya" pitchFamily="2" charset="-78"/>
              </a:rPr>
              <a:t>متقاضیان گرنت تشویق </a:t>
            </a:r>
            <a:r>
              <a:rPr kumimoji="0" lang="fa-IR" sz="2400" b="1" i="0" u="none" strike="noStrike" kern="1200" cap="none" spc="0" normalizeH="0" baseline="0" noProof="0" dirty="0" err="1">
                <a:ln>
                  <a:noFill/>
                </a:ln>
                <a:solidFill>
                  <a:prstClr val="black"/>
                </a:solidFill>
                <a:effectLst/>
                <a:uLnTx/>
                <a:uFillTx/>
                <a:latin typeface="B Roya" pitchFamily="2" charset="-78"/>
                <a:ea typeface="Source Sans Pro" panose="020B0503030403020204" pitchFamily="34" charset="0"/>
                <a:cs typeface="B Roya" pitchFamily="2" charset="-78"/>
              </a:rPr>
              <a:t>می‌شوند</a:t>
            </a:r>
            <a:r>
              <a:rPr kumimoji="0" lang="fa-IR" sz="2400" b="1" i="0" u="none" strike="noStrike" kern="1200" cap="none" spc="0" normalizeH="0" baseline="0" noProof="0" dirty="0">
                <a:ln>
                  <a:noFill/>
                </a:ln>
                <a:solidFill>
                  <a:prstClr val="black"/>
                </a:solidFill>
                <a:effectLst/>
                <a:uLnTx/>
                <a:uFillTx/>
                <a:latin typeface="B Roya" pitchFamily="2" charset="-78"/>
                <a:ea typeface="Source Sans Pro" panose="020B0503030403020204" pitchFamily="34" charset="0"/>
                <a:cs typeface="B Roya" pitchFamily="2" charset="-78"/>
              </a:rPr>
              <a:t> </a:t>
            </a:r>
          </a:p>
          <a:p>
            <a:pPr marL="380990" marR="0" lvl="0" indent="-380990" algn="r" defTabSz="914400" rtl="1" eaLnBrk="1" fontAlgn="auto" latinLnBrk="0" hangingPunct="1">
              <a:lnSpc>
                <a:spcPct val="150000"/>
              </a:lnSpc>
              <a:spcBef>
                <a:spcPts val="0"/>
              </a:spcBef>
              <a:spcAft>
                <a:spcPts val="800"/>
              </a:spcAft>
              <a:buClr>
                <a:srgbClr val="FF9300"/>
              </a:buClr>
              <a:buSzTx/>
              <a:buFont typeface="Wingdings" pitchFamily="2" charset="2"/>
              <a:buChar char="§"/>
              <a:tabLst/>
              <a:defRPr/>
            </a:pPr>
            <a:r>
              <a:rPr kumimoji="0" lang="fa-IR" sz="2400" b="0" i="0" u="none" strike="noStrike" kern="1200" cap="none" spc="0" normalizeH="0" baseline="0" noProof="0" dirty="0">
                <a:ln>
                  <a:noFill/>
                </a:ln>
                <a:solidFill>
                  <a:prstClr val="black"/>
                </a:solidFill>
                <a:effectLst/>
                <a:uLnTx/>
                <a:uFillTx/>
                <a:latin typeface="B Roya" pitchFamily="2" charset="-78"/>
                <a:ea typeface="Source Sans Pro" panose="020B0503030403020204" pitchFamily="34" charset="0"/>
                <a:cs typeface="B Roya" pitchFamily="2" charset="-78"/>
              </a:rPr>
              <a:t>خارج از چارچوب (</a:t>
            </a:r>
            <a:r>
              <a:rPr kumimoji="0" lang="en-US" sz="24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B Roya" pitchFamily="2" charset="-78"/>
              </a:rPr>
              <a:t>out of the box</a:t>
            </a:r>
            <a:r>
              <a:rPr kumimoji="0" lang="fa-IR" sz="2400" b="0" i="0" u="none" strike="noStrike" kern="1200" cap="none" spc="0" normalizeH="0" baseline="0" noProof="0" dirty="0">
                <a:ln>
                  <a:noFill/>
                </a:ln>
                <a:solidFill>
                  <a:prstClr val="black"/>
                </a:solidFill>
                <a:effectLst/>
                <a:uLnTx/>
                <a:uFillTx/>
                <a:latin typeface="B Roya" pitchFamily="2" charset="-78"/>
                <a:ea typeface="Source Sans Pro" panose="020B0503030403020204" pitchFamily="34" charset="0"/>
                <a:cs typeface="B Roya" pitchFamily="2" charset="-78"/>
              </a:rPr>
              <a:t>) فکر کنند</a:t>
            </a:r>
          </a:p>
          <a:p>
            <a:pPr marL="380990" marR="0" lvl="0" indent="-380990" algn="r" defTabSz="914400" rtl="1" eaLnBrk="1" fontAlgn="auto" latinLnBrk="0" hangingPunct="1">
              <a:lnSpc>
                <a:spcPct val="150000"/>
              </a:lnSpc>
              <a:spcBef>
                <a:spcPts val="0"/>
              </a:spcBef>
              <a:spcAft>
                <a:spcPts val="800"/>
              </a:spcAft>
              <a:buClr>
                <a:srgbClr val="FF9300"/>
              </a:buClr>
              <a:buSzTx/>
              <a:buFont typeface="Wingdings" pitchFamily="2" charset="2"/>
              <a:buChar char="§"/>
              <a:tabLst/>
              <a:defRPr/>
            </a:pPr>
            <a:r>
              <a:rPr kumimoji="0" lang="fa-IR" sz="2400" b="0" i="0" u="none" strike="noStrike" kern="1200" cap="none" spc="0" normalizeH="0" baseline="0" noProof="0" dirty="0" err="1">
                <a:ln>
                  <a:noFill/>
                </a:ln>
                <a:solidFill>
                  <a:prstClr val="black"/>
                </a:solidFill>
                <a:effectLst/>
                <a:uLnTx/>
                <a:uFillTx/>
                <a:latin typeface="B Roya" pitchFamily="2" charset="-78"/>
                <a:ea typeface="Source Sans Pro" panose="020B0503030403020204" pitchFamily="34" charset="0"/>
                <a:cs typeface="B Roya" pitchFamily="2" charset="-78"/>
              </a:rPr>
              <a:t>ریسک‌های</a:t>
            </a:r>
            <a:r>
              <a:rPr kumimoji="0" lang="fa-IR" sz="2400" b="0" i="0" u="none" strike="noStrike" kern="1200" cap="none" spc="0" normalizeH="0" baseline="0" noProof="0" dirty="0">
                <a:ln>
                  <a:noFill/>
                </a:ln>
                <a:solidFill>
                  <a:prstClr val="black"/>
                </a:solidFill>
                <a:effectLst/>
                <a:uLnTx/>
                <a:uFillTx/>
                <a:latin typeface="B Roya" pitchFamily="2" charset="-78"/>
                <a:ea typeface="Source Sans Pro" panose="020B0503030403020204" pitchFamily="34" charset="0"/>
                <a:cs typeface="B Roya" pitchFamily="2" charset="-78"/>
              </a:rPr>
              <a:t> حساب شده را بپذیرند </a:t>
            </a:r>
          </a:p>
          <a:p>
            <a:pPr marL="380990" marR="0" lvl="0" indent="-380990" algn="r" defTabSz="914400" rtl="1" eaLnBrk="1" fontAlgn="auto" latinLnBrk="0" hangingPunct="1">
              <a:lnSpc>
                <a:spcPct val="150000"/>
              </a:lnSpc>
              <a:spcBef>
                <a:spcPts val="0"/>
              </a:spcBef>
              <a:spcAft>
                <a:spcPts val="800"/>
              </a:spcAft>
              <a:buClr>
                <a:srgbClr val="FF9300"/>
              </a:buClr>
              <a:buSzTx/>
              <a:buFont typeface="Wingdings" pitchFamily="2" charset="2"/>
              <a:buChar char="§"/>
              <a:tabLst/>
              <a:defRPr/>
            </a:pPr>
            <a:r>
              <a:rPr kumimoji="0" lang="fa-IR" sz="2400" b="0" i="0" u="none" strike="noStrike" kern="1200" cap="none" spc="0" normalizeH="0" baseline="0" noProof="0" dirty="0" err="1">
                <a:ln>
                  <a:noFill/>
                </a:ln>
                <a:solidFill>
                  <a:prstClr val="black"/>
                </a:solidFill>
                <a:effectLst/>
                <a:uLnTx/>
                <a:uFillTx/>
                <a:latin typeface="B Roya" pitchFamily="2" charset="-78"/>
                <a:ea typeface="Source Sans Pro" panose="020B0503030403020204" pitchFamily="34" charset="0"/>
                <a:cs typeface="B Roya" pitchFamily="2" charset="-78"/>
              </a:rPr>
              <a:t>راه‌حل‌های</a:t>
            </a:r>
            <a:r>
              <a:rPr kumimoji="0" lang="fa-IR" sz="2400" b="0" i="0" u="none" strike="noStrike" kern="1200" cap="none" spc="0" normalizeH="0" baseline="0" noProof="0" dirty="0">
                <a:ln>
                  <a:noFill/>
                </a:ln>
                <a:solidFill>
                  <a:prstClr val="black"/>
                </a:solidFill>
                <a:effectLst/>
                <a:uLnTx/>
                <a:uFillTx/>
                <a:latin typeface="B Roya" pitchFamily="2" charset="-78"/>
                <a:ea typeface="Source Sans Pro" panose="020B0503030403020204" pitchFamily="34" charset="0"/>
                <a:cs typeface="B Roya" pitchFamily="2" charset="-78"/>
              </a:rPr>
              <a:t> </a:t>
            </a:r>
            <a:r>
              <a:rPr kumimoji="0" lang="fa-IR" sz="2400" b="0" i="0" u="none" strike="noStrike" kern="1200" cap="none" spc="0" normalizeH="0" baseline="0" noProof="0" dirty="0" err="1">
                <a:ln>
                  <a:noFill/>
                </a:ln>
                <a:solidFill>
                  <a:prstClr val="black"/>
                </a:solidFill>
                <a:effectLst/>
                <a:uLnTx/>
                <a:uFillTx/>
                <a:latin typeface="B Roya" pitchFamily="2" charset="-78"/>
                <a:ea typeface="Source Sans Pro" panose="020B0503030403020204" pitchFamily="34" charset="0"/>
                <a:cs typeface="B Roya" pitchFamily="2" charset="-78"/>
              </a:rPr>
              <a:t>نوآورانه</a:t>
            </a:r>
            <a:r>
              <a:rPr kumimoji="0" lang="fa-IR" sz="2400" b="0" i="0" u="none" strike="noStrike" kern="1200" cap="none" spc="0" normalizeH="0" baseline="0" noProof="0" dirty="0">
                <a:ln>
                  <a:noFill/>
                </a:ln>
                <a:solidFill>
                  <a:prstClr val="black"/>
                </a:solidFill>
                <a:effectLst/>
                <a:uLnTx/>
                <a:uFillTx/>
                <a:latin typeface="B Roya" pitchFamily="2" charset="-78"/>
                <a:ea typeface="Source Sans Pro" panose="020B0503030403020204" pitchFamily="34" charset="0"/>
                <a:cs typeface="B Roya" pitchFamily="2" charset="-78"/>
              </a:rPr>
              <a:t> را برای </a:t>
            </a:r>
            <a:r>
              <a:rPr kumimoji="0" lang="fa-IR" sz="2400" b="0" i="0" u="none" strike="noStrike" kern="1200" cap="none" spc="0" normalizeH="0" baseline="0" noProof="0" dirty="0" err="1">
                <a:ln>
                  <a:noFill/>
                </a:ln>
                <a:solidFill>
                  <a:prstClr val="black"/>
                </a:solidFill>
                <a:effectLst/>
                <a:uLnTx/>
                <a:uFillTx/>
                <a:latin typeface="B Roya" pitchFamily="2" charset="-78"/>
                <a:ea typeface="Source Sans Pro" panose="020B0503030403020204" pitchFamily="34" charset="0"/>
                <a:cs typeface="B Roya" pitchFamily="2" charset="-78"/>
              </a:rPr>
              <a:t>چالش‌های</a:t>
            </a:r>
            <a:r>
              <a:rPr kumimoji="0" lang="fa-IR" sz="2400" b="0" i="0" u="none" strike="noStrike" kern="1200" cap="none" spc="0" normalizeH="0" baseline="0" noProof="0" dirty="0">
                <a:ln>
                  <a:noFill/>
                </a:ln>
                <a:solidFill>
                  <a:prstClr val="black"/>
                </a:solidFill>
                <a:effectLst/>
                <a:uLnTx/>
                <a:uFillTx/>
                <a:latin typeface="B Roya" pitchFamily="2" charset="-78"/>
                <a:ea typeface="Source Sans Pro" panose="020B0503030403020204" pitchFamily="34" charset="0"/>
                <a:cs typeface="B Roya" pitchFamily="2" charset="-78"/>
              </a:rPr>
              <a:t> پیچیده دنبال کنند. </a:t>
            </a:r>
          </a:p>
          <a:p>
            <a:pPr marL="0" marR="0" lvl="0" indent="0" algn="r" defTabSz="914400" rtl="1" eaLnBrk="1" fontAlgn="auto" latinLnBrk="0" hangingPunct="1">
              <a:lnSpc>
                <a:spcPct val="150000"/>
              </a:lnSpc>
              <a:spcBef>
                <a:spcPts val="0"/>
              </a:spcBef>
              <a:spcAft>
                <a:spcPts val="800"/>
              </a:spcAft>
              <a:buClr>
                <a:srgbClr val="FF9300"/>
              </a:buClr>
              <a:buSzTx/>
              <a:buFontTx/>
              <a:buNone/>
              <a:tabLst/>
              <a:defRPr/>
            </a:pPr>
            <a:r>
              <a:rPr kumimoji="0" lang="fa-IR" sz="2400" b="0" i="0" u="none" strike="noStrike" kern="1200" cap="none" spc="0" normalizeH="0" baseline="0" noProof="0" dirty="0">
                <a:ln>
                  <a:noFill/>
                </a:ln>
                <a:solidFill>
                  <a:prstClr val="black"/>
                </a:solidFill>
                <a:effectLst/>
                <a:uLnTx/>
                <a:uFillTx/>
                <a:latin typeface="B Roya" pitchFamily="2" charset="-78"/>
                <a:ea typeface="Source Sans Pro" panose="020B0503030403020204" pitchFamily="34" charset="0"/>
                <a:cs typeface="B Roya" pitchFamily="2" charset="-78"/>
              </a:rPr>
              <a:t>این آزادی برای نوآوری، فرهنگ خلاقیت را پرورش </a:t>
            </a:r>
            <a:r>
              <a:rPr kumimoji="0" lang="fa-IR" sz="2400" b="0" i="0" u="none" strike="noStrike" kern="1200" cap="none" spc="0" normalizeH="0" baseline="0" noProof="0" dirty="0" err="1">
                <a:ln>
                  <a:noFill/>
                </a:ln>
                <a:solidFill>
                  <a:prstClr val="black"/>
                </a:solidFill>
                <a:effectLst/>
                <a:uLnTx/>
                <a:uFillTx/>
                <a:latin typeface="B Roya" pitchFamily="2" charset="-78"/>
                <a:ea typeface="Source Sans Pro" panose="020B0503030403020204" pitchFamily="34" charset="0"/>
                <a:cs typeface="B Roya" pitchFamily="2" charset="-78"/>
              </a:rPr>
              <a:t>می‌دهد</a:t>
            </a:r>
            <a:r>
              <a:rPr kumimoji="0" lang="fa-IR" sz="2400" b="0" i="0" u="none" strike="noStrike" kern="1200" cap="none" spc="0" normalizeH="0" baseline="0" noProof="0" dirty="0">
                <a:ln>
                  <a:noFill/>
                </a:ln>
                <a:solidFill>
                  <a:prstClr val="black"/>
                </a:solidFill>
                <a:effectLst/>
                <a:uLnTx/>
                <a:uFillTx/>
                <a:latin typeface="B Roya" pitchFamily="2" charset="-78"/>
                <a:ea typeface="Source Sans Pro" panose="020B0503030403020204" pitchFamily="34" charset="0"/>
                <a:cs typeface="B Roya" pitchFamily="2" charset="-78"/>
              </a:rPr>
              <a:t>، </a:t>
            </a:r>
            <a:r>
              <a:rPr kumimoji="0" lang="fa-IR" sz="2400" b="0" i="0" u="none" strike="noStrike" kern="1200" cap="none" spc="0" normalizeH="0" baseline="0" noProof="0" dirty="0" err="1">
                <a:ln>
                  <a:noFill/>
                </a:ln>
                <a:solidFill>
                  <a:prstClr val="black"/>
                </a:solidFill>
                <a:effectLst/>
                <a:uLnTx/>
                <a:uFillTx/>
                <a:latin typeface="B Roya" pitchFamily="2" charset="-78"/>
                <a:ea typeface="Source Sans Pro" panose="020B0503030403020204" pitchFamily="34" charset="0"/>
                <a:cs typeface="B Roya" pitchFamily="2" charset="-78"/>
              </a:rPr>
              <a:t>دیدگاه‌ها</a:t>
            </a:r>
            <a:r>
              <a:rPr kumimoji="0" lang="fa-IR" sz="2400" b="0" i="0" u="none" strike="noStrike" kern="1200" cap="none" spc="0" normalizeH="0" baseline="0" noProof="0" dirty="0">
                <a:ln>
                  <a:noFill/>
                </a:ln>
                <a:solidFill>
                  <a:prstClr val="black"/>
                </a:solidFill>
                <a:effectLst/>
                <a:uLnTx/>
                <a:uFillTx/>
                <a:latin typeface="B Roya" pitchFamily="2" charset="-78"/>
                <a:ea typeface="Source Sans Pro" panose="020B0503030403020204" pitchFamily="34" charset="0"/>
                <a:cs typeface="B Roya" pitchFamily="2" charset="-78"/>
              </a:rPr>
              <a:t> و </a:t>
            </a:r>
            <a:r>
              <a:rPr kumimoji="0" lang="fa-IR" sz="2400" b="0" i="0" u="none" strike="noStrike" kern="1200" cap="none" spc="0" normalizeH="0" baseline="0" noProof="0" dirty="0" err="1">
                <a:ln>
                  <a:noFill/>
                </a:ln>
                <a:solidFill>
                  <a:prstClr val="black"/>
                </a:solidFill>
                <a:effectLst/>
                <a:uLnTx/>
                <a:uFillTx/>
                <a:latin typeface="B Roya" pitchFamily="2" charset="-78"/>
                <a:ea typeface="Source Sans Pro" panose="020B0503030403020204" pitchFamily="34" charset="0"/>
                <a:cs typeface="B Roya" pitchFamily="2" charset="-78"/>
              </a:rPr>
              <a:t>ایده‌های</a:t>
            </a:r>
            <a:r>
              <a:rPr kumimoji="0" lang="fa-IR" sz="2400" b="0" i="0" u="none" strike="noStrike" kern="1200" cap="none" spc="0" normalizeH="0" baseline="0" noProof="0" dirty="0">
                <a:ln>
                  <a:noFill/>
                </a:ln>
                <a:solidFill>
                  <a:prstClr val="black"/>
                </a:solidFill>
                <a:effectLst/>
                <a:uLnTx/>
                <a:uFillTx/>
                <a:latin typeface="B Roya" pitchFamily="2" charset="-78"/>
                <a:ea typeface="Source Sans Pro" panose="020B0503030403020204" pitchFamily="34" charset="0"/>
                <a:cs typeface="B Roya" pitchFamily="2" charset="-78"/>
              </a:rPr>
              <a:t> متنوع </a:t>
            </a:r>
            <a:r>
              <a:rPr kumimoji="0" lang="fa-IR" sz="2400" b="0" i="0" u="none" strike="noStrike" kern="1200" cap="none" spc="0" normalizeH="0" baseline="0" noProof="0" dirty="0" err="1">
                <a:ln>
                  <a:noFill/>
                </a:ln>
                <a:solidFill>
                  <a:prstClr val="black"/>
                </a:solidFill>
                <a:effectLst/>
                <a:uLnTx/>
                <a:uFillTx/>
                <a:latin typeface="B Roya" pitchFamily="2" charset="-78"/>
                <a:ea typeface="Source Sans Pro" panose="020B0503030403020204" pitchFamily="34" charset="0"/>
                <a:cs typeface="B Roya" pitchFamily="2" charset="-78"/>
              </a:rPr>
              <a:t>ارزش‌گذاری</a:t>
            </a:r>
            <a:r>
              <a:rPr kumimoji="0" lang="fa-IR" sz="2400" b="0" i="0" u="none" strike="noStrike" kern="1200" cap="none" spc="0" normalizeH="0" baseline="0" noProof="0" dirty="0">
                <a:ln>
                  <a:noFill/>
                </a:ln>
                <a:solidFill>
                  <a:prstClr val="black"/>
                </a:solidFill>
                <a:effectLst/>
                <a:uLnTx/>
                <a:uFillTx/>
                <a:latin typeface="B Roya" pitchFamily="2" charset="-78"/>
                <a:ea typeface="Source Sans Pro" panose="020B0503030403020204" pitchFamily="34" charset="0"/>
                <a:cs typeface="B Roya" pitchFamily="2" charset="-78"/>
              </a:rPr>
              <a:t> </a:t>
            </a:r>
            <a:r>
              <a:rPr kumimoji="0" lang="fa-IR" sz="2400" b="0" i="0" u="none" strike="noStrike" kern="1200" cap="none" spc="0" normalizeH="0" baseline="0" noProof="0" dirty="0" err="1">
                <a:ln>
                  <a:noFill/>
                </a:ln>
                <a:solidFill>
                  <a:prstClr val="black"/>
                </a:solidFill>
                <a:effectLst/>
                <a:uLnTx/>
                <a:uFillTx/>
                <a:latin typeface="B Roya" pitchFamily="2" charset="-78"/>
                <a:ea typeface="Source Sans Pro" panose="020B0503030403020204" pitchFamily="34" charset="0"/>
                <a:cs typeface="B Roya" pitchFamily="2" charset="-78"/>
              </a:rPr>
              <a:t>می‌شوند</a:t>
            </a:r>
            <a:r>
              <a:rPr kumimoji="0" lang="fa-IR" sz="2400" b="0" i="0" u="none" strike="noStrike" kern="1200" cap="none" spc="0" normalizeH="0" baseline="0" noProof="0" dirty="0">
                <a:ln>
                  <a:noFill/>
                </a:ln>
                <a:solidFill>
                  <a:prstClr val="black"/>
                </a:solidFill>
                <a:effectLst/>
                <a:uLnTx/>
                <a:uFillTx/>
                <a:latin typeface="B Roya" pitchFamily="2" charset="-78"/>
                <a:ea typeface="Source Sans Pro" panose="020B0503030403020204" pitchFamily="34" charset="0"/>
                <a:cs typeface="B Roya" pitchFamily="2" charset="-78"/>
              </a:rPr>
              <a:t> و </a:t>
            </a:r>
            <a:r>
              <a:rPr kumimoji="0" lang="fa-IR" sz="2400" b="1" i="0" u="none" strike="noStrike" kern="1200" cap="none" spc="0" normalizeH="0" baseline="0" noProof="0" dirty="0">
                <a:ln>
                  <a:noFill/>
                </a:ln>
                <a:solidFill>
                  <a:prstClr val="black"/>
                </a:solidFill>
                <a:effectLst/>
                <a:uLnTx/>
                <a:uFillTx/>
                <a:latin typeface="B Roya" pitchFamily="2" charset="-78"/>
                <a:ea typeface="Source Sans Pro" panose="020B0503030403020204" pitchFamily="34" charset="0"/>
                <a:cs typeface="B Roya" pitchFamily="2" charset="-78"/>
              </a:rPr>
              <a:t>شکست به عنوان فرصتی برای یادگیری و رشد تلقی </a:t>
            </a:r>
            <a:r>
              <a:rPr kumimoji="0" lang="fa-IR" sz="2400" b="1" i="0" u="none" strike="noStrike" kern="1200" cap="none" spc="0" normalizeH="0" baseline="0" noProof="0" dirty="0" err="1">
                <a:ln>
                  <a:noFill/>
                </a:ln>
                <a:solidFill>
                  <a:prstClr val="black"/>
                </a:solidFill>
                <a:effectLst/>
                <a:uLnTx/>
                <a:uFillTx/>
                <a:latin typeface="B Roya" pitchFamily="2" charset="-78"/>
                <a:ea typeface="Source Sans Pro" panose="020B0503030403020204" pitchFamily="34" charset="0"/>
                <a:cs typeface="B Roya" pitchFamily="2" charset="-78"/>
              </a:rPr>
              <a:t>می‌شود</a:t>
            </a:r>
            <a:r>
              <a:rPr kumimoji="0" lang="fa-IR" sz="2400" b="1" i="0" u="none" strike="noStrike" kern="1200" cap="none" spc="0" normalizeH="0" baseline="0" noProof="0" dirty="0">
                <a:ln>
                  <a:noFill/>
                </a:ln>
                <a:solidFill>
                  <a:prstClr val="black"/>
                </a:solidFill>
                <a:effectLst/>
                <a:uLnTx/>
                <a:uFillTx/>
                <a:latin typeface="B Roya" pitchFamily="2" charset="-78"/>
                <a:ea typeface="Source Sans Pro" panose="020B0503030403020204" pitchFamily="34" charset="0"/>
                <a:cs typeface="B Roya" pitchFamily="2" charset="-78"/>
              </a:rPr>
              <a:t>.</a:t>
            </a:r>
          </a:p>
        </p:txBody>
      </p:sp>
      <p:pic>
        <p:nvPicPr>
          <p:cNvPr id="2050" name="Picture 2" descr="Thinking Outside the Box&quot; ~ A Lesson (3rd -8th) - Big Ideas for Little  Scholars">
            <a:extLst>
              <a:ext uri="{FF2B5EF4-FFF2-40B4-BE49-F238E27FC236}">
                <a16:creationId xmlns:a16="http://schemas.microsoft.com/office/drawing/2014/main" id="{E88FEC32-64AC-5AA5-1E03-687724E06AC1}"/>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colorTemperature colorTemp="59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9269092" y="2616200"/>
            <a:ext cx="1976172" cy="1847849"/>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oogle Shape;1000;p46"/>
          <p:cNvGrpSpPr/>
          <p:nvPr/>
        </p:nvGrpSpPr>
        <p:grpSpPr>
          <a:xfrm>
            <a:off x="8853351" y="457200"/>
            <a:ext cx="415741" cy="391148"/>
            <a:chOff x="5972700" y="2330200"/>
            <a:chExt cx="411625" cy="387275"/>
          </a:xfrm>
        </p:grpSpPr>
        <p:sp>
          <p:nvSpPr>
            <p:cNvPr id="8" name="Google Shape;1001;p46"/>
            <p:cNvSpPr/>
            <p:nvPr/>
          </p:nvSpPr>
          <p:spPr>
            <a:xfrm>
              <a:off x="5972700" y="2476950"/>
              <a:ext cx="98050" cy="219825"/>
            </a:xfrm>
            <a:custGeom>
              <a:avLst/>
              <a:gdLst/>
              <a:ahLst/>
              <a:cxnLst/>
              <a:rect l="l" t="t" r="r" b="b"/>
              <a:pathLst>
                <a:path w="3922" h="8793" fill="none" extrusionOk="0">
                  <a:moveTo>
                    <a:pt x="0" y="0"/>
                  </a:moveTo>
                  <a:lnTo>
                    <a:pt x="0" y="8792"/>
                  </a:lnTo>
                  <a:lnTo>
                    <a:pt x="3921" y="8792"/>
                  </a:lnTo>
                  <a:lnTo>
                    <a:pt x="3921" y="0"/>
                  </a:lnTo>
                  <a:lnTo>
                    <a:pt x="0" y="0"/>
                  </a:lnTo>
                  <a:close/>
                  <a:moveTo>
                    <a:pt x="2411" y="2411"/>
                  </a:moveTo>
                  <a:lnTo>
                    <a:pt x="2411" y="2411"/>
                  </a:lnTo>
                  <a:lnTo>
                    <a:pt x="2265" y="2387"/>
                  </a:lnTo>
                  <a:lnTo>
                    <a:pt x="2143" y="2363"/>
                  </a:lnTo>
                  <a:lnTo>
                    <a:pt x="2022" y="2290"/>
                  </a:lnTo>
                  <a:lnTo>
                    <a:pt x="1924" y="2216"/>
                  </a:lnTo>
                  <a:lnTo>
                    <a:pt x="1827" y="2095"/>
                  </a:lnTo>
                  <a:lnTo>
                    <a:pt x="1754" y="1973"/>
                  </a:lnTo>
                  <a:lnTo>
                    <a:pt x="1729" y="1851"/>
                  </a:lnTo>
                  <a:lnTo>
                    <a:pt x="1705" y="1705"/>
                  </a:lnTo>
                  <a:lnTo>
                    <a:pt x="1705" y="1705"/>
                  </a:lnTo>
                  <a:lnTo>
                    <a:pt x="1729" y="1559"/>
                  </a:lnTo>
                  <a:lnTo>
                    <a:pt x="1754" y="1437"/>
                  </a:lnTo>
                  <a:lnTo>
                    <a:pt x="1827" y="1315"/>
                  </a:lnTo>
                  <a:lnTo>
                    <a:pt x="1924" y="1218"/>
                  </a:lnTo>
                  <a:lnTo>
                    <a:pt x="2022" y="1120"/>
                  </a:lnTo>
                  <a:lnTo>
                    <a:pt x="2143" y="1072"/>
                  </a:lnTo>
                  <a:lnTo>
                    <a:pt x="2265" y="1023"/>
                  </a:lnTo>
                  <a:lnTo>
                    <a:pt x="2411" y="999"/>
                  </a:lnTo>
                  <a:lnTo>
                    <a:pt x="2411" y="999"/>
                  </a:lnTo>
                  <a:lnTo>
                    <a:pt x="2557" y="1023"/>
                  </a:lnTo>
                  <a:lnTo>
                    <a:pt x="2679" y="1072"/>
                  </a:lnTo>
                  <a:lnTo>
                    <a:pt x="2801" y="1120"/>
                  </a:lnTo>
                  <a:lnTo>
                    <a:pt x="2898" y="1218"/>
                  </a:lnTo>
                  <a:lnTo>
                    <a:pt x="2996" y="1315"/>
                  </a:lnTo>
                  <a:lnTo>
                    <a:pt x="3069" y="1437"/>
                  </a:lnTo>
                  <a:lnTo>
                    <a:pt x="3093" y="1559"/>
                  </a:lnTo>
                  <a:lnTo>
                    <a:pt x="3118" y="1705"/>
                  </a:lnTo>
                  <a:lnTo>
                    <a:pt x="3118" y="1705"/>
                  </a:lnTo>
                  <a:lnTo>
                    <a:pt x="3093" y="1851"/>
                  </a:lnTo>
                  <a:lnTo>
                    <a:pt x="3069" y="1973"/>
                  </a:lnTo>
                  <a:lnTo>
                    <a:pt x="2996" y="2095"/>
                  </a:lnTo>
                  <a:lnTo>
                    <a:pt x="2898" y="2216"/>
                  </a:lnTo>
                  <a:lnTo>
                    <a:pt x="2801" y="2290"/>
                  </a:lnTo>
                  <a:lnTo>
                    <a:pt x="2679" y="2363"/>
                  </a:lnTo>
                  <a:lnTo>
                    <a:pt x="2557" y="2387"/>
                  </a:lnTo>
                  <a:lnTo>
                    <a:pt x="2411" y="2411"/>
                  </a:lnTo>
                  <a:lnTo>
                    <a:pt x="2411" y="2411"/>
                  </a:lnTo>
                  <a:close/>
                </a:path>
              </a:pathLst>
            </a:custGeom>
            <a:noFill/>
            <a:ln w="12175" cap="rnd" cmpd="sng">
              <a:solidFill>
                <a:schemeClr val="bg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Source Sans Pro" panose="020B0503030403020204" pitchFamily="34" charset="0"/>
                <a:ea typeface="Source Sans Pro" panose="020B0503030403020204" pitchFamily="34" charset="0"/>
                <a:cs typeface="+mn-cs"/>
              </a:endParaRPr>
            </a:p>
          </p:txBody>
        </p:sp>
        <p:sp>
          <p:nvSpPr>
            <p:cNvPr id="9" name="Google Shape;1002;p46"/>
            <p:cNvSpPr/>
            <p:nvPr/>
          </p:nvSpPr>
          <p:spPr>
            <a:xfrm>
              <a:off x="6078025" y="2330200"/>
              <a:ext cx="306300" cy="387275"/>
            </a:xfrm>
            <a:custGeom>
              <a:avLst/>
              <a:gdLst/>
              <a:ahLst/>
              <a:cxnLst/>
              <a:rect l="l" t="t" r="r" b="b"/>
              <a:pathLst>
                <a:path w="12252" h="15491" fill="none" extrusionOk="0">
                  <a:moveTo>
                    <a:pt x="1" y="13396"/>
                  </a:moveTo>
                  <a:lnTo>
                    <a:pt x="1511" y="13396"/>
                  </a:lnTo>
                  <a:lnTo>
                    <a:pt x="1511" y="13396"/>
                  </a:lnTo>
                  <a:lnTo>
                    <a:pt x="1998" y="13639"/>
                  </a:lnTo>
                  <a:lnTo>
                    <a:pt x="2680" y="13932"/>
                  </a:lnTo>
                  <a:lnTo>
                    <a:pt x="3556" y="14273"/>
                  </a:lnTo>
                  <a:lnTo>
                    <a:pt x="4531" y="14638"/>
                  </a:lnTo>
                  <a:lnTo>
                    <a:pt x="5578" y="14955"/>
                  </a:lnTo>
                  <a:lnTo>
                    <a:pt x="6114" y="15101"/>
                  </a:lnTo>
                  <a:lnTo>
                    <a:pt x="6650" y="15222"/>
                  </a:lnTo>
                  <a:lnTo>
                    <a:pt x="7161" y="15344"/>
                  </a:lnTo>
                  <a:lnTo>
                    <a:pt x="7672" y="15417"/>
                  </a:lnTo>
                  <a:lnTo>
                    <a:pt x="8135" y="15466"/>
                  </a:lnTo>
                  <a:lnTo>
                    <a:pt x="8598" y="15490"/>
                  </a:lnTo>
                  <a:lnTo>
                    <a:pt x="8598" y="15490"/>
                  </a:lnTo>
                  <a:lnTo>
                    <a:pt x="9377" y="15490"/>
                  </a:lnTo>
                  <a:lnTo>
                    <a:pt x="9791" y="15466"/>
                  </a:lnTo>
                  <a:lnTo>
                    <a:pt x="10181" y="15417"/>
                  </a:lnTo>
                  <a:lnTo>
                    <a:pt x="10522" y="15320"/>
                  </a:lnTo>
                  <a:lnTo>
                    <a:pt x="10692" y="15271"/>
                  </a:lnTo>
                  <a:lnTo>
                    <a:pt x="10814" y="15222"/>
                  </a:lnTo>
                  <a:lnTo>
                    <a:pt x="10936" y="15149"/>
                  </a:lnTo>
                  <a:lnTo>
                    <a:pt x="11033" y="15052"/>
                  </a:lnTo>
                  <a:lnTo>
                    <a:pt x="11082" y="14955"/>
                  </a:lnTo>
                  <a:lnTo>
                    <a:pt x="11131" y="14833"/>
                  </a:lnTo>
                  <a:lnTo>
                    <a:pt x="11204" y="14126"/>
                  </a:lnTo>
                  <a:lnTo>
                    <a:pt x="11204" y="14126"/>
                  </a:lnTo>
                  <a:lnTo>
                    <a:pt x="11180" y="13956"/>
                  </a:lnTo>
                  <a:lnTo>
                    <a:pt x="11131" y="13810"/>
                  </a:lnTo>
                  <a:lnTo>
                    <a:pt x="11033" y="13664"/>
                  </a:lnTo>
                  <a:lnTo>
                    <a:pt x="10887" y="13542"/>
                  </a:lnTo>
                  <a:lnTo>
                    <a:pt x="10887" y="13542"/>
                  </a:lnTo>
                  <a:lnTo>
                    <a:pt x="11009" y="13518"/>
                  </a:lnTo>
                  <a:lnTo>
                    <a:pt x="11131" y="13469"/>
                  </a:lnTo>
                  <a:lnTo>
                    <a:pt x="11253" y="13420"/>
                  </a:lnTo>
                  <a:lnTo>
                    <a:pt x="11350" y="13323"/>
                  </a:lnTo>
                  <a:lnTo>
                    <a:pt x="11423" y="13225"/>
                  </a:lnTo>
                  <a:lnTo>
                    <a:pt x="11496" y="13104"/>
                  </a:lnTo>
                  <a:lnTo>
                    <a:pt x="11545" y="12957"/>
                  </a:lnTo>
                  <a:lnTo>
                    <a:pt x="11569" y="12836"/>
                  </a:lnTo>
                  <a:lnTo>
                    <a:pt x="11642" y="11959"/>
                  </a:lnTo>
                  <a:lnTo>
                    <a:pt x="11642" y="11959"/>
                  </a:lnTo>
                  <a:lnTo>
                    <a:pt x="11642" y="11837"/>
                  </a:lnTo>
                  <a:lnTo>
                    <a:pt x="11642" y="11740"/>
                  </a:lnTo>
                  <a:lnTo>
                    <a:pt x="11618" y="11618"/>
                  </a:lnTo>
                  <a:lnTo>
                    <a:pt x="11569" y="11521"/>
                  </a:lnTo>
                  <a:lnTo>
                    <a:pt x="11447" y="11350"/>
                  </a:lnTo>
                  <a:lnTo>
                    <a:pt x="11374" y="11277"/>
                  </a:lnTo>
                  <a:lnTo>
                    <a:pt x="11301" y="11204"/>
                  </a:lnTo>
                  <a:lnTo>
                    <a:pt x="11301" y="11204"/>
                  </a:lnTo>
                  <a:lnTo>
                    <a:pt x="11423" y="11180"/>
                  </a:lnTo>
                  <a:lnTo>
                    <a:pt x="11521" y="11131"/>
                  </a:lnTo>
                  <a:lnTo>
                    <a:pt x="11618" y="11058"/>
                  </a:lnTo>
                  <a:lnTo>
                    <a:pt x="11715" y="10960"/>
                  </a:lnTo>
                  <a:lnTo>
                    <a:pt x="11788" y="10863"/>
                  </a:lnTo>
                  <a:lnTo>
                    <a:pt x="11837" y="10766"/>
                  </a:lnTo>
                  <a:lnTo>
                    <a:pt x="11886" y="10644"/>
                  </a:lnTo>
                  <a:lnTo>
                    <a:pt x="11910" y="10498"/>
                  </a:lnTo>
                  <a:lnTo>
                    <a:pt x="11983" y="9645"/>
                  </a:lnTo>
                  <a:lnTo>
                    <a:pt x="11983" y="9645"/>
                  </a:lnTo>
                  <a:lnTo>
                    <a:pt x="11983" y="9523"/>
                  </a:lnTo>
                  <a:lnTo>
                    <a:pt x="11983" y="9402"/>
                  </a:lnTo>
                  <a:lnTo>
                    <a:pt x="11959" y="9280"/>
                  </a:lnTo>
                  <a:lnTo>
                    <a:pt x="11910" y="9182"/>
                  </a:lnTo>
                  <a:lnTo>
                    <a:pt x="11861" y="9085"/>
                  </a:lnTo>
                  <a:lnTo>
                    <a:pt x="11788" y="9012"/>
                  </a:lnTo>
                  <a:lnTo>
                    <a:pt x="11715" y="8939"/>
                  </a:lnTo>
                  <a:lnTo>
                    <a:pt x="11618" y="8866"/>
                  </a:lnTo>
                  <a:lnTo>
                    <a:pt x="11618" y="8866"/>
                  </a:lnTo>
                  <a:lnTo>
                    <a:pt x="11715" y="8841"/>
                  </a:lnTo>
                  <a:lnTo>
                    <a:pt x="11813" y="8768"/>
                  </a:lnTo>
                  <a:lnTo>
                    <a:pt x="11910" y="8695"/>
                  </a:lnTo>
                  <a:lnTo>
                    <a:pt x="11983" y="8622"/>
                  </a:lnTo>
                  <a:lnTo>
                    <a:pt x="12056" y="8525"/>
                  </a:lnTo>
                  <a:lnTo>
                    <a:pt x="12105" y="8427"/>
                  </a:lnTo>
                  <a:lnTo>
                    <a:pt x="12129" y="8306"/>
                  </a:lnTo>
                  <a:lnTo>
                    <a:pt x="12154" y="8184"/>
                  </a:lnTo>
                  <a:lnTo>
                    <a:pt x="12251" y="7307"/>
                  </a:lnTo>
                  <a:lnTo>
                    <a:pt x="12251" y="7307"/>
                  </a:lnTo>
                  <a:lnTo>
                    <a:pt x="12227" y="7185"/>
                  </a:lnTo>
                  <a:lnTo>
                    <a:pt x="12202" y="7064"/>
                  </a:lnTo>
                  <a:lnTo>
                    <a:pt x="12154" y="6966"/>
                  </a:lnTo>
                  <a:lnTo>
                    <a:pt x="12105" y="6869"/>
                  </a:lnTo>
                  <a:lnTo>
                    <a:pt x="12032" y="6771"/>
                  </a:lnTo>
                  <a:lnTo>
                    <a:pt x="11935" y="6698"/>
                  </a:lnTo>
                  <a:lnTo>
                    <a:pt x="11715" y="6552"/>
                  </a:lnTo>
                  <a:lnTo>
                    <a:pt x="11472" y="6430"/>
                  </a:lnTo>
                  <a:lnTo>
                    <a:pt x="11180" y="6333"/>
                  </a:lnTo>
                  <a:lnTo>
                    <a:pt x="10863" y="6260"/>
                  </a:lnTo>
                  <a:lnTo>
                    <a:pt x="10546" y="6211"/>
                  </a:lnTo>
                  <a:lnTo>
                    <a:pt x="10546" y="6211"/>
                  </a:lnTo>
                  <a:lnTo>
                    <a:pt x="9864" y="6114"/>
                  </a:lnTo>
                  <a:lnTo>
                    <a:pt x="8817" y="6016"/>
                  </a:lnTo>
                  <a:lnTo>
                    <a:pt x="7575" y="5943"/>
                  </a:lnTo>
                  <a:lnTo>
                    <a:pt x="6309" y="5870"/>
                  </a:lnTo>
                  <a:lnTo>
                    <a:pt x="6309" y="5870"/>
                  </a:lnTo>
                  <a:lnTo>
                    <a:pt x="6479" y="5578"/>
                  </a:lnTo>
                  <a:lnTo>
                    <a:pt x="6625" y="5237"/>
                  </a:lnTo>
                  <a:lnTo>
                    <a:pt x="6771" y="4872"/>
                  </a:lnTo>
                  <a:lnTo>
                    <a:pt x="6869" y="4482"/>
                  </a:lnTo>
                  <a:lnTo>
                    <a:pt x="6966" y="4092"/>
                  </a:lnTo>
                  <a:lnTo>
                    <a:pt x="7064" y="3678"/>
                  </a:lnTo>
                  <a:lnTo>
                    <a:pt x="7161" y="2875"/>
                  </a:lnTo>
                  <a:lnTo>
                    <a:pt x="7234" y="2144"/>
                  </a:lnTo>
                  <a:lnTo>
                    <a:pt x="7283" y="1535"/>
                  </a:lnTo>
                  <a:lnTo>
                    <a:pt x="7283" y="975"/>
                  </a:lnTo>
                  <a:lnTo>
                    <a:pt x="7283" y="975"/>
                  </a:lnTo>
                  <a:lnTo>
                    <a:pt x="7283" y="804"/>
                  </a:lnTo>
                  <a:lnTo>
                    <a:pt x="7210" y="609"/>
                  </a:lnTo>
                  <a:lnTo>
                    <a:pt x="7137" y="463"/>
                  </a:lnTo>
                  <a:lnTo>
                    <a:pt x="7015" y="317"/>
                  </a:lnTo>
                  <a:lnTo>
                    <a:pt x="6869" y="171"/>
                  </a:lnTo>
                  <a:lnTo>
                    <a:pt x="6698" y="98"/>
                  </a:lnTo>
                  <a:lnTo>
                    <a:pt x="6503" y="25"/>
                  </a:lnTo>
                  <a:lnTo>
                    <a:pt x="6309" y="1"/>
                  </a:lnTo>
                  <a:lnTo>
                    <a:pt x="6309" y="1"/>
                  </a:lnTo>
                  <a:lnTo>
                    <a:pt x="5943" y="25"/>
                  </a:lnTo>
                  <a:lnTo>
                    <a:pt x="5700" y="74"/>
                  </a:lnTo>
                  <a:lnTo>
                    <a:pt x="5505" y="147"/>
                  </a:lnTo>
                  <a:lnTo>
                    <a:pt x="5359" y="220"/>
                  </a:lnTo>
                  <a:lnTo>
                    <a:pt x="5359" y="220"/>
                  </a:lnTo>
                  <a:lnTo>
                    <a:pt x="4969" y="1462"/>
                  </a:lnTo>
                  <a:lnTo>
                    <a:pt x="4774" y="2022"/>
                  </a:lnTo>
                  <a:lnTo>
                    <a:pt x="4579" y="2534"/>
                  </a:lnTo>
                  <a:lnTo>
                    <a:pt x="4385" y="2996"/>
                  </a:lnTo>
                  <a:lnTo>
                    <a:pt x="4190" y="3386"/>
                  </a:lnTo>
                  <a:lnTo>
                    <a:pt x="4019" y="3678"/>
                  </a:lnTo>
                  <a:lnTo>
                    <a:pt x="3873" y="3922"/>
                  </a:lnTo>
                  <a:lnTo>
                    <a:pt x="3873" y="3922"/>
                  </a:lnTo>
                  <a:lnTo>
                    <a:pt x="3654" y="4141"/>
                  </a:lnTo>
                  <a:lnTo>
                    <a:pt x="3313" y="4482"/>
                  </a:lnTo>
                  <a:lnTo>
                    <a:pt x="2509" y="5237"/>
                  </a:lnTo>
                  <a:lnTo>
                    <a:pt x="1438" y="6211"/>
                  </a:lnTo>
                  <a:lnTo>
                    <a:pt x="1" y="6211"/>
                  </a:lnTo>
                </a:path>
              </a:pathLst>
            </a:custGeom>
            <a:noFill/>
            <a:ln w="12175" cap="rnd" cmpd="sng">
              <a:solidFill>
                <a:schemeClr val="bg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Source Sans Pro" panose="020B0503030403020204" pitchFamily="34" charset="0"/>
                <a:ea typeface="Source Sans Pro" panose="020B0503030403020204" pitchFamily="34" charset="0"/>
                <a:cs typeface="+mn-cs"/>
              </a:endParaRPr>
            </a:p>
          </p:txBody>
        </p:sp>
      </p:grpSp>
    </p:spTree>
    <p:extLst>
      <p:ext uri="{BB962C8B-B14F-4D97-AF65-F5344CB8AC3E}">
        <p14:creationId xmlns:p14="http://schemas.microsoft.com/office/powerpoint/2010/main" val="393335044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10CCFD-3887-617C-1157-0A3CAC9E6420}"/>
              </a:ext>
            </a:extLst>
          </p:cNvPr>
          <p:cNvSpPr>
            <a:spLocks noGrp="1"/>
          </p:cNvSpPr>
          <p:nvPr>
            <p:ph type="title" idx="4294967295"/>
          </p:nvPr>
        </p:nvSpPr>
        <p:spPr>
          <a:xfrm>
            <a:off x="6223324" y="195230"/>
            <a:ext cx="2252662" cy="1020763"/>
          </a:xfrm>
        </p:spPr>
        <p:txBody>
          <a:bodyPr/>
          <a:lstStyle/>
          <a:p>
            <a:pPr algn="ctr">
              <a:lnSpc>
                <a:spcPct val="100000"/>
              </a:lnSpc>
              <a:spcBef>
                <a:spcPts val="0"/>
              </a:spcBef>
              <a:buClr>
                <a:schemeClr val="lt1"/>
              </a:buClr>
              <a:buSzPts val="2000"/>
            </a:pPr>
            <a:r>
              <a:rPr lang="fa-IR" sz="3200" b="1" dirty="0">
                <a:solidFill>
                  <a:schemeClr val="bg1"/>
                </a:solidFill>
                <a:latin typeface="B Roya" pitchFamily="2" charset="-78"/>
                <a:cs typeface="B Roya" pitchFamily="2" charset="-78"/>
              </a:rPr>
              <a:t>معرفی کتاب</a:t>
            </a:r>
            <a:endParaRPr lang="x-none" sz="3200" b="1" dirty="0">
              <a:solidFill>
                <a:schemeClr val="bg1"/>
              </a:solidFill>
              <a:latin typeface="B Roya" pitchFamily="2" charset="-78"/>
              <a:cs typeface="B Roya" pitchFamily="2" charset="-78"/>
            </a:endParaRPr>
          </a:p>
        </p:txBody>
      </p:sp>
      <p:sp>
        <p:nvSpPr>
          <p:cNvPr id="3" name="Slide Number Placeholder 2">
            <a:extLst>
              <a:ext uri="{FF2B5EF4-FFF2-40B4-BE49-F238E27FC236}">
                <a16:creationId xmlns:a16="http://schemas.microsoft.com/office/drawing/2014/main" id="{FFEBF4F9-A86B-F209-26E6-CE6452E90119}"/>
              </a:ext>
            </a:extLst>
          </p:cNvPr>
          <p:cNvSpPr>
            <a:spLocks noGrp="1"/>
          </p:cNvSpPr>
          <p:nvPr>
            <p:ph type="sldNum" idx="4294967295"/>
          </p:nvPr>
        </p:nvSpPr>
        <p:spPr>
          <a:xfrm>
            <a:off x="10880725" y="6459538"/>
            <a:ext cx="1311275"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3DF8B717-9927-A54E-2D25-A4BEAB227E51}"/>
              </a:ext>
            </a:extLst>
          </p:cNvPr>
          <p:cNvPicPr>
            <a:picLocks noChangeAspect="1"/>
          </p:cNvPicPr>
          <p:nvPr/>
        </p:nvPicPr>
        <p:blipFill>
          <a:blip r:embed="rId2"/>
          <a:stretch>
            <a:fillRect/>
          </a:stretch>
        </p:blipFill>
        <p:spPr>
          <a:xfrm>
            <a:off x="1208081" y="1275962"/>
            <a:ext cx="3963166" cy="5392264"/>
          </a:xfrm>
          <a:prstGeom prst="rect">
            <a:avLst/>
          </a:prstGeom>
        </p:spPr>
      </p:pic>
      <p:pic>
        <p:nvPicPr>
          <p:cNvPr id="4098" name="Picture 2" descr="معرفی کتاب ذهن توسعه یافته | ذهن چگونه در قلمرویی گسترده‌تر از بدن فعالیت  می‌کند؟ - متمم">
            <a:extLst>
              <a:ext uri="{FF2B5EF4-FFF2-40B4-BE49-F238E27FC236}">
                <a16:creationId xmlns:a16="http://schemas.microsoft.com/office/drawing/2014/main" id="{AAA81E71-1A66-1E36-1C03-E5B16D139A5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434" t="3333" r="23014" b="3722"/>
          <a:stretch/>
        </p:blipFill>
        <p:spPr bwMode="auto">
          <a:xfrm>
            <a:off x="5933978" y="1275962"/>
            <a:ext cx="2646858" cy="398940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کتاب ذهن توسعه یافته اثر آنی مورفی پال - نشر نوین">
            <a:extLst>
              <a:ext uri="{FF2B5EF4-FFF2-40B4-BE49-F238E27FC236}">
                <a16:creationId xmlns:a16="http://schemas.microsoft.com/office/drawing/2014/main" id="{7CCEA474-5E49-C732-BF42-221B619A864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281" t="19620" r="36570" b="12606"/>
          <a:stretch/>
        </p:blipFill>
        <p:spPr bwMode="auto">
          <a:xfrm>
            <a:off x="5306836" y="5385306"/>
            <a:ext cx="3588577" cy="1407031"/>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oogle Shape;900;p46"/>
          <p:cNvGrpSpPr/>
          <p:nvPr/>
        </p:nvGrpSpPr>
        <p:grpSpPr>
          <a:xfrm>
            <a:off x="8580836" y="523875"/>
            <a:ext cx="419453" cy="359156"/>
            <a:chOff x="1934025" y="1001650"/>
            <a:chExt cx="415300" cy="355600"/>
          </a:xfrm>
        </p:grpSpPr>
        <p:sp>
          <p:nvSpPr>
            <p:cNvPr id="8" name="Google Shape;901;p46"/>
            <p:cNvSpPr/>
            <p:nvPr/>
          </p:nvSpPr>
          <p:spPr>
            <a:xfrm>
              <a:off x="1934025" y="1303650"/>
              <a:ext cx="207650" cy="53600"/>
            </a:xfrm>
            <a:custGeom>
              <a:avLst/>
              <a:gdLst/>
              <a:ahLst/>
              <a:cxnLst/>
              <a:rect l="l" t="t" r="r" b="b"/>
              <a:pathLst>
                <a:path w="8306" h="2144" fill="none" extrusionOk="0">
                  <a:moveTo>
                    <a:pt x="1" y="0"/>
                  </a:moveTo>
                  <a:lnTo>
                    <a:pt x="1" y="487"/>
                  </a:lnTo>
                  <a:lnTo>
                    <a:pt x="1" y="487"/>
                  </a:lnTo>
                  <a:lnTo>
                    <a:pt x="25" y="633"/>
                  </a:lnTo>
                  <a:lnTo>
                    <a:pt x="74" y="755"/>
                  </a:lnTo>
                  <a:lnTo>
                    <a:pt x="147" y="853"/>
                  </a:lnTo>
                  <a:lnTo>
                    <a:pt x="245" y="950"/>
                  </a:lnTo>
                  <a:lnTo>
                    <a:pt x="245" y="950"/>
                  </a:lnTo>
                  <a:lnTo>
                    <a:pt x="391" y="1023"/>
                  </a:lnTo>
                  <a:lnTo>
                    <a:pt x="561" y="1047"/>
                  </a:lnTo>
                  <a:lnTo>
                    <a:pt x="561" y="1047"/>
                  </a:lnTo>
                  <a:lnTo>
                    <a:pt x="732" y="1023"/>
                  </a:lnTo>
                  <a:lnTo>
                    <a:pt x="732" y="1023"/>
                  </a:lnTo>
                  <a:lnTo>
                    <a:pt x="1292" y="853"/>
                  </a:lnTo>
                  <a:lnTo>
                    <a:pt x="1657" y="780"/>
                  </a:lnTo>
                  <a:lnTo>
                    <a:pt x="2071" y="682"/>
                  </a:lnTo>
                  <a:lnTo>
                    <a:pt x="2534" y="609"/>
                  </a:lnTo>
                  <a:lnTo>
                    <a:pt x="3021" y="560"/>
                  </a:lnTo>
                  <a:lnTo>
                    <a:pt x="3581" y="512"/>
                  </a:lnTo>
                  <a:lnTo>
                    <a:pt x="4166" y="487"/>
                  </a:lnTo>
                  <a:lnTo>
                    <a:pt x="4166" y="487"/>
                  </a:lnTo>
                  <a:lnTo>
                    <a:pt x="4604" y="512"/>
                  </a:lnTo>
                  <a:lnTo>
                    <a:pt x="5018" y="536"/>
                  </a:lnTo>
                  <a:lnTo>
                    <a:pt x="5408" y="609"/>
                  </a:lnTo>
                  <a:lnTo>
                    <a:pt x="5773" y="682"/>
                  </a:lnTo>
                  <a:lnTo>
                    <a:pt x="6114" y="780"/>
                  </a:lnTo>
                  <a:lnTo>
                    <a:pt x="6431" y="877"/>
                  </a:lnTo>
                  <a:lnTo>
                    <a:pt x="6699" y="999"/>
                  </a:lnTo>
                  <a:lnTo>
                    <a:pt x="6966" y="1120"/>
                  </a:lnTo>
                  <a:lnTo>
                    <a:pt x="7186" y="1242"/>
                  </a:lnTo>
                  <a:lnTo>
                    <a:pt x="7405" y="1388"/>
                  </a:lnTo>
                  <a:lnTo>
                    <a:pt x="7770" y="1656"/>
                  </a:lnTo>
                  <a:lnTo>
                    <a:pt x="8062" y="1924"/>
                  </a:lnTo>
                  <a:lnTo>
                    <a:pt x="8306" y="2143"/>
                  </a:lnTo>
                </a:path>
              </a:pathLst>
            </a:custGeom>
            <a:noFill/>
            <a:ln w="12175" cap="rnd" cmpd="sng">
              <a:solidFill>
                <a:schemeClr val="bg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Source Sans Pro" panose="020B0503030403020204" pitchFamily="34" charset="0"/>
                <a:ea typeface="Source Sans Pro" panose="020B0503030403020204" pitchFamily="34" charset="0"/>
                <a:cs typeface="+mn-cs"/>
              </a:endParaRPr>
            </a:p>
          </p:txBody>
        </p:sp>
        <p:sp>
          <p:nvSpPr>
            <p:cNvPr id="9" name="Google Shape;902;p46"/>
            <p:cNvSpPr/>
            <p:nvPr/>
          </p:nvSpPr>
          <p:spPr>
            <a:xfrm>
              <a:off x="2141650" y="1303650"/>
              <a:ext cx="207675" cy="53600"/>
            </a:xfrm>
            <a:custGeom>
              <a:avLst/>
              <a:gdLst/>
              <a:ahLst/>
              <a:cxnLst/>
              <a:rect l="l" t="t" r="r" b="b"/>
              <a:pathLst>
                <a:path w="8307" h="2144" fill="none" extrusionOk="0">
                  <a:moveTo>
                    <a:pt x="1" y="2143"/>
                  </a:moveTo>
                  <a:lnTo>
                    <a:pt x="1" y="2143"/>
                  </a:lnTo>
                  <a:lnTo>
                    <a:pt x="245" y="1924"/>
                  </a:lnTo>
                  <a:lnTo>
                    <a:pt x="537" y="1656"/>
                  </a:lnTo>
                  <a:lnTo>
                    <a:pt x="902" y="1388"/>
                  </a:lnTo>
                  <a:lnTo>
                    <a:pt x="1121" y="1242"/>
                  </a:lnTo>
                  <a:lnTo>
                    <a:pt x="1341" y="1120"/>
                  </a:lnTo>
                  <a:lnTo>
                    <a:pt x="1608" y="999"/>
                  </a:lnTo>
                  <a:lnTo>
                    <a:pt x="1876" y="877"/>
                  </a:lnTo>
                  <a:lnTo>
                    <a:pt x="2193" y="780"/>
                  </a:lnTo>
                  <a:lnTo>
                    <a:pt x="2534" y="682"/>
                  </a:lnTo>
                  <a:lnTo>
                    <a:pt x="2899" y="609"/>
                  </a:lnTo>
                  <a:lnTo>
                    <a:pt x="3289" y="536"/>
                  </a:lnTo>
                  <a:lnTo>
                    <a:pt x="3703" y="512"/>
                  </a:lnTo>
                  <a:lnTo>
                    <a:pt x="4141" y="487"/>
                  </a:lnTo>
                  <a:lnTo>
                    <a:pt x="4141" y="487"/>
                  </a:lnTo>
                  <a:lnTo>
                    <a:pt x="4726" y="512"/>
                  </a:lnTo>
                  <a:lnTo>
                    <a:pt x="5286" y="560"/>
                  </a:lnTo>
                  <a:lnTo>
                    <a:pt x="5773" y="609"/>
                  </a:lnTo>
                  <a:lnTo>
                    <a:pt x="6236" y="682"/>
                  </a:lnTo>
                  <a:lnTo>
                    <a:pt x="6650" y="780"/>
                  </a:lnTo>
                  <a:lnTo>
                    <a:pt x="7015" y="853"/>
                  </a:lnTo>
                  <a:lnTo>
                    <a:pt x="7575" y="1023"/>
                  </a:lnTo>
                  <a:lnTo>
                    <a:pt x="7575" y="1023"/>
                  </a:lnTo>
                  <a:lnTo>
                    <a:pt x="7746" y="1047"/>
                  </a:lnTo>
                  <a:lnTo>
                    <a:pt x="7746" y="1047"/>
                  </a:lnTo>
                  <a:lnTo>
                    <a:pt x="7916" y="1023"/>
                  </a:lnTo>
                  <a:lnTo>
                    <a:pt x="8062" y="950"/>
                  </a:lnTo>
                  <a:lnTo>
                    <a:pt x="8062" y="950"/>
                  </a:lnTo>
                  <a:lnTo>
                    <a:pt x="8160" y="853"/>
                  </a:lnTo>
                  <a:lnTo>
                    <a:pt x="8233" y="755"/>
                  </a:lnTo>
                  <a:lnTo>
                    <a:pt x="8282" y="633"/>
                  </a:lnTo>
                  <a:lnTo>
                    <a:pt x="8306" y="487"/>
                  </a:lnTo>
                  <a:lnTo>
                    <a:pt x="8306" y="0"/>
                  </a:lnTo>
                </a:path>
              </a:pathLst>
            </a:custGeom>
            <a:noFill/>
            <a:ln w="12175" cap="rnd" cmpd="sng">
              <a:solidFill>
                <a:schemeClr val="bg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Source Sans Pro" panose="020B0503030403020204" pitchFamily="34" charset="0"/>
                <a:ea typeface="Source Sans Pro" panose="020B0503030403020204" pitchFamily="34" charset="0"/>
                <a:cs typeface="+mn-cs"/>
              </a:endParaRPr>
            </a:p>
          </p:txBody>
        </p:sp>
        <p:sp>
          <p:nvSpPr>
            <p:cNvPr id="10" name="Google Shape;903;p46"/>
            <p:cNvSpPr/>
            <p:nvPr/>
          </p:nvSpPr>
          <p:spPr>
            <a:xfrm>
              <a:off x="1934025" y="1001650"/>
              <a:ext cx="207650" cy="331250"/>
            </a:xfrm>
            <a:custGeom>
              <a:avLst/>
              <a:gdLst/>
              <a:ahLst/>
              <a:cxnLst/>
              <a:rect l="l" t="t" r="r" b="b"/>
              <a:pathLst>
                <a:path w="8306" h="13250" fill="none" extrusionOk="0">
                  <a:moveTo>
                    <a:pt x="8306" y="2192"/>
                  </a:moveTo>
                  <a:lnTo>
                    <a:pt x="8306" y="13249"/>
                  </a:lnTo>
                  <a:lnTo>
                    <a:pt x="8306" y="13249"/>
                  </a:lnTo>
                  <a:lnTo>
                    <a:pt x="8062" y="13030"/>
                  </a:lnTo>
                  <a:lnTo>
                    <a:pt x="7770" y="12762"/>
                  </a:lnTo>
                  <a:lnTo>
                    <a:pt x="7405" y="12494"/>
                  </a:lnTo>
                  <a:lnTo>
                    <a:pt x="7186" y="12348"/>
                  </a:lnTo>
                  <a:lnTo>
                    <a:pt x="6966" y="12226"/>
                  </a:lnTo>
                  <a:lnTo>
                    <a:pt x="6699" y="12105"/>
                  </a:lnTo>
                  <a:lnTo>
                    <a:pt x="6431" y="11983"/>
                  </a:lnTo>
                  <a:lnTo>
                    <a:pt x="6114" y="11885"/>
                  </a:lnTo>
                  <a:lnTo>
                    <a:pt x="5773" y="11788"/>
                  </a:lnTo>
                  <a:lnTo>
                    <a:pt x="5408" y="11715"/>
                  </a:lnTo>
                  <a:lnTo>
                    <a:pt x="5018" y="11642"/>
                  </a:lnTo>
                  <a:lnTo>
                    <a:pt x="4604" y="11617"/>
                  </a:lnTo>
                  <a:lnTo>
                    <a:pt x="4166" y="11593"/>
                  </a:lnTo>
                  <a:lnTo>
                    <a:pt x="4166" y="11593"/>
                  </a:lnTo>
                  <a:lnTo>
                    <a:pt x="3581" y="11617"/>
                  </a:lnTo>
                  <a:lnTo>
                    <a:pt x="3021" y="11666"/>
                  </a:lnTo>
                  <a:lnTo>
                    <a:pt x="2534" y="11715"/>
                  </a:lnTo>
                  <a:lnTo>
                    <a:pt x="2071" y="11788"/>
                  </a:lnTo>
                  <a:lnTo>
                    <a:pt x="1657" y="11885"/>
                  </a:lnTo>
                  <a:lnTo>
                    <a:pt x="1292" y="11958"/>
                  </a:lnTo>
                  <a:lnTo>
                    <a:pt x="732" y="12129"/>
                  </a:lnTo>
                  <a:lnTo>
                    <a:pt x="732" y="12129"/>
                  </a:lnTo>
                  <a:lnTo>
                    <a:pt x="561" y="12153"/>
                  </a:lnTo>
                  <a:lnTo>
                    <a:pt x="561" y="12153"/>
                  </a:lnTo>
                  <a:lnTo>
                    <a:pt x="391" y="12129"/>
                  </a:lnTo>
                  <a:lnTo>
                    <a:pt x="245" y="12056"/>
                  </a:lnTo>
                  <a:lnTo>
                    <a:pt x="245" y="12056"/>
                  </a:lnTo>
                  <a:lnTo>
                    <a:pt x="147" y="11958"/>
                  </a:lnTo>
                  <a:lnTo>
                    <a:pt x="74" y="11861"/>
                  </a:lnTo>
                  <a:lnTo>
                    <a:pt x="25" y="11739"/>
                  </a:lnTo>
                  <a:lnTo>
                    <a:pt x="1" y="11593"/>
                  </a:lnTo>
                  <a:lnTo>
                    <a:pt x="1" y="1656"/>
                  </a:lnTo>
                  <a:lnTo>
                    <a:pt x="1" y="1656"/>
                  </a:lnTo>
                  <a:lnTo>
                    <a:pt x="25" y="1534"/>
                  </a:lnTo>
                  <a:lnTo>
                    <a:pt x="50" y="1437"/>
                  </a:lnTo>
                  <a:lnTo>
                    <a:pt x="123" y="1315"/>
                  </a:lnTo>
                  <a:lnTo>
                    <a:pt x="196" y="1242"/>
                  </a:lnTo>
                  <a:lnTo>
                    <a:pt x="196" y="1242"/>
                  </a:lnTo>
                  <a:lnTo>
                    <a:pt x="342" y="1120"/>
                  </a:lnTo>
                  <a:lnTo>
                    <a:pt x="512" y="974"/>
                  </a:lnTo>
                  <a:lnTo>
                    <a:pt x="926" y="755"/>
                  </a:lnTo>
                  <a:lnTo>
                    <a:pt x="1389" y="536"/>
                  </a:lnTo>
                  <a:lnTo>
                    <a:pt x="1901" y="341"/>
                  </a:lnTo>
                  <a:lnTo>
                    <a:pt x="2461" y="195"/>
                  </a:lnTo>
                  <a:lnTo>
                    <a:pt x="3021" y="73"/>
                  </a:lnTo>
                  <a:lnTo>
                    <a:pt x="3581" y="24"/>
                  </a:lnTo>
                  <a:lnTo>
                    <a:pt x="4166" y="0"/>
                  </a:lnTo>
                  <a:lnTo>
                    <a:pt x="4166" y="0"/>
                  </a:lnTo>
                  <a:lnTo>
                    <a:pt x="4531" y="0"/>
                  </a:lnTo>
                  <a:lnTo>
                    <a:pt x="4872" y="49"/>
                  </a:lnTo>
                  <a:lnTo>
                    <a:pt x="5213" y="98"/>
                  </a:lnTo>
                  <a:lnTo>
                    <a:pt x="5530" y="171"/>
                  </a:lnTo>
                  <a:lnTo>
                    <a:pt x="5822" y="268"/>
                  </a:lnTo>
                  <a:lnTo>
                    <a:pt x="6114" y="365"/>
                  </a:lnTo>
                  <a:lnTo>
                    <a:pt x="6358" y="487"/>
                  </a:lnTo>
                  <a:lnTo>
                    <a:pt x="6626" y="609"/>
                  </a:lnTo>
                  <a:lnTo>
                    <a:pt x="7064" y="901"/>
                  </a:lnTo>
                  <a:lnTo>
                    <a:pt x="7429" y="1169"/>
                  </a:lnTo>
                  <a:lnTo>
                    <a:pt x="7746" y="1437"/>
                  </a:lnTo>
                  <a:lnTo>
                    <a:pt x="8014" y="1681"/>
                  </a:lnTo>
                  <a:lnTo>
                    <a:pt x="8014" y="1681"/>
                  </a:lnTo>
                  <a:lnTo>
                    <a:pt x="8136" y="1802"/>
                  </a:lnTo>
                  <a:lnTo>
                    <a:pt x="8136" y="1802"/>
                  </a:lnTo>
                  <a:lnTo>
                    <a:pt x="8209" y="1875"/>
                  </a:lnTo>
                  <a:lnTo>
                    <a:pt x="8257" y="1973"/>
                  </a:lnTo>
                  <a:lnTo>
                    <a:pt x="8306" y="2095"/>
                  </a:lnTo>
                  <a:lnTo>
                    <a:pt x="8306" y="2192"/>
                  </a:lnTo>
                  <a:lnTo>
                    <a:pt x="8306" y="2192"/>
                  </a:lnTo>
                  <a:close/>
                </a:path>
              </a:pathLst>
            </a:custGeom>
            <a:noFill/>
            <a:ln w="12175" cap="rnd" cmpd="sng">
              <a:solidFill>
                <a:schemeClr val="bg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Source Sans Pro" panose="020B0503030403020204" pitchFamily="34" charset="0"/>
                <a:ea typeface="Source Sans Pro" panose="020B0503030403020204" pitchFamily="34" charset="0"/>
                <a:cs typeface="+mn-cs"/>
              </a:endParaRPr>
            </a:p>
          </p:txBody>
        </p:sp>
        <p:sp>
          <p:nvSpPr>
            <p:cNvPr id="11" name="Google Shape;904;p46"/>
            <p:cNvSpPr/>
            <p:nvPr/>
          </p:nvSpPr>
          <p:spPr>
            <a:xfrm>
              <a:off x="2141650" y="1001650"/>
              <a:ext cx="207675" cy="331250"/>
            </a:xfrm>
            <a:custGeom>
              <a:avLst/>
              <a:gdLst/>
              <a:ahLst/>
              <a:cxnLst/>
              <a:rect l="l" t="t" r="r" b="b"/>
              <a:pathLst>
                <a:path w="8307" h="13250" fill="none" extrusionOk="0">
                  <a:moveTo>
                    <a:pt x="1" y="2192"/>
                  </a:moveTo>
                  <a:lnTo>
                    <a:pt x="1" y="13249"/>
                  </a:lnTo>
                  <a:lnTo>
                    <a:pt x="1" y="13249"/>
                  </a:lnTo>
                  <a:lnTo>
                    <a:pt x="245" y="13030"/>
                  </a:lnTo>
                  <a:lnTo>
                    <a:pt x="537" y="12762"/>
                  </a:lnTo>
                  <a:lnTo>
                    <a:pt x="902" y="12494"/>
                  </a:lnTo>
                  <a:lnTo>
                    <a:pt x="1121" y="12348"/>
                  </a:lnTo>
                  <a:lnTo>
                    <a:pt x="1341" y="12226"/>
                  </a:lnTo>
                  <a:lnTo>
                    <a:pt x="1608" y="12105"/>
                  </a:lnTo>
                  <a:lnTo>
                    <a:pt x="1876" y="11983"/>
                  </a:lnTo>
                  <a:lnTo>
                    <a:pt x="2193" y="11885"/>
                  </a:lnTo>
                  <a:lnTo>
                    <a:pt x="2534" y="11788"/>
                  </a:lnTo>
                  <a:lnTo>
                    <a:pt x="2899" y="11715"/>
                  </a:lnTo>
                  <a:lnTo>
                    <a:pt x="3289" y="11642"/>
                  </a:lnTo>
                  <a:lnTo>
                    <a:pt x="3703" y="11617"/>
                  </a:lnTo>
                  <a:lnTo>
                    <a:pt x="4141" y="11593"/>
                  </a:lnTo>
                  <a:lnTo>
                    <a:pt x="4141" y="11593"/>
                  </a:lnTo>
                  <a:lnTo>
                    <a:pt x="4726" y="11617"/>
                  </a:lnTo>
                  <a:lnTo>
                    <a:pt x="5286" y="11666"/>
                  </a:lnTo>
                  <a:lnTo>
                    <a:pt x="5773" y="11715"/>
                  </a:lnTo>
                  <a:lnTo>
                    <a:pt x="6236" y="11788"/>
                  </a:lnTo>
                  <a:lnTo>
                    <a:pt x="6650" y="11885"/>
                  </a:lnTo>
                  <a:lnTo>
                    <a:pt x="7015" y="11958"/>
                  </a:lnTo>
                  <a:lnTo>
                    <a:pt x="7575" y="12129"/>
                  </a:lnTo>
                  <a:lnTo>
                    <a:pt x="7575" y="12129"/>
                  </a:lnTo>
                  <a:lnTo>
                    <a:pt x="7746" y="12153"/>
                  </a:lnTo>
                  <a:lnTo>
                    <a:pt x="7746" y="12153"/>
                  </a:lnTo>
                  <a:lnTo>
                    <a:pt x="7916" y="12129"/>
                  </a:lnTo>
                  <a:lnTo>
                    <a:pt x="8062" y="12056"/>
                  </a:lnTo>
                  <a:lnTo>
                    <a:pt x="8062" y="12056"/>
                  </a:lnTo>
                  <a:lnTo>
                    <a:pt x="8160" y="11958"/>
                  </a:lnTo>
                  <a:lnTo>
                    <a:pt x="8233" y="11861"/>
                  </a:lnTo>
                  <a:lnTo>
                    <a:pt x="8282" y="11739"/>
                  </a:lnTo>
                  <a:lnTo>
                    <a:pt x="8306" y="11593"/>
                  </a:lnTo>
                  <a:lnTo>
                    <a:pt x="8306" y="1656"/>
                  </a:lnTo>
                  <a:lnTo>
                    <a:pt x="8306" y="1656"/>
                  </a:lnTo>
                  <a:lnTo>
                    <a:pt x="8282" y="1534"/>
                  </a:lnTo>
                  <a:lnTo>
                    <a:pt x="8257" y="1437"/>
                  </a:lnTo>
                  <a:lnTo>
                    <a:pt x="8184" y="1315"/>
                  </a:lnTo>
                  <a:lnTo>
                    <a:pt x="8111" y="1242"/>
                  </a:lnTo>
                  <a:lnTo>
                    <a:pt x="8111" y="1242"/>
                  </a:lnTo>
                  <a:lnTo>
                    <a:pt x="7965" y="1120"/>
                  </a:lnTo>
                  <a:lnTo>
                    <a:pt x="7795" y="974"/>
                  </a:lnTo>
                  <a:lnTo>
                    <a:pt x="7381" y="755"/>
                  </a:lnTo>
                  <a:lnTo>
                    <a:pt x="6918" y="536"/>
                  </a:lnTo>
                  <a:lnTo>
                    <a:pt x="6406" y="341"/>
                  </a:lnTo>
                  <a:lnTo>
                    <a:pt x="5846" y="195"/>
                  </a:lnTo>
                  <a:lnTo>
                    <a:pt x="5286" y="73"/>
                  </a:lnTo>
                  <a:lnTo>
                    <a:pt x="4726" y="24"/>
                  </a:lnTo>
                  <a:lnTo>
                    <a:pt x="4141" y="0"/>
                  </a:lnTo>
                  <a:lnTo>
                    <a:pt x="4141" y="0"/>
                  </a:lnTo>
                  <a:lnTo>
                    <a:pt x="3776" y="0"/>
                  </a:lnTo>
                  <a:lnTo>
                    <a:pt x="3435" y="49"/>
                  </a:lnTo>
                  <a:lnTo>
                    <a:pt x="3094" y="98"/>
                  </a:lnTo>
                  <a:lnTo>
                    <a:pt x="2777" y="171"/>
                  </a:lnTo>
                  <a:lnTo>
                    <a:pt x="2485" y="268"/>
                  </a:lnTo>
                  <a:lnTo>
                    <a:pt x="2193" y="365"/>
                  </a:lnTo>
                  <a:lnTo>
                    <a:pt x="1949" y="487"/>
                  </a:lnTo>
                  <a:lnTo>
                    <a:pt x="1681" y="609"/>
                  </a:lnTo>
                  <a:lnTo>
                    <a:pt x="1243" y="901"/>
                  </a:lnTo>
                  <a:lnTo>
                    <a:pt x="878" y="1169"/>
                  </a:lnTo>
                  <a:lnTo>
                    <a:pt x="561" y="1437"/>
                  </a:lnTo>
                  <a:lnTo>
                    <a:pt x="293" y="1681"/>
                  </a:lnTo>
                  <a:lnTo>
                    <a:pt x="293" y="1681"/>
                  </a:lnTo>
                  <a:lnTo>
                    <a:pt x="171" y="1802"/>
                  </a:lnTo>
                  <a:lnTo>
                    <a:pt x="171" y="1802"/>
                  </a:lnTo>
                  <a:lnTo>
                    <a:pt x="98" y="1875"/>
                  </a:lnTo>
                  <a:lnTo>
                    <a:pt x="50" y="1973"/>
                  </a:lnTo>
                  <a:lnTo>
                    <a:pt x="1" y="2095"/>
                  </a:lnTo>
                  <a:lnTo>
                    <a:pt x="1" y="2192"/>
                  </a:lnTo>
                  <a:lnTo>
                    <a:pt x="1" y="2192"/>
                  </a:lnTo>
                  <a:close/>
                </a:path>
              </a:pathLst>
            </a:custGeom>
            <a:noFill/>
            <a:ln w="12175" cap="rnd" cmpd="sng">
              <a:solidFill>
                <a:schemeClr val="bg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Source Sans Pro" panose="020B0503030403020204" pitchFamily="34" charset="0"/>
                <a:ea typeface="Source Sans Pro" panose="020B0503030403020204" pitchFamily="34" charset="0"/>
                <a:cs typeface="+mn-cs"/>
              </a:endParaRPr>
            </a:p>
          </p:txBody>
        </p:sp>
      </p:grpSp>
    </p:spTree>
    <p:extLst>
      <p:ext uri="{BB962C8B-B14F-4D97-AF65-F5344CB8AC3E}">
        <p14:creationId xmlns:p14="http://schemas.microsoft.com/office/powerpoint/2010/main" val="139565460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754C3-C730-FF10-E0CE-762BCD07B2A6}"/>
              </a:ext>
            </a:extLst>
          </p:cNvPr>
          <p:cNvSpPr>
            <a:spLocks noGrp="1"/>
          </p:cNvSpPr>
          <p:nvPr>
            <p:ph type="title" idx="4294967295"/>
          </p:nvPr>
        </p:nvSpPr>
        <p:spPr>
          <a:xfrm>
            <a:off x="3270009" y="228828"/>
            <a:ext cx="5792788" cy="1020763"/>
          </a:xfrm>
        </p:spPr>
        <p:txBody>
          <a:bodyPr/>
          <a:lstStyle/>
          <a:p>
            <a:pPr algn="ctr"/>
            <a:r>
              <a:rPr lang="fa-IR" sz="3200" b="1" dirty="0">
                <a:solidFill>
                  <a:schemeClr val="bg1"/>
                </a:solidFill>
                <a:latin typeface="B Roya" pitchFamily="2" charset="-78"/>
                <a:cs typeface="B Roya" pitchFamily="2" charset="-78"/>
              </a:rPr>
              <a:t>تحقیقات اولیه برای ایده </a:t>
            </a:r>
            <a:r>
              <a:rPr lang="fa-IR" sz="3200" b="1" dirty="0" err="1">
                <a:solidFill>
                  <a:schemeClr val="bg1"/>
                </a:solidFill>
                <a:latin typeface="B Roya" pitchFamily="2" charset="-78"/>
                <a:cs typeface="B Roya" pitchFamily="2" charset="-78"/>
              </a:rPr>
              <a:t>پروپوزال</a:t>
            </a:r>
            <a:endParaRPr lang="en-GB" sz="3200" b="1" dirty="0">
              <a:solidFill>
                <a:schemeClr val="bg1"/>
              </a:solidFill>
              <a:latin typeface="B Roya" pitchFamily="2" charset="-78"/>
              <a:cs typeface="B Roya" pitchFamily="2" charset="-78"/>
            </a:endParaRPr>
          </a:p>
        </p:txBody>
      </p:sp>
      <p:sp>
        <p:nvSpPr>
          <p:cNvPr id="3" name="Slide Number Placeholder 2">
            <a:extLst>
              <a:ext uri="{FF2B5EF4-FFF2-40B4-BE49-F238E27FC236}">
                <a16:creationId xmlns:a16="http://schemas.microsoft.com/office/drawing/2014/main" id="{78EE2ED3-B43D-4DDE-D32A-2022180F5809}"/>
              </a:ext>
            </a:extLst>
          </p:cNvPr>
          <p:cNvSpPr>
            <a:spLocks noGrp="1"/>
          </p:cNvSpPr>
          <p:nvPr>
            <p:ph type="sldNum" idx="4294967295"/>
          </p:nvPr>
        </p:nvSpPr>
        <p:spPr>
          <a:xfrm>
            <a:off x="10880725" y="6459538"/>
            <a:ext cx="1311275" cy="365125"/>
          </a:xfrm>
        </p:spPr>
        <p:txBody>
          <a:bodyPr/>
          <a:lstStyle/>
          <a:p>
            <a:pPr algn="r"/>
            <a:fld id="{00000000-1234-1234-1234-123412341234}" type="slidenum">
              <a:rPr lang="en" smtClean="0"/>
              <a:pPr algn="r"/>
              <a:t>56</a:t>
            </a:fld>
            <a:endParaRPr lang="en"/>
          </a:p>
        </p:txBody>
      </p:sp>
      <p:sp>
        <p:nvSpPr>
          <p:cNvPr id="5" name="TextBox 4">
            <a:extLst>
              <a:ext uri="{FF2B5EF4-FFF2-40B4-BE49-F238E27FC236}">
                <a16:creationId xmlns:a16="http://schemas.microsoft.com/office/drawing/2014/main" id="{B5C22965-30EB-4BF2-F16E-9930112D9BB8}"/>
              </a:ext>
            </a:extLst>
          </p:cNvPr>
          <p:cNvSpPr txBox="1"/>
          <p:nvPr/>
        </p:nvSpPr>
        <p:spPr>
          <a:xfrm>
            <a:off x="605315" y="1636105"/>
            <a:ext cx="8735536" cy="4209357"/>
          </a:xfrm>
          <a:prstGeom prst="rect">
            <a:avLst/>
          </a:prstGeom>
          <a:noFill/>
        </p:spPr>
        <p:txBody>
          <a:bodyPr wrap="square">
            <a:spAutoFit/>
          </a:bodyPr>
          <a:lstStyle/>
          <a:p>
            <a:pPr marL="457189" indent="-457189" algn="r" rtl="1">
              <a:spcAft>
                <a:spcPts val="1333"/>
              </a:spcAft>
              <a:buClr>
                <a:srgbClr val="FF9300"/>
              </a:buClr>
              <a:buFont typeface="Wingdings" pitchFamily="2" charset="2"/>
              <a:buChar char="§"/>
            </a:pPr>
            <a:r>
              <a:rPr lang="fa-IR" sz="2667" dirty="0">
                <a:latin typeface="B Roya" pitchFamily="2" charset="-78"/>
                <a:cs typeface="B Roya" pitchFamily="2" charset="-78"/>
              </a:rPr>
              <a:t>نسبت به </a:t>
            </a:r>
            <a:r>
              <a:rPr lang="fa-IR" sz="2667" b="1" dirty="0">
                <a:latin typeface="B Roya" pitchFamily="2" charset="-78"/>
                <a:cs typeface="B Roya" pitchFamily="2" charset="-78"/>
              </a:rPr>
              <a:t>مشکلات مهم و سوالات باز در رشته خود </a:t>
            </a:r>
            <a:r>
              <a:rPr lang="fa-IR" sz="2667" dirty="0">
                <a:latin typeface="B Roya" pitchFamily="2" charset="-78"/>
                <a:cs typeface="B Roya" pitchFamily="2" charset="-78"/>
              </a:rPr>
              <a:t>آگاهی ایجاد کنید. </a:t>
            </a:r>
            <a:endParaRPr lang="en-US" sz="2667" dirty="0">
              <a:latin typeface="B Roya" pitchFamily="2" charset="-78"/>
              <a:cs typeface="B Roya" pitchFamily="2" charset="-78"/>
            </a:endParaRPr>
          </a:p>
          <a:p>
            <a:pPr marL="457189" indent="-457189" algn="r" rtl="1">
              <a:spcAft>
                <a:spcPts val="1333"/>
              </a:spcAft>
              <a:buClr>
                <a:srgbClr val="FF9300"/>
              </a:buClr>
              <a:buFont typeface="Wingdings" pitchFamily="2" charset="2"/>
              <a:buChar char="§"/>
            </a:pPr>
            <a:r>
              <a:rPr lang="fa-IR" sz="2667" dirty="0">
                <a:latin typeface="B Roya" pitchFamily="2" charset="-78"/>
                <a:cs typeface="B Roya" pitchFamily="2" charset="-78"/>
              </a:rPr>
              <a:t>در </a:t>
            </a:r>
            <a:r>
              <a:rPr lang="fa-IR" sz="2667" b="1" dirty="0" err="1">
                <a:latin typeface="B Roya" pitchFamily="2" charset="-78"/>
                <a:cs typeface="B Roya" pitchFamily="2" charset="-78"/>
              </a:rPr>
              <a:t>کنفرانس‌ها</a:t>
            </a:r>
            <a:r>
              <a:rPr lang="fa-IR" sz="2667" b="1" dirty="0">
                <a:latin typeface="B Roya" pitchFamily="2" charset="-78"/>
                <a:cs typeface="B Roya" pitchFamily="2" charset="-78"/>
              </a:rPr>
              <a:t> و رویدادهای مرتبط </a:t>
            </a:r>
            <a:r>
              <a:rPr lang="fa-IR" sz="2667" dirty="0">
                <a:latin typeface="B Roya" pitchFamily="2" charset="-78"/>
                <a:cs typeface="B Roya" pitchFamily="2" charset="-78"/>
              </a:rPr>
              <a:t>شرکت کنید</a:t>
            </a:r>
          </a:p>
          <a:p>
            <a:pPr marL="457189" indent="-457189" algn="r" rtl="1">
              <a:spcAft>
                <a:spcPts val="1333"/>
              </a:spcAft>
              <a:buClr>
                <a:srgbClr val="FF9300"/>
              </a:buClr>
              <a:buFont typeface="Wingdings" pitchFamily="2" charset="2"/>
              <a:buChar char="§"/>
            </a:pPr>
            <a:r>
              <a:rPr lang="fa-IR" sz="2667" dirty="0">
                <a:latin typeface="B Roya" pitchFamily="2" charset="-78"/>
                <a:cs typeface="B Roya" pitchFamily="2" charset="-78"/>
              </a:rPr>
              <a:t>همه </a:t>
            </a:r>
            <a:r>
              <a:rPr lang="fa-IR" sz="2667" b="1" dirty="0">
                <a:latin typeface="B Roya" pitchFamily="2" charset="-78"/>
                <a:cs typeface="B Roya" pitchFamily="2" charset="-78"/>
              </a:rPr>
              <a:t>مجلات اصلی رشته خود </a:t>
            </a:r>
            <a:r>
              <a:rPr lang="fa-IR" sz="2667" dirty="0">
                <a:latin typeface="B Roya" pitchFamily="2" charset="-78"/>
                <a:cs typeface="B Roya" pitchFamily="2" charset="-78"/>
              </a:rPr>
              <a:t>را دنبال کنید.</a:t>
            </a:r>
          </a:p>
          <a:p>
            <a:pPr marL="457189" indent="-457189" algn="r" rtl="1">
              <a:spcAft>
                <a:spcPts val="1333"/>
              </a:spcAft>
              <a:buClr>
                <a:srgbClr val="FF9300"/>
              </a:buClr>
              <a:buFont typeface="Wingdings" pitchFamily="2" charset="2"/>
              <a:buChar char="§"/>
            </a:pPr>
            <a:r>
              <a:rPr lang="fa-IR" sz="2667" b="1" dirty="0">
                <a:latin typeface="B Roya" pitchFamily="2" charset="-78"/>
                <a:cs typeface="B Roya" pitchFamily="2" charset="-78"/>
              </a:rPr>
              <a:t>گسترده و </a:t>
            </a:r>
            <a:r>
              <a:rPr lang="fa-IR" sz="2667" b="1" dirty="0">
                <a:solidFill>
                  <a:srgbClr val="F89421"/>
                </a:solidFill>
                <a:latin typeface="B Roya" pitchFamily="2" charset="-78"/>
                <a:cs typeface="B Roya" pitchFamily="2" charset="-78"/>
              </a:rPr>
              <a:t>عمیق</a:t>
            </a:r>
            <a:r>
              <a:rPr lang="fa-IR" sz="2667" b="1" dirty="0">
                <a:latin typeface="B Roya" pitchFamily="2" charset="-78"/>
                <a:cs typeface="B Roya" pitchFamily="2" charset="-78"/>
              </a:rPr>
              <a:t> </a:t>
            </a:r>
            <a:r>
              <a:rPr lang="fa-IR" sz="2667" dirty="0">
                <a:latin typeface="B Roya" pitchFamily="2" charset="-78"/>
                <a:cs typeface="B Roya" pitchFamily="2" charset="-78"/>
              </a:rPr>
              <a:t>بخوانید. مقالات مروری مجلات شروع خوبی هستند. </a:t>
            </a:r>
          </a:p>
          <a:p>
            <a:pPr marL="457189" indent="-457189" algn="r" rtl="1">
              <a:spcAft>
                <a:spcPts val="1333"/>
              </a:spcAft>
              <a:buClr>
                <a:srgbClr val="FF9300"/>
              </a:buClr>
              <a:buFont typeface="Wingdings" pitchFamily="2" charset="2"/>
              <a:buChar char="§"/>
            </a:pPr>
            <a:r>
              <a:rPr lang="fa-IR" sz="2667" dirty="0">
                <a:latin typeface="B Roya" pitchFamily="2" charset="-78"/>
                <a:cs typeface="B Roya" pitchFamily="2" charset="-78"/>
              </a:rPr>
              <a:t>خواندن مقالات از </a:t>
            </a:r>
            <a:r>
              <a:rPr lang="fa-IR" sz="2667" dirty="0" err="1">
                <a:latin typeface="B Roya" pitchFamily="2" charset="-78"/>
                <a:cs typeface="B Roya" pitchFamily="2" charset="-78"/>
              </a:rPr>
              <a:t>زیرشاخه‌های</a:t>
            </a:r>
            <a:r>
              <a:rPr lang="fa-IR" sz="2667" dirty="0">
                <a:latin typeface="B Roya" pitchFamily="2" charset="-78"/>
                <a:cs typeface="B Roya" pitchFamily="2" charset="-78"/>
              </a:rPr>
              <a:t> مرتبط اما متفاوت می‌تواند به شما </a:t>
            </a:r>
            <a:r>
              <a:rPr lang="fa-IR" sz="2667" dirty="0" err="1">
                <a:latin typeface="B Roya" pitchFamily="2" charset="-78"/>
                <a:cs typeface="B Roya" pitchFamily="2" charset="-78"/>
              </a:rPr>
              <a:t>ایده‌هایی</a:t>
            </a:r>
            <a:r>
              <a:rPr lang="fa-IR" sz="2667" dirty="0">
                <a:latin typeface="B Roya" pitchFamily="2" charset="-78"/>
                <a:cs typeface="B Roya" pitchFamily="2" charset="-78"/>
              </a:rPr>
              <a:t> جدید بدهد. </a:t>
            </a:r>
          </a:p>
          <a:p>
            <a:pPr marL="457189" indent="-457189" algn="r" rtl="1">
              <a:spcAft>
                <a:spcPts val="1333"/>
              </a:spcAft>
              <a:buClr>
                <a:srgbClr val="FF9300"/>
              </a:buClr>
              <a:buFont typeface="Wingdings" pitchFamily="2" charset="2"/>
              <a:buChar char="§"/>
            </a:pPr>
            <a:r>
              <a:rPr lang="fa-IR" sz="2667" b="1" dirty="0" err="1">
                <a:latin typeface="B Roya" pitchFamily="2" charset="-78"/>
                <a:cs typeface="B Roya" pitchFamily="2" charset="-78"/>
              </a:rPr>
              <a:t>یادداشت‌برداری</a:t>
            </a:r>
            <a:r>
              <a:rPr lang="fa-IR" sz="2667" b="1" dirty="0">
                <a:latin typeface="B Roya" pitchFamily="2" charset="-78"/>
                <a:cs typeface="B Roya" pitchFamily="2" charset="-78"/>
              </a:rPr>
              <a:t> دقیق در حین مطالعه </a:t>
            </a:r>
            <a:r>
              <a:rPr lang="fa-IR" sz="2667" dirty="0">
                <a:latin typeface="B Roya" pitchFamily="2" charset="-78"/>
                <a:cs typeface="B Roya" pitchFamily="2" charset="-78"/>
              </a:rPr>
              <a:t>به شما کمک </a:t>
            </a:r>
            <a:r>
              <a:rPr lang="fa-IR" sz="2667" dirty="0" err="1">
                <a:latin typeface="B Roya" pitchFamily="2" charset="-78"/>
                <a:cs typeface="B Roya" pitchFamily="2" charset="-78"/>
              </a:rPr>
              <a:t>می‌کند</a:t>
            </a:r>
            <a:r>
              <a:rPr lang="fa-IR" sz="2667" dirty="0">
                <a:latin typeface="B Roya" pitchFamily="2" charset="-78"/>
                <a:cs typeface="B Roya" pitchFamily="2" charset="-78"/>
              </a:rPr>
              <a:t> تا </a:t>
            </a:r>
            <a:r>
              <a:rPr lang="fa-IR" sz="2667" dirty="0" err="1">
                <a:latin typeface="B Roya" pitchFamily="2" charset="-78"/>
                <a:cs typeface="B Roya" pitchFamily="2" charset="-78"/>
              </a:rPr>
              <a:t>یافته‌های</a:t>
            </a:r>
            <a:r>
              <a:rPr lang="fa-IR" sz="2667" dirty="0">
                <a:latin typeface="B Roya" pitchFamily="2" charset="-78"/>
                <a:cs typeface="B Roya" pitchFamily="2" charset="-78"/>
              </a:rPr>
              <a:t> مهم را به خاطر بیاورید و مفاهیم متفاوت را به هم مرتبط کنید.</a:t>
            </a:r>
            <a:endParaRPr lang="x-none" sz="2667" dirty="0">
              <a:latin typeface="B Roya" pitchFamily="2" charset="-78"/>
              <a:cs typeface="B Roya" pitchFamily="2" charset="-78"/>
            </a:endParaRPr>
          </a:p>
        </p:txBody>
      </p:sp>
      <p:grpSp>
        <p:nvGrpSpPr>
          <p:cNvPr id="11" name="Google Shape;1211;p46"/>
          <p:cNvGrpSpPr/>
          <p:nvPr/>
        </p:nvGrpSpPr>
        <p:grpSpPr>
          <a:xfrm>
            <a:off x="8751022" y="475676"/>
            <a:ext cx="412029" cy="502449"/>
            <a:chOff x="1268550" y="929175"/>
            <a:chExt cx="407950" cy="497475"/>
          </a:xfrm>
        </p:grpSpPr>
        <p:sp>
          <p:nvSpPr>
            <p:cNvPr id="12" name="Google Shape;1212;p46"/>
            <p:cNvSpPr/>
            <p:nvPr/>
          </p:nvSpPr>
          <p:spPr>
            <a:xfrm>
              <a:off x="1268550" y="953550"/>
              <a:ext cx="387250" cy="473100"/>
            </a:xfrm>
            <a:custGeom>
              <a:avLst/>
              <a:gdLst/>
              <a:ahLst/>
              <a:cxnLst/>
              <a:rect l="l" t="t" r="r" b="b"/>
              <a:pathLst>
                <a:path w="15490" h="18924" fill="none" extrusionOk="0">
                  <a:moveTo>
                    <a:pt x="15490" y="17828"/>
                  </a:moveTo>
                  <a:lnTo>
                    <a:pt x="15490" y="17828"/>
                  </a:lnTo>
                  <a:lnTo>
                    <a:pt x="15465" y="17998"/>
                  </a:lnTo>
                  <a:lnTo>
                    <a:pt x="15417" y="18169"/>
                  </a:lnTo>
                  <a:lnTo>
                    <a:pt x="15319" y="18364"/>
                  </a:lnTo>
                  <a:lnTo>
                    <a:pt x="15197" y="18534"/>
                  </a:lnTo>
                  <a:lnTo>
                    <a:pt x="15051" y="18680"/>
                  </a:lnTo>
                  <a:lnTo>
                    <a:pt x="14881" y="18802"/>
                  </a:lnTo>
                  <a:lnTo>
                    <a:pt x="14735" y="18900"/>
                  </a:lnTo>
                  <a:lnTo>
                    <a:pt x="14564" y="18924"/>
                  </a:lnTo>
                  <a:lnTo>
                    <a:pt x="1023" y="18924"/>
                  </a:lnTo>
                  <a:lnTo>
                    <a:pt x="1023" y="18924"/>
                  </a:lnTo>
                  <a:lnTo>
                    <a:pt x="852" y="18900"/>
                  </a:lnTo>
                  <a:lnTo>
                    <a:pt x="682" y="18802"/>
                  </a:lnTo>
                  <a:lnTo>
                    <a:pt x="511" y="18680"/>
                  </a:lnTo>
                  <a:lnTo>
                    <a:pt x="341" y="18534"/>
                  </a:lnTo>
                  <a:lnTo>
                    <a:pt x="219" y="18364"/>
                  </a:lnTo>
                  <a:lnTo>
                    <a:pt x="97" y="18169"/>
                  </a:lnTo>
                  <a:lnTo>
                    <a:pt x="24" y="17998"/>
                  </a:lnTo>
                  <a:lnTo>
                    <a:pt x="0" y="17828"/>
                  </a:lnTo>
                  <a:lnTo>
                    <a:pt x="0" y="877"/>
                  </a:lnTo>
                  <a:lnTo>
                    <a:pt x="0" y="877"/>
                  </a:lnTo>
                  <a:lnTo>
                    <a:pt x="24" y="706"/>
                  </a:lnTo>
                  <a:lnTo>
                    <a:pt x="97" y="560"/>
                  </a:lnTo>
                  <a:lnTo>
                    <a:pt x="195" y="414"/>
                  </a:lnTo>
                  <a:lnTo>
                    <a:pt x="341" y="268"/>
                  </a:lnTo>
                  <a:lnTo>
                    <a:pt x="487" y="171"/>
                  </a:lnTo>
                  <a:lnTo>
                    <a:pt x="658" y="73"/>
                  </a:lnTo>
                  <a:lnTo>
                    <a:pt x="828" y="24"/>
                  </a:lnTo>
                  <a:lnTo>
                    <a:pt x="974" y="0"/>
                  </a:lnTo>
                </a:path>
              </a:pathLst>
            </a:custGeom>
            <a:noFill/>
            <a:ln w="12175" cap="rnd" cmpd="sng">
              <a:solidFill>
                <a:schemeClr val="bg1"/>
              </a:solidFill>
              <a:prstDash val="solid"/>
              <a:round/>
              <a:headEnd type="none" w="sm" len="sm"/>
              <a:tailEnd type="none" w="sm" len="sm"/>
            </a:ln>
          </p:spPr>
          <p:txBody>
            <a:bodyPr spcFirstLastPara="1" wrap="square" lIns="121900" tIns="121900" rIns="121900" bIns="121900" anchor="ctr" anchorCtr="0">
              <a:noAutofit/>
            </a:bodyPr>
            <a:lstStyle/>
            <a:p>
              <a:endParaRPr sz="2400">
                <a:latin typeface="Source Sans Pro" panose="020B0503030403020204" pitchFamily="34" charset="0"/>
                <a:ea typeface="Source Sans Pro" panose="020B0503030403020204" pitchFamily="34" charset="0"/>
              </a:endParaRPr>
            </a:p>
          </p:txBody>
        </p:sp>
        <p:sp>
          <p:nvSpPr>
            <p:cNvPr id="13" name="Google Shape;1213;p46"/>
            <p:cNvSpPr/>
            <p:nvPr/>
          </p:nvSpPr>
          <p:spPr>
            <a:xfrm>
              <a:off x="1298975" y="929175"/>
              <a:ext cx="377525" cy="462775"/>
            </a:xfrm>
            <a:custGeom>
              <a:avLst/>
              <a:gdLst/>
              <a:ahLst/>
              <a:cxnLst/>
              <a:rect l="l" t="t" r="r" b="b"/>
              <a:pathLst>
                <a:path w="15101" h="18511" fill="none" extrusionOk="0">
                  <a:moveTo>
                    <a:pt x="15101" y="3362"/>
                  </a:moveTo>
                  <a:lnTo>
                    <a:pt x="15101" y="17731"/>
                  </a:lnTo>
                  <a:lnTo>
                    <a:pt x="15101" y="17731"/>
                  </a:lnTo>
                  <a:lnTo>
                    <a:pt x="15076" y="17877"/>
                  </a:lnTo>
                  <a:lnTo>
                    <a:pt x="15028" y="18024"/>
                  </a:lnTo>
                  <a:lnTo>
                    <a:pt x="14979" y="18145"/>
                  </a:lnTo>
                  <a:lnTo>
                    <a:pt x="14882" y="18267"/>
                  </a:lnTo>
                  <a:lnTo>
                    <a:pt x="14760" y="18365"/>
                  </a:lnTo>
                  <a:lnTo>
                    <a:pt x="14614" y="18438"/>
                  </a:lnTo>
                  <a:lnTo>
                    <a:pt x="14468" y="18486"/>
                  </a:lnTo>
                  <a:lnTo>
                    <a:pt x="14321" y="18511"/>
                  </a:lnTo>
                  <a:lnTo>
                    <a:pt x="780" y="18511"/>
                  </a:lnTo>
                  <a:lnTo>
                    <a:pt x="780" y="18511"/>
                  </a:lnTo>
                  <a:lnTo>
                    <a:pt x="634" y="18486"/>
                  </a:lnTo>
                  <a:lnTo>
                    <a:pt x="488" y="18438"/>
                  </a:lnTo>
                  <a:lnTo>
                    <a:pt x="342" y="18365"/>
                  </a:lnTo>
                  <a:lnTo>
                    <a:pt x="220" y="18267"/>
                  </a:lnTo>
                  <a:lnTo>
                    <a:pt x="123" y="18145"/>
                  </a:lnTo>
                  <a:lnTo>
                    <a:pt x="74" y="18024"/>
                  </a:lnTo>
                  <a:lnTo>
                    <a:pt x="25" y="17877"/>
                  </a:lnTo>
                  <a:lnTo>
                    <a:pt x="1" y="17731"/>
                  </a:lnTo>
                  <a:lnTo>
                    <a:pt x="1" y="780"/>
                  </a:lnTo>
                  <a:lnTo>
                    <a:pt x="1" y="780"/>
                  </a:lnTo>
                  <a:lnTo>
                    <a:pt x="25" y="610"/>
                  </a:lnTo>
                  <a:lnTo>
                    <a:pt x="74" y="464"/>
                  </a:lnTo>
                  <a:lnTo>
                    <a:pt x="123" y="342"/>
                  </a:lnTo>
                  <a:lnTo>
                    <a:pt x="220" y="220"/>
                  </a:lnTo>
                  <a:lnTo>
                    <a:pt x="342" y="123"/>
                  </a:lnTo>
                  <a:lnTo>
                    <a:pt x="488" y="50"/>
                  </a:lnTo>
                  <a:lnTo>
                    <a:pt x="634" y="1"/>
                  </a:lnTo>
                  <a:lnTo>
                    <a:pt x="780" y="1"/>
                  </a:lnTo>
                  <a:lnTo>
                    <a:pt x="11740" y="1"/>
                  </a:lnTo>
                </a:path>
              </a:pathLst>
            </a:custGeom>
            <a:noFill/>
            <a:ln w="12175" cap="rnd" cmpd="sng">
              <a:solidFill>
                <a:schemeClr val="bg1"/>
              </a:solidFill>
              <a:prstDash val="solid"/>
              <a:round/>
              <a:headEnd type="none" w="sm" len="sm"/>
              <a:tailEnd type="none" w="sm" len="sm"/>
            </a:ln>
          </p:spPr>
          <p:txBody>
            <a:bodyPr spcFirstLastPara="1" wrap="square" lIns="121900" tIns="121900" rIns="121900" bIns="121900" anchor="ctr" anchorCtr="0">
              <a:noAutofit/>
            </a:bodyPr>
            <a:lstStyle/>
            <a:p>
              <a:endParaRPr sz="2400">
                <a:latin typeface="Source Sans Pro" panose="020B0503030403020204" pitchFamily="34" charset="0"/>
                <a:ea typeface="Source Sans Pro" panose="020B0503030403020204" pitchFamily="34" charset="0"/>
              </a:endParaRPr>
            </a:p>
          </p:txBody>
        </p:sp>
        <p:sp>
          <p:nvSpPr>
            <p:cNvPr id="14" name="Google Shape;1214;p46"/>
            <p:cNvSpPr/>
            <p:nvPr/>
          </p:nvSpPr>
          <p:spPr>
            <a:xfrm>
              <a:off x="1592450" y="929175"/>
              <a:ext cx="84050" cy="84050"/>
            </a:xfrm>
            <a:custGeom>
              <a:avLst/>
              <a:gdLst/>
              <a:ahLst/>
              <a:cxnLst/>
              <a:rect l="l" t="t" r="r" b="b"/>
              <a:pathLst>
                <a:path w="3362" h="3362" fill="none" extrusionOk="0">
                  <a:moveTo>
                    <a:pt x="1" y="2582"/>
                  </a:moveTo>
                  <a:lnTo>
                    <a:pt x="1" y="1"/>
                  </a:lnTo>
                  <a:lnTo>
                    <a:pt x="3362" y="3362"/>
                  </a:lnTo>
                  <a:lnTo>
                    <a:pt x="780" y="3362"/>
                  </a:lnTo>
                  <a:lnTo>
                    <a:pt x="780" y="3362"/>
                  </a:lnTo>
                  <a:lnTo>
                    <a:pt x="610" y="3337"/>
                  </a:lnTo>
                  <a:lnTo>
                    <a:pt x="464" y="3289"/>
                  </a:lnTo>
                  <a:lnTo>
                    <a:pt x="342" y="3216"/>
                  </a:lnTo>
                  <a:lnTo>
                    <a:pt x="220" y="3118"/>
                  </a:lnTo>
                  <a:lnTo>
                    <a:pt x="123" y="3021"/>
                  </a:lnTo>
                  <a:lnTo>
                    <a:pt x="50" y="2875"/>
                  </a:lnTo>
                  <a:lnTo>
                    <a:pt x="1" y="2729"/>
                  </a:lnTo>
                  <a:lnTo>
                    <a:pt x="1" y="2582"/>
                  </a:lnTo>
                  <a:lnTo>
                    <a:pt x="1" y="2582"/>
                  </a:lnTo>
                  <a:close/>
                </a:path>
              </a:pathLst>
            </a:custGeom>
            <a:noFill/>
            <a:ln w="12175" cap="rnd" cmpd="sng">
              <a:solidFill>
                <a:schemeClr val="bg1"/>
              </a:solidFill>
              <a:prstDash val="solid"/>
              <a:round/>
              <a:headEnd type="none" w="sm" len="sm"/>
              <a:tailEnd type="none" w="sm" len="sm"/>
            </a:ln>
          </p:spPr>
          <p:txBody>
            <a:bodyPr spcFirstLastPara="1" wrap="square" lIns="121900" tIns="121900" rIns="121900" bIns="121900" anchor="ctr" anchorCtr="0">
              <a:noAutofit/>
            </a:bodyPr>
            <a:lstStyle/>
            <a:p>
              <a:endParaRPr sz="2400">
                <a:latin typeface="Source Sans Pro" panose="020B0503030403020204" pitchFamily="34" charset="0"/>
                <a:ea typeface="Source Sans Pro" panose="020B0503030403020204" pitchFamily="34" charset="0"/>
              </a:endParaRPr>
            </a:p>
          </p:txBody>
        </p:sp>
      </p:grpSp>
    </p:spTree>
    <p:extLst>
      <p:ext uri="{BB962C8B-B14F-4D97-AF65-F5344CB8AC3E}">
        <p14:creationId xmlns:p14="http://schemas.microsoft.com/office/powerpoint/2010/main" val="2686886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allAtOnce"/>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02FABB5-649E-5164-19AF-3CAD2E84BF55}"/>
              </a:ext>
            </a:extLst>
          </p:cNvPr>
          <p:cNvPicPr>
            <a:picLocks noChangeAspect="1"/>
          </p:cNvPicPr>
          <p:nvPr/>
        </p:nvPicPr>
        <p:blipFill>
          <a:blip r:embed="rId2"/>
          <a:stretch>
            <a:fillRect/>
          </a:stretch>
        </p:blipFill>
        <p:spPr>
          <a:xfrm>
            <a:off x="844062" y="0"/>
            <a:ext cx="11001761" cy="6915392"/>
          </a:xfrm>
          <a:prstGeom prst="rect">
            <a:avLst/>
          </a:prstGeom>
        </p:spPr>
      </p:pic>
    </p:spTree>
    <p:extLst>
      <p:ext uri="{BB962C8B-B14F-4D97-AF65-F5344CB8AC3E}">
        <p14:creationId xmlns:p14="http://schemas.microsoft.com/office/powerpoint/2010/main" val="339637496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8EE2ED3-B43D-4DDE-D32A-2022180F5809}"/>
              </a:ext>
            </a:extLst>
          </p:cNvPr>
          <p:cNvSpPr>
            <a:spLocks noGrp="1"/>
          </p:cNvSpPr>
          <p:nvPr>
            <p:ph type="sldNum" idx="4294967295"/>
          </p:nvPr>
        </p:nvSpPr>
        <p:spPr>
          <a:xfrm>
            <a:off x="10880725" y="6459538"/>
            <a:ext cx="1311275" cy="365125"/>
          </a:xfrm>
        </p:spPr>
        <p:txBody>
          <a:bodyPr/>
          <a:lstStyle/>
          <a:p>
            <a:pPr algn="r"/>
            <a:fld id="{00000000-1234-1234-1234-123412341234}" type="slidenum">
              <a:rPr lang="en" smtClean="0"/>
              <a:pPr algn="r"/>
              <a:t>58</a:t>
            </a:fld>
            <a:endParaRPr lang="en"/>
          </a:p>
        </p:txBody>
      </p:sp>
      <p:sp>
        <p:nvSpPr>
          <p:cNvPr id="5" name="TextBox 4">
            <a:extLst>
              <a:ext uri="{FF2B5EF4-FFF2-40B4-BE49-F238E27FC236}">
                <a16:creationId xmlns:a16="http://schemas.microsoft.com/office/drawing/2014/main" id="{B5C22965-30EB-4BF2-F16E-9930112D9BB8}"/>
              </a:ext>
            </a:extLst>
          </p:cNvPr>
          <p:cNvSpPr txBox="1"/>
          <p:nvPr/>
        </p:nvSpPr>
        <p:spPr>
          <a:xfrm>
            <a:off x="840659" y="1484586"/>
            <a:ext cx="8754192" cy="4530086"/>
          </a:xfrm>
          <a:prstGeom prst="rect">
            <a:avLst/>
          </a:prstGeom>
          <a:noFill/>
        </p:spPr>
        <p:txBody>
          <a:bodyPr wrap="square">
            <a:spAutoFit/>
          </a:bodyPr>
          <a:lstStyle/>
          <a:p>
            <a:pPr marL="457189" indent="-457189" algn="r" rtl="1">
              <a:spcAft>
                <a:spcPts val="1333"/>
              </a:spcAft>
              <a:buClr>
                <a:srgbClr val="FF9300"/>
              </a:buClr>
              <a:buFont typeface="Wingdings" pitchFamily="2" charset="2"/>
              <a:buChar char="§"/>
            </a:pPr>
            <a:r>
              <a:rPr lang="fa-IR" sz="2667" b="1" dirty="0">
                <a:latin typeface="B Roya" pitchFamily="2" charset="-78"/>
                <a:cs typeface="B Roya" pitchFamily="2" charset="-78"/>
              </a:rPr>
              <a:t>نوشتن </a:t>
            </a:r>
            <a:r>
              <a:rPr lang="fa-IR" sz="2667" b="1" dirty="0" err="1">
                <a:latin typeface="B Roya" pitchFamily="2" charset="-78"/>
                <a:cs typeface="B Roya" pitchFamily="2" charset="-78"/>
              </a:rPr>
              <a:t>پروپوزال</a:t>
            </a:r>
            <a:r>
              <a:rPr lang="fa-IR" sz="2667" b="1" dirty="0">
                <a:latin typeface="B Roya" pitchFamily="2" charset="-78"/>
                <a:cs typeface="B Roya" pitchFamily="2" charset="-78"/>
              </a:rPr>
              <a:t> یک تلاش خلاقانه و تخیلی است</a:t>
            </a:r>
            <a:r>
              <a:rPr lang="fa-IR" sz="2667" dirty="0">
                <a:latin typeface="B Roya" pitchFamily="2" charset="-78"/>
                <a:cs typeface="B Roya" pitchFamily="2" charset="-78"/>
              </a:rPr>
              <a:t>. تمام </a:t>
            </a:r>
            <a:r>
              <a:rPr lang="fa-IR" sz="2667" dirty="0" err="1">
                <a:latin typeface="B Roya" pitchFamily="2" charset="-78"/>
                <a:cs typeface="B Roya" pitchFamily="2" charset="-78"/>
              </a:rPr>
              <a:t>ایده‌های</a:t>
            </a:r>
            <a:r>
              <a:rPr lang="fa-IR" sz="2667" dirty="0">
                <a:latin typeface="B Roya" pitchFamily="2" charset="-78"/>
                <a:cs typeface="B Roya" pitchFamily="2" charset="-78"/>
              </a:rPr>
              <a:t> خود را بنویسید. </a:t>
            </a:r>
            <a:r>
              <a:rPr lang="fa-IR" sz="2667" b="1" dirty="0">
                <a:latin typeface="B Roya" pitchFamily="2" charset="-78"/>
                <a:cs typeface="B Roya" pitchFamily="2" charset="-78"/>
              </a:rPr>
              <a:t>نوشتن مداوم افکار خود </a:t>
            </a:r>
            <a:r>
              <a:rPr lang="fa-IR" sz="2667" dirty="0">
                <a:latin typeface="B Roya" pitchFamily="2" charset="-78"/>
                <a:cs typeface="B Roya" pitchFamily="2" charset="-78"/>
              </a:rPr>
              <a:t>بدون قضاوت، می‌تواند خلاقیت شما را آزاد کند و </a:t>
            </a:r>
            <a:r>
              <a:rPr lang="fa-IR" sz="2667" dirty="0" err="1">
                <a:latin typeface="B Roya" pitchFamily="2" charset="-78"/>
                <a:cs typeface="B Roya" pitchFamily="2" charset="-78"/>
              </a:rPr>
              <a:t>ایده‌ها</a:t>
            </a:r>
            <a:r>
              <a:rPr lang="fa-IR" sz="2667" dirty="0">
                <a:latin typeface="B Roya" pitchFamily="2" charset="-78"/>
                <a:cs typeface="B Roya" pitchFamily="2" charset="-78"/>
              </a:rPr>
              <a:t> و </a:t>
            </a:r>
            <a:r>
              <a:rPr lang="fa-IR" sz="2667" dirty="0" err="1">
                <a:latin typeface="B Roya" pitchFamily="2" charset="-78"/>
                <a:cs typeface="B Roya" pitchFamily="2" charset="-78"/>
              </a:rPr>
              <a:t>تداعی‌های</a:t>
            </a:r>
            <a:r>
              <a:rPr lang="fa-IR" sz="2667" dirty="0">
                <a:latin typeface="B Roya" pitchFamily="2" charset="-78"/>
                <a:cs typeface="B Roya" pitchFamily="2" charset="-78"/>
              </a:rPr>
              <a:t> جدیدی ایجاد کند. نقشه ذهنی (</a:t>
            </a:r>
            <a:r>
              <a:rPr lang="en-US" sz="2400" dirty="0">
                <a:latin typeface="Source Sans Pro" panose="020B0503030403020204" pitchFamily="34" charset="0"/>
                <a:ea typeface="Source Sans Pro" panose="020B0503030403020204" pitchFamily="34" charset="0"/>
                <a:cs typeface="B Roya" pitchFamily="2" charset="-78"/>
              </a:rPr>
              <a:t>Mind map</a:t>
            </a:r>
            <a:r>
              <a:rPr lang="fa-IR" sz="2667" dirty="0">
                <a:latin typeface="B Roya" pitchFamily="2" charset="-78"/>
                <a:cs typeface="B Roya" pitchFamily="2" charset="-78"/>
              </a:rPr>
              <a:t>) تکنیک دیگری برای طوفان فکری و ایجاد ارتباط بین </a:t>
            </a:r>
            <a:r>
              <a:rPr lang="fa-IR" sz="2667" dirty="0" err="1">
                <a:latin typeface="B Roya" pitchFamily="2" charset="-78"/>
                <a:cs typeface="B Roya" pitchFamily="2" charset="-78"/>
              </a:rPr>
              <a:t>ایده‌ها</a:t>
            </a:r>
            <a:r>
              <a:rPr lang="fa-IR" sz="2667" dirty="0">
                <a:latin typeface="B Roya" pitchFamily="2" charset="-78"/>
                <a:cs typeface="B Roya" pitchFamily="2" charset="-78"/>
              </a:rPr>
              <a:t> است.</a:t>
            </a:r>
          </a:p>
          <a:p>
            <a:pPr marL="457189" indent="-457189" algn="r" rtl="1">
              <a:spcAft>
                <a:spcPts val="1333"/>
              </a:spcAft>
              <a:buClr>
                <a:srgbClr val="FF9300"/>
              </a:buClr>
              <a:buFont typeface="Wingdings" pitchFamily="2" charset="2"/>
              <a:buChar char="§"/>
            </a:pPr>
            <a:r>
              <a:rPr lang="fa-IR" sz="2667" dirty="0">
                <a:latin typeface="B Roya" pitchFamily="2" charset="-78"/>
                <a:cs typeface="B Roya" pitchFamily="2" charset="-78"/>
              </a:rPr>
              <a:t>زمانی را صرفاً برای نوشتن </a:t>
            </a:r>
            <a:r>
              <a:rPr lang="fa-IR" sz="2667" dirty="0" err="1">
                <a:latin typeface="B Roya" pitchFamily="2" charset="-78"/>
                <a:cs typeface="B Roya" pitchFamily="2" charset="-78"/>
              </a:rPr>
              <a:t>برنامه‌ریزی</a:t>
            </a:r>
            <a:r>
              <a:rPr lang="fa-IR" sz="2667" dirty="0">
                <a:latin typeface="B Roya" pitchFamily="2" charset="-78"/>
                <a:cs typeface="B Roya" pitchFamily="2" charset="-78"/>
              </a:rPr>
              <a:t> کنید و در طول زمان متمرکز کاری خود، تمام عوامل </a:t>
            </a:r>
            <a:r>
              <a:rPr lang="fa-IR" sz="2667" dirty="0" err="1">
                <a:latin typeface="B Roya" pitchFamily="2" charset="-78"/>
                <a:cs typeface="B Roya" pitchFamily="2" charset="-78"/>
              </a:rPr>
              <a:t>حواس‌پرتی</a:t>
            </a:r>
            <a:r>
              <a:rPr lang="fa-IR" sz="2667" dirty="0">
                <a:latin typeface="B Roya" pitchFamily="2" charset="-78"/>
                <a:cs typeface="B Roya" pitchFamily="2" charset="-78"/>
              </a:rPr>
              <a:t> را خاموش کنید. </a:t>
            </a:r>
          </a:p>
          <a:p>
            <a:pPr marL="457189" indent="-457189" algn="r" rtl="1">
              <a:spcAft>
                <a:spcPts val="1333"/>
              </a:spcAft>
              <a:buClr>
                <a:srgbClr val="FF9300"/>
              </a:buClr>
              <a:buFont typeface="Wingdings" pitchFamily="2" charset="2"/>
              <a:buChar char="§"/>
            </a:pPr>
            <a:r>
              <a:rPr lang="fa-IR" sz="2667" dirty="0">
                <a:latin typeface="B Roya" pitchFamily="2" charset="-78"/>
                <a:cs typeface="B Roya" pitchFamily="2" charset="-78"/>
              </a:rPr>
              <a:t>از </a:t>
            </a:r>
            <a:r>
              <a:rPr lang="fa-IR" sz="2667" b="1" dirty="0">
                <a:latin typeface="B Roya" pitchFamily="2" charset="-78"/>
                <a:cs typeface="B Roya" pitchFamily="2" charset="-78"/>
              </a:rPr>
              <a:t>یک ابزار مدیریت منابع </a:t>
            </a:r>
            <a:r>
              <a:rPr lang="fa-IR" sz="2667" dirty="0">
                <a:latin typeface="B Roya" pitchFamily="2" charset="-78"/>
                <a:cs typeface="B Roya" pitchFamily="2" charset="-78"/>
              </a:rPr>
              <a:t>برای </a:t>
            </a:r>
            <a:r>
              <a:rPr lang="fa-IR" sz="2667" dirty="0" err="1">
                <a:latin typeface="B Roya" pitchFamily="2" charset="-78"/>
                <a:cs typeface="B Roya" pitchFamily="2" charset="-78"/>
              </a:rPr>
              <a:t>جمع‌آوری</a:t>
            </a:r>
            <a:r>
              <a:rPr lang="fa-IR" sz="2667" dirty="0">
                <a:latin typeface="B Roya" pitchFamily="2" charset="-78"/>
                <a:cs typeface="B Roya" pitchFamily="2" charset="-78"/>
              </a:rPr>
              <a:t> مقالات، ذخیره و سازماندهی مراجع، و </a:t>
            </a:r>
            <a:r>
              <a:rPr lang="fa-IR" sz="2667" dirty="0" err="1">
                <a:latin typeface="B Roya" pitchFamily="2" charset="-78"/>
                <a:cs typeface="B Roya" pitchFamily="2" charset="-78"/>
              </a:rPr>
              <a:t>های‌لایت</a:t>
            </a:r>
            <a:r>
              <a:rPr lang="fa-IR" sz="2667" dirty="0">
                <a:latin typeface="B Roya" pitchFamily="2" charset="-78"/>
                <a:cs typeface="B Roya" pitchFamily="2" charset="-78"/>
              </a:rPr>
              <a:t> کردن و </a:t>
            </a:r>
            <a:r>
              <a:rPr lang="fa-IR" sz="2667" dirty="0" err="1">
                <a:latin typeface="B Roya" pitchFamily="2" charset="-78"/>
                <a:cs typeface="B Roya" pitchFamily="2" charset="-78"/>
              </a:rPr>
              <a:t>حاشیه‌نویسی</a:t>
            </a:r>
            <a:r>
              <a:rPr lang="en-GB" sz="2400" dirty="0">
                <a:latin typeface="Source Sans Pro" panose="020B0503030403020204" pitchFamily="34" charset="0"/>
                <a:ea typeface="Source Sans Pro" panose="020B0503030403020204" pitchFamily="34" charset="0"/>
                <a:cs typeface="B Roya" pitchFamily="2" charset="-78"/>
              </a:rPr>
              <a:t>PDF </a:t>
            </a:r>
            <a:r>
              <a:rPr lang="fa-IR" sz="2667" dirty="0">
                <a:latin typeface="B Roya" pitchFamily="2" charset="-78"/>
                <a:cs typeface="B Roya" pitchFamily="2" charset="-78"/>
              </a:rPr>
              <a:t> استفاده کنید. سیستمی برای سازماندهی </a:t>
            </a:r>
            <a:r>
              <a:rPr lang="fa-IR" sz="2667" dirty="0" err="1">
                <a:latin typeface="B Roya" pitchFamily="2" charset="-78"/>
                <a:cs typeface="B Roya" pitchFamily="2" charset="-78"/>
              </a:rPr>
              <a:t>ایده‌های</a:t>
            </a:r>
            <a:r>
              <a:rPr lang="fa-IR" sz="2667" dirty="0">
                <a:latin typeface="B Roya" pitchFamily="2" charset="-78"/>
                <a:cs typeface="B Roya" pitchFamily="2" charset="-78"/>
              </a:rPr>
              <a:t> خود با </a:t>
            </a:r>
            <a:r>
              <a:rPr lang="fa-IR" sz="2667" dirty="0" err="1">
                <a:latin typeface="B Roya" pitchFamily="2" charset="-78"/>
                <a:cs typeface="B Roya" pitchFamily="2" charset="-78"/>
              </a:rPr>
              <a:t>برچسب‌گذاری</a:t>
            </a:r>
            <a:r>
              <a:rPr lang="fa-IR" sz="2667" dirty="0">
                <a:latin typeface="B Roya" pitchFamily="2" charset="-78"/>
                <a:cs typeface="B Roya" pitchFamily="2" charset="-78"/>
              </a:rPr>
              <a:t> مقالات با و استفاده از </a:t>
            </a:r>
            <a:r>
              <a:rPr lang="fa-IR" sz="2667" dirty="0" err="1">
                <a:latin typeface="B Roya" pitchFamily="2" charset="-78"/>
                <a:cs typeface="B Roya" pitchFamily="2" charset="-78"/>
              </a:rPr>
              <a:t>پوشه‌ها</a:t>
            </a:r>
            <a:r>
              <a:rPr lang="fa-IR" sz="2667" dirty="0">
                <a:latin typeface="B Roya" pitchFamily="2" charset="-78"/>
                <a:cs typeface="B Roya" pitchFamily="2" charset="-78"/>
              </a:rPr>
              <a:t> برای ذخیره منابع مشابه ایجاد کنید.</a:t>
            </a:r>
            <a:endParaRPr lang="x-none" sz="2667" dirty="0">
              <a:latin typeface="B Roya" pitchFamily="2" charset="-78"/>
              <a:cs typeface="B Roya" pitchFamily="2" charset="-78"/>
            </a:endParaRPr>
          </a:p>
        </p:txBody>
      </p:sp>
      <p:sp>
        <p:nvSpPr>
          <p:cNvPr id="7" name="Title 1">
            <a:extLst>
              <a:ext uri="{FF2B5EF4-FFF2-40B4-BE49-F238E27FC236}">
                <a16:creationId xmlns:a16="http://schemas.microsoft.com/office/drawing/2014/main" id="{4B72BD62-8555-2C1D-3308-8ED69DF43E1A}"/>
              </a:ext>
            </a:extLst>
          </p:cNvPr>
          <p:cNvSpPr txBox="1">
            <a:spLocks/>
          </p:cNvSpPr>
          <p:nvPr/>
        </p:nvSpPr>
        <p:spPr>
          <a:xfrm>
            <a:off x="3369084" y="215720"/>
            <a:ext cx="5793967" cy="1021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1pPr>
            <a:lvl2pPr marR="0" lvl="1"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2pPr>
            <a:lvl3pPr marR="0" lvl="2"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3pPr>
            <a:lvl4pPr marR="0" lvl="3"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4pPr>
            <a:lvl5pPr marR="0" lvl="4"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5pPr>
            <a:lvl6pPr marR="0" lvl="5"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6pPr>
            <a:lvl7pPr marR="0" lvl="6"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7pPr>
            <a:lvl8pPr marR="0" lvl="7"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8pPr>
            <a:lvl9pPr marR="0" lvl="8"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9pPr>
          </a:lstStyle>
          <a:p>
            <a:pPr algn="ctr"/>
            <a:r>
              <a:rPr lang="fa-IR" sz="3200" dirty="0">
                <a:solidFill>
                  <a:schemeClr val="bg1"/>
                </a:solidFill>
                <a:latin typeface="B Roya" pitchFamily="2" charset="-78"/>
                <a:cs typeface="B Roya" pitchFamily="2" charset="-78"/>
              </a:rPr>
              <a:t>تحقیقات اولیه برای ایده </a:t>
            </a:r>
            <a:r>
              <a:rPr lang="fa-IR" sz="3200" dirty="0" err="1">
                <a:solidFill>
                  <a:schemeClr val="bg1"/>
                </a:solidFill>
                <a:latin typeface="B Roya" pitchFamily="2" charset="-78"/>
                <a:cs typeface="B Roya" pitchFamily="2" charset="-78"/>
              </a:rPr>
              <a:t>پروپوزال</a:t>
            </a:r>
            <a:endParaRPr lang="en-GB" sz="3200" dirty="0">
              <a:solidFill>
                <a:schemeClr val="bg1"/>
              </a:solidFill>
              <a:latin typeface="B Roya" pitchFamily="2" charset="-78"/>
              <a:cs typeface="B Roya" pitchFamily="2" charset="-78"/>
            </a:endParaRPr>
          </a:p>
        </p:txBody>
      </p:sp>
      <p:grpSp>
        <p:nvGrpSpPr>
          <p:cNvPr id="12" name="Google Shape;1211;p46"/>
          <p:cNvGrpSpPr/>
          <p:nvPr/>
        </p:nvGrpSpPr>
        <p:grpSpPr>
          <a:xfrm>
            <a:off x="8865971" y="462986"/>
            <a:ext cx="412029" cy="502449"/>
            <a:chOff x="1268550" y="929175"/>
            <a:chExt cx="407950" cy="497475"/>
          </a:xfrm>
        </p:grpSpPr>
        <p:sp>
          <p:nvSpPr>
            <p:cNvPr id="13" name="Google Shape;1212;p46"/>
            <p:cNvSpPr/>
            <p:nvPr/>
          </p:nvSpPr>
          <p:spPr>
            <a:xfrm>
              <a:off x="1268550" y="953550"/>
              <a:ext cx="387250" cy="473100"/>
            </a:xfrm>
            <a:custGeom>
              <a:avLst/>
              <a:gdLst/>
              <a:ahLst/>
              <a:cxnLst/>
              <a:rect l="l" t="t" r="r" b="b"/>
              <a:pathLst>
                <a:path w="15490" h="18924" fill="none" extrusionOk="0">
                  <a:moveTo>
                    <a:pt x="15490" y="17828"/>
                  </a:moveTo>
                  <a:lnTo>
                    <a:pt x="15490" y="17828"/>
                  </a:lnTo>
                  <a:lnTo>
                    <a:pt x="15465" y="17998"/>
                  </a:lnTo>
                  <a:lnTo>
                    <a:pt x="15417" y="18169"/>
                  </a:lnTo>
                  <a:lnTo>
                    <a:pt x="15319" y="18364"/>
                  </a:lnTo>
                  <a:lnTo>
                    <a:pt x="15197" y="18534"/>
                  </a:lnTo>
                  <a:lnTo>
                    <a:pt x="15051" y="18680"/>
                  </a:lnTo>
                  <a:lnTo>
                    <a:pt x="14881" y="18802"/>
                  </a:lnTo>
                  <a:lnTo>
                    <a:pt x="14735" y="18900"/>
                  </a:lnTo>
                  <a:lnTo>
                    <a:pt x="14564" y="18924"/>
                  </a:lnTo>
                  <a:lnTo>
                    <a:pt x="1023" y="18924"/>
                  </a:lnTo>
                  <a:lnTo>
                    <a:pt x="1023" y="18924"/>
                  </a:lnTo>
                  <a:lnTo>
                    <a:pt x="852" y="18900"/>
                  </a:lnTo>
                  <a:lnTo>
                    <a:pt x="682" y="18802"/>
                  </a:lnTo>
                  <a:lnTo>
                    <a:pt x="511" y="18680"/>
                  </a:lnTo>
                  <a:lnTo>
                    <a:pt x="341" y="18534"/>
                  </a:lnTo>
                  <a:lnTo>
                    <a:pt x="219" y="18364"/>
                  </a:lnTo>
                  <a:lnTo>
                    <a:pt x="97" y="18169"/>
                  </a:lnTo>
                  <a:lnTo>
                    <a:pt x="24" y="17998"/>
                  </a:lnTo>
                  <a:lnTo>
                    <a:pt x="0" y="17828"/>
                  </a:lnTo>
                  <a:lnTo>
                    <a:pt x="0" y="877"/>
                  </a:lnTo>
                  <a:lnTo>
                    <a:pt x="0" y="877"/>
                  </a:lnTo>
                  <a:lnTo>
                    <a:pt x="24" y="706"/>
                  </a:lnTo>
                  <a:lnTo>
                    <a:pt x="97" y="560"/>
                  </a:lnTo>
                  <a:lnTo>
                    <a:pt x="195" y="414"/>
                  </a:lnTo>
                  <a:lnTo>
                    <a:pt x="341" y="268"/>
                  </a:lnTo>
                  <a:lnTo>
                    <a:pt x="487" y="171"/>
                  </a:lnTo>
                  <a:lnTo>
                    <a:pt x="658" y="73"/>
                  </a:lnTo>
                  <a:lnTo>
                    <a:pt x="828" y="24"/>
                  </a:lnTo>
                  <a:lnTo>
                    <a:pt x="974" y="0"/>
                  </a:lnTo>
                </a:path>
              </a:pathLst>
            </a:custGeom>
            <a:noFill/>
            <a:ln w="12175" cap="rnd" cmpd="sng">
              <a:solidFill>
                <a:schemeClr val="bg1"/>
              </a:solidFill>
              <a:prstDash val="solid"/>
              <a:round/>
              <a:headEnd type="none" w="sm" len="sm"/>
              <a:tailEnd type="none" w="sm" len="sm"/>
            </a:ln>
          </p:spPr>
          <p:txBody>
            <a:bodyPr spcFirstLastPara="1" wrap="square" lIns="121900" tIns="121900" rIns="121900" bIns="121900" anchor="ctr" anchorCtr="0">
              <a:noAutofit/>
            </a:bodyPr>
            <a:lstStyle/>
            <a:p>
              <a:endParaRPr sz="2400">
                <a:latin typeface="Source Sans Pro" panose="020B0503030403020204" pitchFamily="34" charset="0"/>
                <a:ea typeface="Source Sans Pro" panose="020B0503030403020204" pitchFamily="34" charset="0"/>
              </a:endParaRPr>
            </a:p>
          </p:txBody>
        </p:sp>
        <p:sp>
          <p:nvSpPr>
            <p:cNvPr id="14" name="Google Shape;1213;p46"/>
            <p:cNvSpPr/>
            <p:nvPr/>
          </p:nvSpPr>
          <p:spPr>
            <a:xfrm>
              <a:off x="1298975" y="929175"/>
              <a:ext cx="377525" cy="462775"/>
            </a:xfrm>
            <a:custGeom>
              <a:avLst/>
              <a:gdLst/>
              <a:ahLst/>
              <a:cxnLst/>
              <a:rect l="l" t="t" r="r" b="b"/>
              <a:pathLst>
                <a:path w="15101" h="18511" fill="none" extrusionOk="0">
                  <a:moveTo>
                    <a:pt x="15101" y="3362"/>
                  </a:moveTo>
                  <a:lnTo>
                    <a:pt x="15101" y="17731"/>
                  </a:lnTo>
                  <a:lnTo>
                    <a:pt x="15101" y="17731"/>
                  </a:lnTo>
                  <a:lnTo>
                    <a:pt x="15076" y="17877"/>
                  </a:lnTo>
                  <a:lnTo>
                    <a:pt x="15028" y="18024"/>
                  </a:lnTo>
                  <a:lnTo>
                    <a:pt x="14979" y="18145"/>
                  </a:lnTo>
                  <a:lnTo>
                    <a:pt x="14882" y="18267"/>
                  </a:lnTo>
                  <a:lnTo>
                    <a:pt x="14760" y="18365"/>
                  </a:lnTo>
                  <a:lnTo>
                    <a:pt x="14614" y="18438"/>
                  </a:lnTo>
                  <a:lnTo>
                    <a:pt x="14468" y="18486"/>
                  </a:lnTo>
                  <a:lnTo>
                    <a:pt x="14321" y="18511"/>
                  </a:lnTo>
                  <a:lnTo>
                    <a:pt x="780" y="18511"/>
                  </a:lnTo>
                  <a:lnTo>
                    <a:pt x="780" y="18511"/>
                  </a:lnTo>
                  <a:lnTo>
                    <a:pt x="634" y="18486"/>
                  </a:lnTo>
                  <a:lnTo>
                    <a:pt x="488" y="18438"/>
                  </a:lnTo>
                  <a:lnTo>
                    <a:pt x="342" y="18365"/>
                  </a:lnTo>
                  <a:lnTo>
                    <a:pt x="220" y="18267"/>
                  </a:lnTo>
                  <a:lnTo>
                    <a:pt x="123" y="18145"/>
                  </a:lnTo>
                  <a:lnTo>
                    <a:pt x="74" y="18024"/>
                  </a:lnTo>
                  <a:lnTo>
                    <a:pt x="25" y="17877"/>
                  </a:lnTo>
                  <a:lnTo>
                    <a:pt x="1" y="17731"/>
                  </a:lnTo>
                  <a:lnTo>
                    <a:pt x="1" y="780"/>
                  </a:lnTo>
                  <a:lnTo>
                    <a:pt x="1" y="780"/>
                  </a:lnTo>
                  <a:lnTo>
                    <a:pt x="25" y="610"/>
                  </a:lnTo>
                  <a:lnTo>
                    <a:pt x="74" y="464"/>
                  </a:lnTo>
                  <a:lnTo>
                    <a:pt x="123" y="342"/>
                  </a:lnTo>
                  <a:lnTo>
                    <a:pt x="220" y="220"/>
                  </a:lnTo>
                  <a:lnTo>
                    <a:pt x="342" y="123"/>
                  </a:lnTo>
                  <a:lnTo>
                    <a:pt x="488" y="50"/>
                  </a:lnTo>
                  <a:lnTo>
                    <a:pt x="634" y="1"/>
                  </a:lnTo>
                  <a:lnTo>
                    <a:pt x="780" y="1"/>
                  </a:lnTo>
                  <a:lnTo>
                    <a:pt x="11740" y="1"/>
                  </a:lnTo>
                </a:path>
              </a:pathLst>
            </a:custGeom>
            <a:noFill/>
            <a:ln w="12175" cap="rnd" cmpd="sng">
              <a:solidFill>
                <a:schemeClr val="bg1"/>
              </a:solidFill>
              <a:prstDash val="solid"/>
              <a:round/>
              <a:headEnd type="none" w="sm" len="sm"/>
              <a:tailEnd type="none" w="sm" len="sm"/>
            </a:ln>
          </p:spPr>
          <p:txBody>
            <a:bodyPr spcFirstLastPara="1" wrap="square" lIns="121900" tIns="121900" rIns="121900" bIns="121900" anchor="ctr" anchorCtr="0">
              <a:noAutofit/>
            </a:bodyPr>
            <a:lstStyle/>
            <a:p>
              <a:pPr marL="0" algn="r" defTabSz="914400" rtl="1" eaLnBrk="1" latinLnBrk="0" hangingPunct="1"/>
              <a:endParaRPr sz="2400" dirty="0">
                <a:latin typeface="Source Sans Pro" panose="020B0503030403020204" pitchFamily="34" charset="0"/>
                <a:ea typeface="Source Sans Pro" panose="020B0503030403020204" pitchFamily="34" charset="0"/>
              </a:endParaRPr>
            </a:p>
          </p:txBody>
        </p:sp>
        <p:sp>
          <p:nvSpPr>
            <p:cNvPr id="15" name="Google Shape;1214;p46"/>
            <p:cNvSpPr/>
            <p:nvPr/>
          </p:nvSpPr>
          <p:spPr>
            <a:xfrm>
              <a:off x="1592450" y="929175"/>
              <a:ext cx="84050" cy="84050"/>
            </a:xfrm>
            <a:custGeom>
              <a:avLst/>
              <a:gdLst/>
              <a:ahLst/>
              <a:cxnLst/>
              <a:rect l="l" t="t" r="r" b="b"/>
              <a:pathLst>
                <a:path w="3362" h="3362" fill="none" extrusionOk="0">
                  <a:moveTo>
                    <a:pt x="1" y="2582"/>
                  </a:moveTo>
                  <a:lnTo>
                    <a:pt x="1" y="1"/>
                  </a:lnTo>
                  <a:lnTo>
                    <a:pt x="3362" y="3362"/>
                  </a:lnTo>
                  <a:lnTo>
                    <a:pt x="780" y="3362"/>
                  </a:lnTo>
                  <a:lnTo>
                    <a:pt x="780" y="3362"/>
                  </a:lnTo>
                  <a:lnTo>
                    <a:pt x="610" y="3337"/>
                  </a:lnTo>
                  <a:lnTo>
                    <a:pt x="464" y="3289"/>
                  </a:lnTo>
                  <a:lnTo>
                    <a:pt x="342" y="3216"/>
                  </a:lnTo>
                  <a:lnTo>
                    <a:pt x="220" y="3118"/>
                  </a:lnTo>
                  <a:lnTo>
                    <a:pt x="123" y="3021"/>
                  </a:lnTo>
                  <a:lnTo>
                    <a:pt x="50" y="2875"/>
                  </a:lnTo>
                  <a:lnTo>
                    <a:pt x="1" y="2729"/>
                  </a:lnTo>
                  <a:lnTo>
                    <a:pt x="1" y="2582"/>
                  </a:lnTo>
                  <a:lnTo>
                    <a:pt x="1" y="2582"/>
                  </a:lnTo>
                  <a:close/>
                </a:path>
              </a:pathLst>
            </a:custGeom>
            <a:noFill/>
            <a:ln w="12175" cap="rnd" cmpd="sng">
              <a:solidFill>
                <a:schemeClr val="bg1"/>
              </a:solidFill>
              <a:prstDash val="solid"/>
              <a:round/>
              <a:headEnd type="none" w="sm" len="sm"/>
              <a:tailEnd type="none" w="sm" len="sm"/>
            </a:ln>
          </p:spPr>
          <p:txBody>
            <a:bodyPr spcFirstLastPara="1" wrap="square" lIns="121900" tIns="121900" rIns="121900" bIns="121900" anchor="ctr" anchorCtr="0">
              <a:noAutofit/>
            </a:bodyPr>
            <a:lstStyle/>
            <a:p>
              <a:endParaRPr sz="2400">
                <a:latin typeface="Source Sans Pro" panose="020B0503030403020204" pitchFamily="34" charset="0"/>
                <a:ea typeface="Source Sans Pro" panose="020B0503030403020204" pitchFamily="34" charset="0"/>
              </a:endParaRPr>
            </a:p>
          </p:txBody>
        </p:sp>
      </p:grpSp>
    </p:spTree>
    <p:extLst>
      <p:ext uri="{BB962C8B-B14F-4D97-AF65-F5344CB8AC3E}">
        <p14:creationId xmlns:p14="http://schemas.microsoft.com/office/powerpoint/2010/main" val="2991586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allAtOnce"/>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1485E63-4335-90C9-7C8B-4EBC9D29E3C9}"/>
              </a:ext>
            </a:extLst>
          </p:cNvPr>
          <p:cNvSpPr>
            <a:spLocks noGrp="1"/>
          </p:cNvSpPr>
          <p:nvPr>
            <p:ph type="sldNum" idx="4294967295"/>
          </p:nvPr>
        </p:nvSpPr>
        <p:spPr>
          <a:xfrm>
            <a:off x="9448800" y="6356350"/>
            <a:ext cx="2743200" cy="365125"/>
          </a:xfrm>
        </p:spPr>
        <p:txBody>
          <a:bodyPr/>
          <a:lstStyle/>
          <a:p>
            <a:fld id="{00000000-1234-1234-1234-123412341234}" type="slidenum">
              <a:rPr lang="en" smtClean="0"/>
              <a:pPr/>
              <a:t>59</a:t>
            </a:fld>
            <a:endParaRPr lang="en"/>
          </a:p>
        </p:txBody>
      </p:sp>
      <p:pic>
        <p:nvPicPr>
          <p:cNvPr id="8" name="Picture 7">
            <a:extLst>
              <a:ext uri="{FF2B5EF4-FFF2-40B4-BE49-F238E27FC236}">
                <a16:creationId xmlns:a16="http://schemas.microsoft.com/office/drawing/2014/main" id="{216E4444-E82F-C8C9-9EB1-6C3B05063903}"/>
              </a:ext>
            </a:extLst>
          </p:cNvPr>
          <p:cNvPicPr>
            <a:picLocks noChangeAspect="1"/>
          </p:cNvPicPr>
          <p:nvPr/>
        </p:nvPicPr>
        <p:blipFill>
          <a:blip r:embed="rId2"/>
          <a:stretch>
            <a:fillRect/>
          </a:stretch>
        </p:blipFill>
        <p:spPr>
          <a:xfrm>
            <a:off x="296703" y="1034029"/>
            <a:ext cx="9231815" cy="5213649"/>
          </a:xfrm>
          <a:prstGeom prst="rect">
            <a:avLst/>
          </a:prstGeom>
        </p:spPr>
      </p:pic>
      <p:sp>
        <p:nvSpPr>
          <p:cNvPr id="9" name="Right Arrow 8">
            <a:extLst>
              <a:ext uri="{FF2B5EF4-FFF2-40B4-BE49-F238E27FC236}">
                <a16:creationId xmlns:a16="http://schemas.microsoft.com/office/drawing/2014/main" id="{65C6ABD8-B56D-F049-6E20-EE66F7ECF09D}"/>
              </a:ext>
            </a:extLst>
          </p:cNvPr>
          <p:cNvSpPr/>
          <p:nvPr/>
        </p:nvSpPr>
        <p:spPr>
          <a:xfrm rot="1418664">
            <a:off x="6163440" y="2060398"/>
            <a:ext cx="977363" cy="540891"/>
          </a:xfrm>
          <a:prstGeom prst="rightArrow">
            <a:avLst/>
          </a:prstGeom>
          <a:solidFill>
            <a:srgbClr val="FF9300"/>
          </a:solidFill>
          <a:ln>
            <a:solidFill>
              <a:srgbClr val="FF93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sz="2400"/>
          </a:p>
        </p:txBody>
      </p:sp>
    </p:spTree>
    <p:extLst>
      <p:ext uri="{BB962C8B-B14F-4D97-AF65-F5344CB8AC3E}">
        <p14:creationId xmlns:p14="http://schemas.microsoft.com/office/powerpoint/2010/main" val="5680299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7A7A3D-756F-D2A1-7148-077B5E0EED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0624" y="785530"/>
            <a:ext cx="8399212" cy="3746127"/>
          </a:xfrm>
          <a:prstGeom prst="rect">
            <a:avLst/>
          </a:prstGeom>
        </p:spPr>
      </p:pic>
      <p:sp>
        <p:nvSpPr>
          <p:cNvPr id="5" name="TextBox 4">
            <a:extLst>
              <a:ext uri="{FF2B5EF4-FFF2-40B4-BE49-F238E27FC236}">
                <a16:creationId xmlns:a16="http://schemas.microsoft.com/office/drawing/2014/main" id="{09DECD9B-FA59-9470-51F7-C41A15B6A60F}"/>
              </a:ext>
            </a:extLst>
          </p:cNvPr>
          <p:cNvSpPr txBox="1"/>
          <p:nvPr/>
        </p:nvSpPr>
        <p:spPr>
          <a:xfrm>
            <a:off x="779929" y="4923880"/>
            <a:ext cx="8548207" cy="1354217"/>
          </a:xfrm>
          <a:prstGeom prst="rect">
            <a:avLst/>
          </a:prstGeom>
          <a:noFill/>
        </p:spPr>
        <p:txBody>
          <a:bodyPr wrap="square">
            <a:spAutoFit/>
          </a:bodyPr>
          <a:lstStyle/>
          <a:p>
            <a:pPr algn="r" rtl="1"/>
            <a:r>
              <a:rPr lang="fa-IR" sz="2400" dirty="0">
                <a:latin typeface="B Roya" pitchFamily="2" charset="-78"/>
                <a:cs typeface="B Roya" pitchFamily="2" charset="-78"/>
              </a:rPr>
              <a:t>تصویری از «</a:t>
            </a:r>
            <a:r>
              <a:rPr lang="fa-IR" sz="2400" b="1" dirty="0">
                <a:latin typeface="B Roya" pitchFamily="2" charset="-78"/>
                <a:cs typeface="B Roya" pitchFamily="2" charset="-78"/>
              </a:rPr>
              <a:t>امکان مجاور</a:t>
            </a:r>
            <a:r>
              <a:rPr lang="fa-IR" sz="2400" dirty="0">
                <a:latin typeface="B Roya" pitchFamily="2" charset="-78"/>
                <a:cs typeface="B Roya" pitchFamily="2" charset="-78"/>
              </a:rPr>
              <a:t>» در یک نمودار که </a:t>
            </a:r>
            <a:r>
              <a:rPr lang="fa-IR" sz="2400" dirty="0" err="1">
                <a:latin typeface="B Roya" pitchFamily="2" charset="-78"/>
                <a:cs typeface="B Roya" pitchFamily="2" charset="-78"/>
              </a:rPr>
              <a:t>به‌صورت</a:t>
            </a:r>
            <a:r>
              <a:rPr lang="fa-IR" sz="2400" dirty="0">
                <a:latin typeface="B Roya" pitchFamily="2" charset="-78"/>
                <a:cs typeface="B Roya" pitchFamily="2" charset="-78"/>
              </a:rPr>
              <a:t> شرطی از وضعیت (</a:t>
            </a:r>
            <a:r>
              <a:rPr lang="en-US" sz="2400" dirty="0">
                <a:cs typeface="B Roya" pitchFamily="2" charset="-78"/>
              </a:rPr>
              <a:t>a</a:t>
            </a:r>
            <a:r>
              <a:rPr lang="fa-IR" sz="2400" dirty="0">
                <a:latin typeface="B Roya" pitchFamily="2" charset="-78"/>
                <a:cs typeface="B Roya" pitchFamily="2" charset="-78"/>
              </a:rPr>
              <a:t>) به وضعیت (</a:t>
            </a:r>
            <a:r>
              <a:rPr lang="en-US" sz="2400" dirty="0">
                <a:cs typeface="B Roya" pitchFamily="2" charset="-78"/>
              </a:rPr>
              <a:t>b</a:t>
            </a:r>
            <a:r>
              <a:rPr lang="fa-IR" sz="2400" dirty="0">
                <a:latin typeface="B Roya" pitchFamily="2" charset="-78"/>
                <a:cs typeface="B Roya" pitchFamily="2" charset="-78"/>
              </a:rPr>
              <a:t>) گسترش </a:t>
            </a:r>
            <a:r>
              <a:rPr lang="fa-IR" sz="2400" dirty="0" err="1">
                <a:latin typeface="B Roya" pitchFamily="2" charset="-78"/>
                <a:cs typeface="B Roya" pitchFamily="2" charset="-78"/>
              </a:rPr>
              <a:t>می‌یابد</a:t>
            </a:r>
            <a:r>
              <a:rPr lang="fa-IR" sz="2400" dirty="0">
                <a:latin typeface="B Roya" pitchFamily="2" charset="-78"/>
                <a:cs typeface="B Roya" pitchFamily="2" charset="-78"/>
              </a:rPr>
              <a:t>، زمانی که دایره سفید در (</a:t>
            </a:r>
            <a:r>
              <a:rPr lang="en-US" sz="2400" dirty="0">
                <a:latin typeface="B Roya" pitchFamily="2" charset="-78"/>
                <a:cs typeface="B Roya" pitchFamily="2" charset="-78"/>
              </a:rPr>
              <a:t>a</a:t>
            </a:r>
            <a:r>
              <a:rPr lang="fa-IR" sz="2400" dirty="0">
                <a:latin typeface="B Roya" pitchFamily="2" charset="-78"/>
                <a:cs typeface="B Roya" pitchFamily="2" charset="-78"/>
              </a:rPr>
              <a:t>) برای اولین بار دیده </a:t>
            </a:r>
            <a:r>
              <a:rPr lang="fa-IR" sz="2400" dirty="0" err="1">
                <a:latin typeface="B Roya" pitchFamily="2" charset="-78"/>
                <a:cs typeface="B Roya" pitchFamily="2" charset="-78"/>
              </a:rPr>
              <a:t>می‌شود</a:t>
            </a:r>
            <a:r>
              <a:rPr lang="fa-IR" sz="2400" dirty="0">
                <a:latin typeface="B Roya" pitchFamily="2" charset="-78"/>
                <a:cs typeface="B Roya" pitchFamily="2" charset="-78"/>
              </a:rPr>
              <a:t>.</a:t>
            </a:r>
          </a:p>
          <a:p>
            <a:pPr rtl="1">
              <a:spcBef>
                <a:spcPts val="1200"/>
              </a:spcBef>
            </a:pPr>
            <a:r>
              <a:rPr lang="en-GB" sz="2400" dirty="0">
                <a:latin typeface="B Roya" pitchFamily="2" charset="-78"/>
                <a:cs typeface="B Roya" pitchFamily="2" charset="-78"/>
              </a:rPr>
              <a:t> </a:t>
            </a:r>
            <a:r>
              <a:rPr lang="en-GB" dirty="0"/>
              <a:t>Loreto et al. 2016</a:t>
            </a:r>
            <a:endParaRPr lang="en-AT" dirty="0"/>
          </a:p>
        </p:txBody>
      </p:sp>
    </p:spTree>
    <p:extLst>
      <p:ext uri="{BB962C8B-B14F-4D97-AF65-F5344CB8AC3E}">
        <p14:creationId xmlns:p14="http://schemas.microsoft.com/office/powerpoint/2010/main" val="165731722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1485E63-4335-90C9-7C8B-4EBC9D29E3C9}"/>
              </a:ext>
            </a:extLst>
          </p:cNvPr>
          <p:cNvSpPr>
            <a:spLocks noGrp="1"/>
          </p:cNvSpPr>
          <p:nvPr>
            <p:ph type="sldNum" idx="4294967295"/>
          </p:nvPr>
        </p:nvSpPr>
        <p:spPr>
          <a:xfrm>
            <a:off x="10880725" y="6446838"/>
            <a:ext cx="1311275" cy="365125"/>
          </a:xfrm>
        </p:spPr>
        <p:txBody>
          <a:bodyPr/>
          <a:lstStyle/>
          <a:p>
            <a:fld id="{00000000-1234-1234-1234-123412341234}" type="slidenum">
              <a:rPr lang="en" smtClean="0"/>
              <a:pPr/>
              <a:t>60</a:t>
            </a:fld>
            <a:endParaRPr lang="en"/>
          </a:p>
        </p:txBody>
      </p:sp>
      <p:pic>
        <p:nvPicPr>
          <p:cNvPr id="4" name="Picture 3">
            <a:extLst>
              <a:ext uri="{FF2B5EF4-FFF2-40B4-BE49-F238E27FC236}">
                <a16:creationId xmlns:a16="http://schemas.microsoft.com/office/drawing/2014/main" id="{CD73B938-F241-2157-08EC-F81F5DC4D3D7}"/>
              </a:ext>
            </a:extLst>
          </p:cNvPr>
          <p:cNvPicPr>
            <a:picLocks noChangeAspect="1"/>
          </p:cNvPicPr>
          <p:nvPr/>
        </p:nvPicPr>
        <p:blipFill>
          <a:blip r:embed="rId2"/>
          <a:stretch>
            <a:fillRect/>
          </a:stretch>
        </p:blipFill>
        <p:spPr>
          <a:xfrm>
            <a:off x="51468" y="4374880"/>
            <a:ext cx="9064397" cy="2483120"/>
          </a:xfrm>
          <a:prstGeom prst="rect">
            <a:avLst/>
          </a:prstGeom>
        </p:spPr>
      </p:pic>
      <p:pic>
        <p:nvPicPr>
          <p:cNvPr id="6" name="Picture 5">
            <a:extLst>
              <a:ext uri="{FF2B5EF4-FFF2-40B4-BE49-F238E27FC236}">
                <a16:creationId xmlns:a16="http://schemas.microsoft.com/office/drawing/2014/main" id="{E36AAB2A-4455-83D6-0135-4E08E73AF3EE}"/>
              </a:ext>
            </a:extLst>
          </p:cNvPr>
          <p:cNvPicPr>
            <a:picLocks noChangeAspect="1"/>
          </p:cNvPicPr>
          <p:nvPr/>
        </p:nvPicPr>
        <p:blipFill>
          <a:blip r:embed="rId3"/>
          <a:stretch>
            <a:fillRect/>
          </a:stretch>
        </p:blipFill>
        <p:spPr>
          <a:xfrm>
            <a:off x="1" y="1"/>
            <a:ext cx="5719593" cy="4133964"/>
          </a:xfrm>
          <a:prstGeom prst="rect">
            <a:avLst/>
          </a:prstGeom>
        </p:spPr>
      </p:pic>
      <p:sp>
        <p:nvSpPr>
          <p:cNvPr id="3" name="Right Arrow 2">
            <a:extLst>
              <a:ext uri="{FF2B5EF4-FFF2-40B4-BE49-F238E27FC236}">
                <a16:creationId xmlns:a16="http://schemas.microsoft.com/office/drawing/2014/main" id="{664125DF-BECB-570D-EB69-82579E46F4C3}"/>
              </a:ext>
            </a:extLst>
          </p:cNvPr>
          <p:cNvSpPr/>
          <p:nvPr/>
        </p:nvSpPr>
        <p:spPr>
          <a:xfrm rot="5980972">
            <a:off x="5839594" y="4276580"/>
            <a:ext cx="1265633" cy="769033"/>
          </a:xfrm>
          <a:prstGeom prst="rightArrow">
            <a:avLst/>
          </a:prstGeom>
          <a:solidFill>
            <a:srgbClr val="FF9300"/>
          </a:solidFill>
          <a:ln>
            <a:solidFill>
              <a:srgbClr val="FF93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x-none" sz="2400"/>
          </a:p>
        </p:txBody>
      </p:sp>
      <p:sp>
        <p:nvSpPr>
          <p:cNvPr id="7" name="TextBox 6">
            <a:extLst>
              <a:ext uri="{FF2B5EF4-FFF2-40B4-BE49-F238E27FC236}">
                <a16:creationId xmlns:a16="http://schemas.microsoft.com/office/drawing/2014/main" id="{7803FA6C-304B-79A8-9E6A-D72D77ABC600}"/>
              </a:ext>
            </a:extLst>
          </p:cNvPr>
          <p:cNvSpPr txBox="1"/>
          <p:nvPr/>
        </p:nvSpPr>
        <p:spPr>
          <a:xfrm>
            <a:off x="5507210" y="1284343"/>
            <a:ext cx="4483457" cy="917079"/>
          </a:xfrm>
          <a:prstGeom prst="leftArrow">
            <a:avLst/>
          </a:prstGeom>
          <a:solidFill>
            <a:srgbClr val="FF9300"/>
          </a:solidFill>
        </p:spPr>
        <p:txBody>
          <a:bodyPr wrap="square">
            <a:spAutoFit/>
          </a:bodyPr>
          <a:lstStyle/>
          <a:p>
            <a:r>
              <a:rPr lang="en-GB" sz="2400" b="1" dirty="0">
                <a:solidFill>
                  <a:schemeClr val="bg1"/>
                </a:solidFill>
                <a:latin typeface="Source Sans Pro" panose="020B0503030403020204" pitchFamily="34" charset="0"/>
                <a:ea typeface="Source Sans Pro" panose="020B0503030403020204" pitchFamily="34" charset="0"/>
              </a:rPr>
              <a:t>Preferences / Display Fields</a:t>
            </a:r>
            <a:endParaRPr lang="x-none" sz="2400" b="1" dirty="0">
              <a:solidFill>
                <a:schemeClr val="bg1"/>
              </a:solidFill>
            </a:endParaRPr>
          </a:p>
        </p:txBody>
      </p:sp>
      <p:pic>
        <p:nvPicPr>
          <p:cNvPr id="6146" name="Picture 2" descr="Citation Management Tools - The Styberg Library">
            <a:extLst>
              <a:ext uri="{FF2B5EF4-FFF2-40B4-BE49-F238E27FC236}">
                <a16:creationId xmlns:a16="http://schemas.microsoft.com/office/drawing/2014/main" id="{64EE3DA5-84B4-69B2-113B-97BF7E6A7242}"/>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9693" t="16050" r="11275" b="21995"/>
          <a:stretch/>
        </p:blipFill>
        <p:spPr bwMode="auto">
          <a:xfrm>
            <a:off x="6957885" y="15553"/>
            <a:ext cx="1451235" cy="12687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8560117"/>
      </p:ext>
    </p:extLst>
  </p:cSld>
  <p:clrMapOvr>
    <a:masterClrMapping/>
  </p:clrMapOvr>
  <p:transition>
    <p:fade thruBlk="1"/>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019B-166C-3500-13E9-64E873695AB7}"/>
              </a:ext>
            </a:extLst>
          </p:cNvPr>
          <p:cNvSpPr>
            <a:spLocks noGrp="1"/>
          </p:cNvSpPr>
          <p:nvPr>
            <p:ph type="title" idx="4294967295"/>
          </p:nvPr>
        </p:nvSpPr>
        <p:spPr>
          <a:xfrm>
            <a:off x="1612900" y="0"/>
            <a:ext cx="8219332" cy="1449387"/>
          </a:xfrm>
        </p:spPr>
        <p:txBody>
          <a:bodyPr>
            <a:normAutofit/>
          </a:bodyPr>
          <a:lstStyle/>
          <a:p>
            <a:r>
              <a:rPr lang="fa-IR" sz="3600" b="1" dirty="0" err="1">
                <a:solidFill>
                  <a:schemeClr val="bg1"/>
                </a:solidFill>
              </a:rPr>
              <a:t>صورت‌بندی</a:t>
            </a:r>
            <a:r>
              <a:rPr lang="fa-IR" sz="3600" b="1" dirty="0">
                <a:solidFill>
                  <a:schemeClr val="bg1"/>
                </a:solidFill>
              </a:rPr>
              <a:t> سؤال‌ پژوهش</a:t>
            </a:r>
            <a:endParaRPr lang="x-none" sz="3600" b="1" dirty="0">
              <a:solidFill>
                <a:schemeClr val="bg1"/>
              </a:solidFill>
            </a:endParaRPr>
          </a:p>
        </p:txBody>
      </p:sp>
      <p:sp>
        <p:nvSpPr>
          <p:cNvPr id="3" name="Slide Number Placeholder 2">
            <a:extLst>
              <a:ext uri="{FF2B5EF4-FFF2-40B4-BE49-F238E27FC236}">
                <a16:creationId xmlns:a16="http://schemas.microsoft.com/office/drawing/2014/main" id="{81FE3050-9601-EEA7-7AD7-2F9EC7A9D52C}"/>
              </a:ext>
            </a:extLst>
          </p:cNvPr>
          <p:cNvSpPr>
            <a:spLocks noGrp="1"/>
          </p:cNvSpPr>
          <p:nvPr>
            <p:ph type="sldNum" idx="4294967295"/>
          </p:nvPr>
        </p:nvSpPr>
        <p:spPr>
          <a:xfrm>
            <a:off x="10880725" y="6459538"/>
            <a:ext cx="1311275" cy="365125"/>
          </a:xfrm>
        </p:spPr>
        <p:txBody>
          <a:bodyPr/>
          <a:lstStyle/>
          <a:p>
            <a:pPr algn="r"/>
            <a:fld id="{00000000-1234-1234-1234-123412341234}" type="slidenum">
              <a:rPr lang="en" smtClean="0"/>
              <a:pPr algn="r"/>
              <a:t>61</a:t>
            </a:fld>
            <a:endParaRPr lang="en"/>
          </a:p>
        </p:txBody>
      </p:sp>
      <p:sp>
        <p:nvSpPr>
          <p:cNvPr id="7" name="TextBox 6">
            <a:extLst>
              <a:ext uri="{FF2B5EF4-FFF2-40B4-BE49-F238E27FC236}">
                <a16:creationId xmlns:a16="http://schemas.microsoft.com/office/drawing/2014/main" id="{C3DA26B5-71F8-FBBA-2CFD-0A37517938A5}"/>
              </a:ext>
            </a:extLst>
          </p:cNvPr>
          <p:cNvSpPr txBox="1"/>
          <p:nvPr/>
        </p:nvSpPr>
        <p:spPr>
          <a:xfrm>
            <a:off x="285329" y="1481643"/>
            <a:ext cx="8789332" cy="4175502"/>
          </a:xfrm>
          <a:prstGeom prst="rect">
            <a:avLst/>
          </a:prstGeom>
          <a:noFill/>
        </p:spPr>
        <p:txBody>
          <a:bodyPr wrap="square">
            <a:spAutoFit/>
          </a:bodyPr>
          <a:lstStyle/>
          <a:p>
            <a:pPr algn="r" rtl="1">
              <a:spcAft>
                <a:spcPts val="1600"/>
              </a:spcAft>
            </a:pPr>
            <a:r>
              <a:rPr lang="fa-IR" sz="2800" b="1" dirty="0">
                <a:solidFill>
                  <a:srgbClr val="F89421"/>
                </a:solidFill>
                <a:latin typeface="B Roya" pitchFamily="2" charset="-78"/>
                <a:cs typeface="B Roya" pitchFamily="2" charset="-78"/>
              </a:rPr>
              <a:t>۱- شناسایی </a:t>
            </a:r>
            <a:r>
              <a:rPr lang="fa-IR" sz="2800" b="1" dirty="0" err="1">
                <a:solidFill>
                  <a:srgbClr val="F89421"/>
                </a:solidFill>
                <a:latin typeface="B Roya" pitchFamily="2" charset="-78"/>
                <a:cs typeface="B Roya" pitchFamily="2" charset="-78"/>
              </a:rPr>
              <a:t>شکاف‌های</a:t>
            </a:r>
            <a:r>
              <a:rPr lang="fa-IR" sz="2800" b="1" dirty="0">
                <a:solidFill>
                  <a:srgbClr val="F89421"/>
                </a:solidFill>
                <a:latin typeface="B Roya" pitchFamily="2" charset="-78"/>
                <a:cs typeface="B Roya" pitchFamily="2" charset="-78"/>
              </a:rPr>
              <a:t> موجود در شواهد</a:t>
            </a:r>
          </a:p>
          <a:p>
            <a:pPr algn="r" rtl="1"/>
            <a:r>
              <a:rPr lang="fa-IR" sz="2800" b="1" dirty="0" err="1">
                <a:latin typeface="B Roya" pitchFamily="2" charset="-78"/>
                <a:cs typeface="B Roya" pitchFamily="2" charset="-78"/>
              </a:rPr>
              <a:t>شکاف‌های</a:t>
            </a:r>
            <a:r>
              <a:rPr lang="fa-IR" sz="2800" b="1" dirty="0">
                <a:latin typeface="B Roya" pitchFamily="2" charset="-78"/>
                <a:cs typeface="B Roya" pitchFamily="2" charset="-78"/>
              </a:rPr>
              <a:t> موجود در شواهد که در مرورهای </a:t>
            </a:r>
            <a:r>
              <a:rPr lang="fa-IR" sz="2800" b="1" dirty="0" err="1">
                <a:latin typeface="B Roya" pitchFamily="2" charset="-78"/>
                <a:cs typeface="B Roya" pitchFamily="2" charset="-78"/>
              </a:rPr>
              <a:t>نظام‌مند</a:t>
            </a:r>
            <a:r>
              <a:rPr lang="fa-IR" sz="2800" b="1" dirty="0">
                <a:latin typeface="B Roya" pitchFamily="2" charset="-78"/>
                <a:cs typeface="B Roya" pitchFamily="2" charset="-78"/>
              </a:rPr>
              <a:t> فعلی</a:t>
            </a:r>
            <a:r>
              <a:rPr lang="fa-IR" sz="2800" dirty="0">
                <a:latin typeface="B Roya" pitchFamily="2" charset="-78"/>
                <a:cs typeface="B Roya" pitchFamily="2" charset="-78"/>
              </a:rPr>
              <a:t> شناسایی </a:t>
            </a:r>
            <a:r>
              <a:rPr lang="fa-IR" sz="2800" dirty="0" err="1">
                <a:latin typeface="B Roya" pitchFamily="2" charset="-78"/>
                <a:cs typeface="B Roya" pitchFamily="2" charset="-78"/>
              </a:rPr>
              <a:t>شده‌اند</a:t>
            </a:r>
            <a:r>
              <a:rPr lang="fa-IR" sz="2800" dirty="0">
                <a:latin typeface="B Roya" pitchFamily="2" charset="-78"/>
                <a:cs typeface="B Roya" pitchFamily="2" charset="-78"/>
              </a:rPr>
              <a:t>، باید برای توجیه ضرورت انجام مطالعه پیشنهادی مورد استفاده قرار گیرند.</a:t>
            </a:r>
            <a:br>
              <a:rPr lang="fa-IR" sz="2800" dirty="0">
                <a:latin typeface="B Roya" pitchFamily="2" charset="-78"/>
                <a:cs typeface="B Roya" pitchFamily="2" charset="-78"/>
              </a:rPr>
            </a:br>
            <a:r>
              <a:rPr lang="fa-IR" sz="2800" dirty="0">
                <a:latin typeface="B Roya" pitchFamily="2" charset="-78"/>
                <a:cs typeface="B Roya" pitchFamily="2" charset="-78"/>
              </a:rPr>
              <a:t>اگر مرور </a:t>
            </a:r>
            <a:r>
              <a:rPr lang="fa-IR" sz="2800" dirty="0" err="1">
                <a:latin typeface="B Roya" pitchFamily="2" charset="-78"/>
                <a:cs typeface="B Roya" pitchFamily="2" charset="-78"/>
              </a:rPr>
              <a:t>نظام‌مندی</a:t>
            </a:r>
            <a:r>
              <a:rPr lang="fa-IR" sz="2800" dirty="0">
                <a:latin typeface="B Roya" pitchFamily="2" charset="-78"/>
                <a:cs typeface="B Roya" pitchFamily="2" charset="-78"/>
              </a:rPr>
              <a:t> در دسترس نیست، </a:t>
            </a:r>
            <a:r>
              <a:rPr lang="fa-IR" sz="2800" b="1" dirty="0">
                <a:latin typeface="B Roya" pitchFamily="2" charset="-78"/>
                <a:cs typeface="B Roya" pitchFamily="2" charset="-78"/>
              </a:rPr>
              <a:t>باید یک مرور </a:t>
            </a:r>
            <a:r>
              <a:rPr lang="fa-IR" sz="2800" b="1" dirty="0" err="1">
                <a:latin typeface="B Roya" pitchFamily="2" charset="-78"/>
                <a:cs typeface="B Roya" pitchFamily="2" charset="-78"/>
              </a:rPr>
              <a:t>نظام‌مند</a:t>
            </a:r>
            <a:r>
              <a:rPr lang="fa-IR" sz="2800" b="1" dirty="0">
                <a:latin typeface="B Roya" pitchFamily="2" charset="-78"/>
                <a:cs typeface="B Roya" pitchFamily="2" charset="-78"/>
              </a:rPr>
              <a:t> انجام شود</a:t>
            </a:r>
            <a:r>
              <a:rPr lang="fa-IR" sz="2800" dirty="0">
                <a:latin typeface="B Roya" pitchFamily="2" charset="-78"/>
                <a:cs typeface="B Roya" pitchFamily="2" charset="-78"/>
              </a:rPr>
              <a:t> یا دلایل قوی و </a:t>
            </a:r>
            <a:r>
              <a:rPr lang="fa-IR" sz="2800" dirty="0" err="1">
                <a:latin typeface="B Roya" pitchFamily="2" charset="-78"/>
                <a:cs typeface="B Roya" pitchFamily="2" charset="-78"/>
              </a:rPr>
              <a:t>موجهی</a:t>
            </a:r>
            <a:r>
              <a:rPr lang="fa-IR" sz="2800" dirty="0">
                <a:latin typeface="B Roya" pitchFamily="2" charset="-78"/>
                <a:cs typeface="B Roya" pitchFamily="2" charset="-78"/>
              </a:rPr>
              <a:t> برای ادامه کار بدون مرور </a:t>
            </a:r>
            <a:r>
              <a:rPr lang="fa-IR" sz="2800" dirty="0" err="1">
                <a:latin typeface="B Roya" pitchFamily="2" charset="-78"/>
                <a:cs typeface="B Roya" pitchFamily="2" charset="-78"/>
              </a:rPr>
              <a:t>نظام‌مند</a:t>
            </a:r>
            <a:r>
              <a:rPr lang="fa-IR" sz="2800" dirty="0">
                <a:latin typeface="B Roya" pitchFamily="2" charset="-78"/>
                <a:cs typeface="B Roya" pitchFamily="2" charset="-78"/>
              </a:rPr>
              <a:t> ارائه شود.</a:t>
            </a:r>
            <a:br>
              <a:rPr lang="fa-IR" sz="2800" dirty="0">
                <a:latin typeface="B Roya" pitchFamily="2" charset="-78"/>
                <a:cs typeface="B Roya" pitchFamily="2" charset="-78"/>
              </a:rPr>
            </a:br>
            <a:r>
              <a:rPr lang="fa-IR" sz="2800" dirty="0">
                <a:latin typeface="B Roya" pitchFamily="2" charset="-78"/>
                <a:cs typeface="B Roya" pitchFamily="2" charset="-78"/>
              </a:rPr>
              <a:t>در صورتی که شکاف مورد نظر در شواهد بر پایه مرور </a:t>
            </a:r>
            <a:r>
              <a:rPr lang="fa-IR" sz="2800" dirty="0" err="1">
                <a:latin typeface="B Roya" pitchFamily="2" charset="-78"/>
                <a:cs typeface="B Roya" pitchFamily="2" charset="-78"/>
              </a:rPr>
              <a:t>نظام‌مند</a:t>
            </a:r>
            <a:r>
              <a:rPr lang="fa-IR" sz="2800" dirty="0">
                <a:latin typeface="B Roya" pitchFamily="2" charset="-78"/>
                <a:cs typeface="B Roya" pitchFamily="2" charset="-78"/>
              </a:rPr>
              <a:t> نباشد، باید </a:t>
            </a:r>
            <a:r>
              <a:rPr lang="fa-IR" sz="2800" dirty="0" err="1">
                <a:latin typeface="B Roya" pitchFamily="2" charset="-78"/>
                <a:cs typeface="B Roya" pitchFamily="2" charset="-78"/>
              </a:rPr>
              <a:t>روش‌های</a:t>
            </a:r>
            <a:r>
              <a:rPr lang="fa-IR" sz="2800" dirty="0">
                <a:latin typeface="B Roya" pitchFamily="2" charset="-78"/>
                <a:cs typeface="B Roya" pitchFamily="2" charset="-78"/>
              </a:rPr>
              <a:t> </a:t>
            </a:r>
            <a:r>
              <a:rPr lang="fa-IR" sz="2800" dirty="0" err="1">
                <a:latin typeface="B Roya" pitchFamily="2" charset="-78"/>
                <a:cs typeface="B Roya" pitchFamily="2" charset="-78"/>
              </a:rPr>
              <a:t>به‌کاررفته</a:t>
            </a:r>
            <a:r>
              <a:rPr lang="fa-IR" sz="2800" dirty="0">
                <a:latin typeface="B Roya" pitchFamily="2" charset="-78"/>
                <a:cs typeface="B Roya" pitchFamily="2" charset="-78"/>
              </a:rPr>
              <a:t> برای مرور ادبیات علمی </a:t>
            </a:r>
            <a:r>
              <a:rPr lang="fa-IR" sz="2800" dirty="0" err="1">
                <a:latin typeface="B Roya" pitchFamily="2" charset="-78"/>
                <a:cs typeface="B Roya" pitchFamily="2" charset="-78"/>
              </a:rPr>
              <a:t>به‌طور</a:t>
            </a:r>
            <a:r>
              <a:rPr lang="fa-IR" sz="2800" dirty="0">
                <a:latin typeface="B Roya" pitchFamily="2" charset="-78"/>
                <a:cs typeface="B Roya" pitchFamily="2" charset="-78"/>
              </a:rPr>
              <a:t> دقیق توضیح داده شده و توجیه شوند.</a:t>
            </a:r>
            <a:endParaRPr lang="x-none" sz="2800" dirty="0">
              <a:latin typeface="Source Sans Pro" panose="020B0503030403020204" pitchFamily="34" charset="0"/>
              <a:ea typeface="Source Sans Pro" panose="020B0503030403020204" pitchFamily="34" charset="0"/>
              <a:cs typeface="B Roya" pitchFamily="2" charset="-78"/>
            </a:endParaRPr>
          </a:p>
        </p:txBody>
      </p:sp>
      <p:pic>
        <p:nvPicPr>
          <p:cNvPr id="14338" name="Picture 2" descr="What Is A Research Gap | Types, Examples &amp; How to Identify">
            <a:extLst>
              <a:ext uri="{FF2B5EF4-FFF2-40B4-BE49-F238E27FC236}">
                <a16:creationId xmlns:a16="http://schemas.microsoft.com/office/drawing/2014/main" id="{2B138A49-BE8A-4FFB-3019-3F80A6EFEDE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9742"/>
          <a:stretch/>
        </p:blipFill>
        <p:spPr bwMode="auto">
          <a:xfrm>
            <a:off x="9416500" y="2704306"/>
            <a:ext cx="1776073" cy="144938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08366" y="6405202"/>
            <a:ext cx="8789333" cy="318100"/>
          </a:xfrm>
          <a:prstGeom prst="rect">
            <a:avLst/>
          </a:prstGeom>
        </p:spPr>
        <p:txBody>
          <a:bodyPr wrap="square">
            <a:spAutoFit/>
          </a:bodyPr>
          <a:lstStyle/>
          <a:p>
            <a:r>
              <a:rPr lang="en-US" sz="1467">
                <a:solidFill>
                  <a:srgbClr val="002060"/>
                </a:solidFill>
                <a:latin typeface="Source Sans Pro" panose="020B0503030403020204" pitchFamily="34" charset="0"/>
                <a:ea typeface="Source Sans Pro" panose="020B0503030403020204" pitchFamily="34" charset="0"/>
              </a:rPr>
              <a:t>https://www.pcori.org/research/about-our-research/research-methodology/pcori-methodology-standards</a:t>
            </a:r>
          </a:p>
        </p:txBody>
      </p:sp>
    </p:spTree>
    <p:extLst>
      <p:ext uri="{BB962C8B-B14F-4D97-AF65-F5344CB8AC3E}">
        <p14:creationId xmlns:p14="http://schemas.microsoft.com/office/powerpoint/2010/main" val="66433113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27B5A09-5E1F-5440-1A3A-D9745E3C72FF}"/>
              </a:ext>
            </a:extLst>
          </p:cNvPr>
          <p:cNvSpPr>
            <a:spLocks noGrp="1"/>
          </p:cNvSpPr>
          <p:nvPr>
            <p:ph type="sldNum" idx="4294967295"/>
          </p:nvPr>
        </p:nvSpPr>
        <p:spPr>
          <a:xfrm>
            <a:off x="10880725" y="6446838"/>
            <a:ext cx="1311275" cy="365125"/>
          </a:xfrm>
        </p:spPr>
        <p:txBody>
          <a:bodyPr/>
          <a:lstStyle/>
          <a:p>
            <a:fld id="{00000000-1234-1234-1234-123412341234}" type="slidenum">
              <a:rPr lang="en" smtClean="0"/>
              <a:pPr/>
              <a:t>62</a:t>
            </a:fld>
            <a:endParaRPr lang="en"/>
          </a:p>
        </p:txBody>
      </p:sp>
      <p:pic>
        <p:nvPicPr>
          <p:cNvPr id="4" name="Picture 3">
            <a:extLst>
              <a:ext uri="{FF2B5EF4-FFF2-40B4-BE49-F238E27FC236}">
                <a16:creationId xmlns:a16="http://schemas.microsoft.com/office/drawing/2014/main" id="{417FB8EB-B77F-4BCE-997C-BD18501F7AD2}"/>
              </a:ext>
            </a:extLst>
          </p:cNvPr>
          <p:cNvPicPr>
            <a:picLocks noChangeAspect="1"/>
          </p:cNvPicPr>
          <p:nvPr/>
        </p:nvPicPr>
        <p:blipFill rotWithShape="1">
          <a:blip r:embed="rId2"/>
          <a:srcRect l="3674" t="4733" r="1503"/>
          <a:stretch/>
        </p:blipFill>
        <p:spPr>
          <a:xfrm>
            <a:off x="1950413" y="592666"/>
            <a:ext cx="6112933" cy="5672667"/>
          </a:xfrm>
          <a:prstGeom prst="rect">
            <a:avLst/>
          </a:prstGeom>
        </p:spPr>
      </p:pic>
      <p:sp>
        <p:nvSpPr>
          <p:cNvPr id="6" name="TextBox 5">
            <a:extLst>
              <a:ext uri="{FF2B5EF4-FFF2-40B4-BE49-F238E27FC236}">
                <a16:creationId xmlns:a16="http://schemas.microsoft.com/office/drawing/2014/main" id="{396CE91B-B788-CA8A-2CF9-B81E67C9FF0E}"/>
              </a:ext>
            </a:extLst>
          </p:cNvPr>
          <p:cNvSpPr txBox="1"/>
          <p:nvPr/>
        </p:nvSpPr>
        <p:spPr>
          <a:xfrm>
            <a:off x="207823" y="6392401"/>
            <a:ext cx="9299412" cy="338554"/>
          </a:xfrm>
          <a:prstGeom prst="rect">
            <a:avLst/>
          </a:prstGeom>
          <a:noFill/>
        </p:spPr>
        <p:txBody>
          <a:bodyPr wrap="square">
            <a:spAutoFit/>
          </a:bodyPr>
          <a:lstStyle/>
          <a:p>
            <a:pPr rtl="1">
              <a:buClr>
                <a:srgbClr val="000000"/>
              </a:buClr>
              <a:buFont typeface="Arial"/>
            </a:pPr>
            <a:r>
              <a:rPr lang="en-GB" sz="1600" dirty="0">
                <a:solidFill>
                  <a:srgbClr val="002060"/>
                </a:solidFill>
                <a:latin typeface="Source Sans Pro" panose="020B0503030403020204" pitchFamily="34" charset="0"/>
                <a:ea typeface="Source Sans Pro" panose="020B0503030403020204" pitchFamily="34" charset="0"/>
              </a:rPr>
              <a:t>Miles, D. (2017), A Taxonomy of Research Gaps: Identifying and Defining the Seven Research Gaps</a:t>
            </a:r>
            <a:endParaRPr lang="x-none" sz="1600" dirty="0">
              <a:solidFill>
                <a:srgbClr val="002060"/>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234003820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FAF28-DE5F-9A51-EA3C-AE022D8445CB}"/>
              </a:ext>
            </a:extLst>
          </p:cNvPr>
          <p:cNvSpPr>
            <a:spLocks noGrp="1"/>
          </p:cNvSpPr>
          <p:nvPr>
            <p:ph type="title" idx="4294967295"/>
          </p:nvPr>
        </p:nvSpPr>
        <p:spPr>
          <a:xfrm>
            <a:off x="1359149" y="388003"/>
            <a:ext cx="7493000" cy="750496"/>
          </a:xfrm>
        </p:spPr>
        <p:txBody>
          <a:bodyPr>
            <a:normAutofit/>
          </a:bodyPr>
          <a:lstStyle/>
          <a:p>
            <a:r>
              <a:rPr lang="fa-IR" sz="4000" b="1" dirty="0">
                <a:solidFill>
                  <a:schemeClr val="bg1"/>
                </a:solidFill>
                <a:latin typeface="B Roya" pitchFamily="2" charset="-78"/>
              </a:rPr>
              <a:t>شکاف شواهد</a:t>
            </a:r>
            <a:endParaRPr lang="en-GB" sz="4000" b="1" dirty="0">
              <a:solidFill>
                <a:schemeClr val="bg1"/>
              </a:solidFill>
              <a:latin typeface="B Roya" pitchFamily="2" charset="-78"/>
            </a:endParaRPr>
          </a:p>
        </p:txBody>
      </p:sp>
      <p:sp>
        <p:nvSpPr>
          <p:cNvPr id="3" name="Slide Number Placeholder 2">
            <a:extLst>
              <a:ext uri="{FF2B5EF4-FFF2-40B4-BE49-F238E27FC236}">
                <a16:creationId xmlns:a16="http://schemas.microsoft.com/office/drawing/2014/main" id="{F60C7B0D-061B-AC53-B15B-8C504AE5E207}"/>
              </a:ext>
            </a:extLst>
          </p:cNvPr>
          <p:cNvSpPr>
            <a:spLocks noGrp="1"/>
          </p:cNvSpPr>
          <p:nvPr>
            <p:ph type="sldNum" idx="4294967295"/>
          </p:nvPr>
        </p:nvSpPr>
        <p:spPr>
          <a:xfrm>
            <a:off x="10880725" y="6459538"/>
            <a:ext cx="1311275" cy="365125"/>
          </a:xfrm>
        </p:spPr>
        <p:txBody>
          <a:bodyPr/>
          <a:lstStyle/>
          <a:p>
            <a:pPr algn="r"/>
            <a:fld id="{00000000-1234-1234-1234-123412341234}" type="slidenum">
              <a:rPr lang="en" smtClean="0"/>
              <a:pPr algn="r"/>
              <a:t>63</a:t>
            </a:fld>
            <a:endParaRPr lang="en"/>
          </a:p>
        </p:txBody>
      </p:sp>
      <p:sp>
        <p:nvSpPr>
          <p:cNvPr id="5" name="TextBox 4">
            <a:extLst>
              <a:ext uri="{FF2B5EF4-FFF2-40B4-BE49-F238E27FC236}">
                <a16:creationId xmlns:a16="http://schemas.microsoft.com/office/drawing/2014/main" id="{00C6F34F-3C2F-4E39-3702-B061DE216696}"/>
              </a:ext>
            </a:extLst>
          </p:cNvPr>
          <p:cNvSpPr txBox="1"/>
          <p:nvPr/>
        </p:nvSpPr>
        <p:spPr>
          <a:xfrm>
            <a:off x="1105150" y="1494165"/>
            <a:ext cx="8521700" cy="2452274"/>
          </a:xfrm>
          <a:prstGeom prst="rect">
            <a:avLst/>
          </a:prstGeom>
          <a:noFill/>
        </p:spPr>
        <p:txBody>
          <a:bodyPr wrap="square">
            <a:spAutoFit/>
          </a:bodyPr>
          <a:lstStyle/>
          <a:p>
            <a:pPr>
              <a:spcAft>
                <a:spcPts val="800"/>
              </a:spcAft>
              <a:buClr>
                <a:srgbClr val="FF9300"/>
              </a:buClr>
            </a:pPr>
            <a:r>
              <a:rPr lang="en-GB" sz="2667" b="1" dirty="0">
                <a:latin typeface="Source Sans Pro" panose="020B0503030403020204" pitchFamily="34" charset="0"/>
                <a:ea typeface="Source Sans Pro" panose="020B0503030403020204" pitchFamily="34" charset="0"/>
              </a:rPr>
              <a:t>Evidence Gap</a:t>
            </a:r>
            <a:r>
              <a:rPr lang="fa-IR" sz="2667" b="1" dirty="0">
                <a:latin typeface="Source Sans Pro" panose="020B0503030403020204" pitchFamily="34" charset="0"/>
                <a:ea typeface="Source Sans Pro" panose="020B0503030403020204" pitchFamily="34" charset="0"/>
              </a:rPr>
              <a:t> </a:t>
            </a:r>
            <a:r>
              <a:rPr lang="en-US" sz="2667" b="1" dirty="0">
                <a:latin typeface="Source Sans Pro" panose="020B0503030403020204" pitchFamily="34" charset="0"/>
                <a:ea typeface="Source Sans Pro" panose="020B0503030403020204" pitchFamily="34" charset="0"/>
              </a:rPr>
              <a:t> </a:t>
            </a:r>
            <a:r>
              <a:rPr lang="en-US" sz="2667" b="1" dirty="0"/>
              <a:t>(</a:t>
            </a:r>
            <a:r>
              <a:rPr lang="fa-IR" sz="2667" b="1" dirty="0">
                <a:latin typeface="B Roya" pitchFamily="2" charset="-78"/>
                <a:cs typeface="B Roya" pitchFamily="2" charset="-78"/>
              </a:rPr>
              <a:t>شکاف شواهد</a:t>
            </a:r>
            <a:r>
              <a:rPr lang="en-US" sz="2667" b="1" dirty="0"/>
              <a:t>)</a:t>
            </a:r>
            <a:endParaRPr lang="en-US" sz="2667" b="1" dirty="0">
              <a:latin typeface="B Roya" pitchFamily="2" charset="-78"/>
              <a:cs typeface="B Roya" pitchFamily="2" charset="-78"/>
            </a:endParaRPr>
          </a:p>
          <a:p>
            <a:pPr marL="380990" indent="-380990" algn="r" rtl="1">
              <a:spcAft>
                <a:spcPts val="800"/>
              </a:spcAft>
              <a:buClr>
                <a:srgbClr val="FF9300"/>
              </a:buClr>
              <a:buFont typeface="Wingdings" pitchFamily="2" charset="2"/>
              <a:buChar char="§"/>
            </a:pPr>
            <a:r>
              <a:rPr lang="fa-IR" sz="2667" dirty="0">
                <a:latin typeface="B Roya" pitchFamily="2" charset="-78"/>
                <a:cs typeface="B Roya" pitchFamily="2" charset="-78"/>
              </a:rPr>
              <a:t>به عنوان شکاف شواهد </a:t>
            </a:r>
            <a:r>
              <a:rPr lang="fa-IR" sz="2667" dirty="0" err="1">
                <a:latin typeface="B Roya" pitchFamily="2" charset="-78"/>
                <a:cs typeface="B Roya" pitchFamily="2" charset="-78"/>
              </a:rPr>
              <a:t>متنافض</a:t>
            </a:r>
            <a:r>
              <a:rPr lang="fa-IR" sz="2667" dirty="0">
                <a:latin typeface="B Roya" pitchFamily="2" charset="-78"/>
                <a:cs typeface="B Roya" pitchFamily="2" charset="-78"/>
              </a:rPr>
              <a:t> نیز شناخته </a:t>
            </a:r>
            <a:r>
              <a:rPr lang="fa-IR" sz="2667" dirty="0" err="1">
                <a:latin typeface="B Roya" pitchFamily="2" charset="-78"/>
                <a:cs typeface="B Roya" pitchFamily="2" charset="-78"/>
              </a:rPr>
              <a:t>می‌شود</a:t>
            </a:r>
            <a:r>
              <a:rPr lang="fa-IR" sz="2667" dirty="0">
                <a:latin typeface="B Roya" pitchFamily="2" charset="-78"/>
                <a:cs typeface="B Roya" pitchFamily="2" charset="-78"/>
              </a:rPr>
              <a:t>.</a:t>
            </a:r>
            <a:endParaRPr lang="en-US" sz="2667" dirty="0">
              <a:latin typeface="B Roya" pitchFamily="2" charset="-78"/>
              <a:cs typeface="B Roya" pitchFamily="2" charset="-78"/>
            </a:endParaRPr>
          </a:p>
          <a:p>
            <a:pPr marL="380990" indent="-380990" algn="r" rtl="1">
              <a:spcAft>
                <a:spcPts val="800"/>
              </a:spcAft>
              <a:buClr>
                <a:srgbClr val="FF9300"/>
              </a:buClr>
              <a:buFont typeface="Wingdings" pitchFamily="2" charset="2"/>
              <a:buChar char="§"/>
            </a:pPr>
            <a:r>
              <a:rPr lang="fa-IR" sz="2667" dirty="0">
                <a:latin typeface="B Roya" pitchFamily="2" charset="-78"/>
                <a:cs typeface="B Roya" pitchFamily="2" charset="-78"/>
              </a:rPr>
              <a:t>ناشی از ناسازگاری (</a:t>
            </a:r>
            <a:r>
              <a:rPr lang="en-US" sz="2667" dirty="0">
                <a:latin typeface="Source Sans Pro" panose="020B0503030403020204" pitchFamily="34" charset="0"/>
                <a:ea typeface="Source Sans Pro" panose="020B0503030403020204" pitchFamily="34" charset="0"/>
                <a:cs typeface="B Roya" pitchFamily="2" charset="-78"/>
              </a:rPr>
              <a:t>inconsistency</a:t>
            </a:r>
            <a:r>
              <a:rPr lang="fa-IR" sz="2667" dirty="0">
                <a:latin typeface="B Roya" pitchFamily="2" charset="-78"/>
                <a:cs typeface="B Roya" pitchFamily="2" charset="-78"/>
              </a:rPr>
              <a:t>) شواهد قبلی </a:t>
            </a:r>
            <a:endParaRPr lang="en-US" sz="2667" dirty="0">
              <a:latin typeface="B Roya" pitchFamily="2" charset="-78"/>
              <a:cs typeface="B Roya" pitchFamily="2" charset="-78"/>
            </a:endParaRPr>
          </a:p>
          <a:p>
            <a:pPr marL="380990" indent="-380990" algn="r" rtl="1">
              <a:spcAft>
                <a:spcPts val="800"/>
              </a:spcAft>
              <a:buClr>
                <a:srgbClr val="FF9300"/>
              </a:buClr>
              <a:buFont typeface="Wingdings" pitchFamily="2" charset="2"/>
              <a:buChar char="§"/>
            </a:pPr>
            <a:r>
              <a:rPr lang="fa-IR" sz="2667" dirty="0">
                <a:latin typeface="B Roya" pitchFamily="2" charset="-78"/>
                <a:cs typeface="B Roya" pitchFamily="2" charset="-78"/>
              </a:rPr>
              <a:t>زمانی که </a:t>
            </a:r>
            <a:r>
              <a:rPr lang="fa-IR" sz="2667" dirty="0" err="1">
                <a:latin typeface="B Roya" pitchFamily="2" charset="-78"/>
                <a:cs typeface="B Roya" pitchFamily="2" charset="-78"/>
              </a:rPr>
              <a:t>یافته‌های</a:t>
            </a:r>
            <a:r>
              <a:rPr lang="fa-IR" sz="2667" dirty="0">
                <a:latin typeface="B Roya" pitchFamily="2" charset="-78"/>
                <a:cs typeface="B Roya" pitchFamily="2" charset="-78"/>
              </a:rPr>
              <a:t> پژوهشی جدید با نتایج </a:t>
            </a:r>
            <a:r>
              <a:rPr lang="fa-IR" sz="2667" dirty="0" err="1">
                <a:latin typeface="B Roya" pitchFamily="2" charset="-78"/>
                <a:cs typeface="B Roya" pitchFamily="2" charset="-78"/>
              </a:rPr>
              <a:t>پذیرفته‌شده</a:t>
            </a:r>
            <a:r>
              <a:rPr lang="fa-IR" sz="2667" dirty="0">
                <a:latin typeface="B Roya" pitchFamily="2" charset="-78"/>
                <a:cs typeface="B Roya" pitchFamily="2" charset="-78"/>
              </a:rPr>
              <a:t> در تضاد باشد، شکاف ایجاد </a:t>
            </a:r>
            <a:r>
              <a:rPr lang="fa-IR" sz="2667" dirty="0" err="1">
                <a:latin typeface="B Roya" pitchFamily="2" charset="-78"/>
                <a:cs typeface="B Roya" pitchFamily="2" charset="-78"/>
              </a:rPr>
              <a:t>می‌کند</a:t>
            </a:r>
            <a:endParaRPr lang="x-none" sz="2667" dirty="0">
              <a:latin typeface="B Roya" pitchFamily="2" charset="-78"/>
              <a:cs typeface="B Roya" pitchFamily="2" charset="-78"/>
            </a:endParaRPr>
          </a:p>
        </p:txBody>
      </p:sp>
      <p:sp>
        <p:nvSpPr>
          <p:cNvPr id="6" name="TextBox 5">
            <a:extLst>
              <a:ext uri="{FF2B5EF4-FFF2-40B4-BE49-F238E27FC236}">
                <a16:creationId xmlns:a16="http://schemas.microsoft.com/office/drawing/2014/main" id="{2F3DA1BD-85D8-9873-C043-B8A443A25602}"/>
              </a:ext>
            </a:extLst>
          </p:cNvPr>
          <p:cNvSpPr txBox="1"/>
          <p:nvPr/>
        </p:nvSpPr>
        <p:spPr>
          <a:xfrm>
            <a:off x="1105150" y="4145304"/>
            <a:ext cx="8521700" cy="2041841"/>
          </a:xfrm>
          <a:prstGeom prst="rect">
            <a:avLst/>
          </a:prstGeom>
          <a:noFill/>
        </p:spPr>
        <p:txBody>
          <a:bodyPr wrap="square">
            <a:spAutoFit/>
          </a:bodyPr>
          <a:lstStyle/>
          <a:p>
            <a:pPr>
              <a:spcAft>
                <a:spcPts val="800"/>
              </a:spcAft>
              <a:buClr>
                <a:srgbClr val="FF9300"/>
              </a:buClr>
            </a:pPr>
            <a:r>
              <a:rPr lang="en-GB" sz="2667" b="1" dirty="0">
                <a:latin typeface="Source Sans Pro" panose="020B0503030403020204" pitchFamily="34" charset="0"/>
                <a:ea typeface="Source Sans Pro" panose="020B0503030403020204" pitchFamily="34" charset="0"/>
              </a:rPr>
              <a:t>Knowledge Gap</a:t>
            </a:r>
            <a:r>
              <a:rPr lang="fa-IR" sz="2667" b="1" dirty="0">
                <a:latin typeface="Source Sans Pro" panose="020B0503030403020204" pitchFamily="34" charset="0"/>
                <a:ea typeface="Source Sans Pro" panose="020B0503030403020204" pitchFamily="34" charset="0"/>
              </a:rPr>
              <a:t> </a:t>
            </a:r>
            <a:r>
              <a:rPr lang="en-US" sz="2667" b="1" dirty="0">
                <a:latin typeface="Source Sans Pro" panose="020B0503030403020204" pitchFamily="34" charset="0"/>
                <a:ea typeface="Source Sans Pro" panose="020B0503030403020204" pitchFamily="34" charset="0"/>
              </a:rPr>
              <a:t> </a:t>
            </a:r>
            <a:r>
              <a:rPr lang="en-US" sz="2667" b="1" dirty="0"/>
              <a:t>(</a:t>
            </a:r>
            <a:r>
              <a:rPr lang="fa-IR" sz="2667" b="1" dirty="0">
                <a:latin typeface="B Roya" pitchFamily="2" charset="-78"/>
                <a:cs typeface="B Roya" pitchFamily="2" charset="-78"/>
              </a:rPr>
              <a:t>شکاف دانش</a:t>
            </a:r>
            <a:r>
              <a:rPr lang="en-US" sz="2667" b="1" dirty="0"/>
              <a:t>)</a:t>
            </a:r>
            <a:endParaRPr lang="en-US" sz="2667" b="1" dirty="0">
              <a:latin typeface="B Roya" pitchFamily="2" charset="-78"/>
              <a:cs typeface="B Roya" pitchFamily="2" charset="-78"/>
            </a:endParaRPr>
          </a:p>
          <a:p>
            <a:pPr marL="380990" indent="-380990" algn="r" rtl="1">
              <a:spcAft>
                <a:spcPts val="800"/>
              </a:spcAft>
              <a:buClr>
                <a:srgbClr val="FF9300"/>
              </a:buClr>
              <a:buFont typeface="Wingdings" pitchFamily="2" charset="2"/>
              <a:buChar char="§"/>
            </a:pPr>
            <a:r>
              <a:rPr lang="fa-IR" sz="2667" dirty="0">
                <a:latin typeface="B Roya" pitchFamily="2" charset="-78"/>
                <a:cs typeface="B Roya" pitchFamily="2" charset="-78"/>
              </a:rPr>
              <a:t>به عنوان شکاف </a:t>
            </a:r>
            <a:r>
              <a:rPr lang="fa-IR" sz="2667" dirty="0" err="1">
                <a:latin typeface="B Roya" pitchFamily="2" charset="-78"/>
                <a:cs typeface="B Roya" pitchFamily="2" charset="-78"/>
              </a:rPr>
              <a:t>خلأ</a:t>
            </a:r>
            <a:r>
              <a:rPr lang="fa-IR" sz="2667" dirty="0">
                <a:latin typeface="B Roya" pitchFamily="2" charset="-78"/>
                <a:cs typeface="B Roya" pitchFamily="2" charset="-78"/>
              </a:rPr>
              <a:t> دانش (</a:t>
            </a:r>
            <a:r>
              <a:rPr lang="en-GB" sz="2400" dirty="0">
                <a:latin typeface="Source Sans Pro" panose="020B0503030403020204" pitchFamily="34" charset="0"/>
                <a:ea typeface="Source Sans Pro" panose="020B0503030403020204" pitchFamily="34" charset="0"/>
                <a:cs typeface="B Roya" pitchFamily="2" charset="-78"/>
              </a:rPr>
              <a:t>Knowledge void gap</a:t>
            </a:r>
            <a:r>
              <a:rPr lang="fa-IR" sz="2667" dirty="0">
                <a:latin typeface="B Roya" pitchFamily="2" charset="-78"/>
                <a:cs typeface="B Roya" pitchFamily="2" charset="-78"/>
              </a:rPr>
              <a:t>) نیز شناخته </a:t>
            </a:r>
            <a:r>
              <a:rPr lang="fa-IR" sz="2667" dirty="0" err="1">
                <a:latin typeface="B Roya" pitchFamily="2" charset="-78"/>
                <a:cs typeface="B Roya" pitchFamily="2" charset="-78"/>
              </a:rPr>
              <a:t>می‌شود</a:t>
            </a:r>
            <a:r>
              <a:rPr lang="fa-IR" sz="2667" dirty="0">
                <a:latin typeface="B Roya" pitchFamily="2" charset="-78"/>
                <a:cs typeface="B Roya" pitchFamily="2" charset="-78"/>
              </a:rPr>
              <a:t>.</a:t>
            </a:r>
            <a:endParaRPr lang="en-US" sz="2667" dirty="0">
              <a:latin typeface="B Roya" pitchFamily="2" charset="-78"/>
              <a:cs typeface="B Roya" pitchFamily="2" charset="-78"/>
            </a:endParaRPr>
          </a:p>
          <a:p>
            <a:pPr marL="380990" indent="-380990" algn="r" rtl="1">
              <a:spcAft>
                <a:spcPts val="800"/>
              </a:spcAft>
              <a:buClr>
                <a:srgbClr val="FF9300"/>
              </a:buClr>
              <a:buFont typeface="Wingdings" pitchFamily="2" charset="2"/>
              <a:buChar char="§"/>
            </a:pPr>
            <a:r>
              <a:rPr lang="fa-IR" sz="2667" dirty="0">
                <a:latin typeface="B Roya" pitchFamily="2" charset="-78"/>
                <a:cs typeface="B Roya" pitchFamily="2" charset="-78"/>
              </a:rPr>
              <a:t>دانش کافی در </a:t>
            </a:r>
            <a:r>
              <a:rPr lang="fa-IR" sz="2667" dirty="0" err="1">
                <a:latin typeface="B Roya" pitchFamily="2" charset="-78"/>
                <a:cs typeface="B Roya" pitchFamily="2" charset="-78"/>
              </a:rPr>
              <a:t>حوزه‌های</a:t>
            </a:r>
            <a:r>
              <a:rPr lang="fa-IR" sz="2667" dirty="0">
                <a:latin typeface="B Roya" pitchFamily="2" charset="-78"/>
                <a:cs typeface="B Roya" pitchFamily="2" charset="-78"/>
              </a:rPr>
              <a:t> تحقیقاتی مرتبط وجود نداشته باشد. </a:t>
            </a:r>
          </a:p>
          <a:p>
            <a:pPr marL="380990" indent="-380990" algn="r" rtl="1">
              <a:spcAft>
                <a:spcPts val="800"/>
              </a:spcAft>
              <a:buClr>
                <a:srgbClr val="FF9300"/>
              </a:buClr>
              <a:buFont typeface="Wingdings" pitchFamily="2" charset="2"/>
              <a:buChar char="§"/>
            </a:pPr>
            <a:r>
              <a:rPr lang="fa-IR" sz="2667" dirty="0">
                <a:latin typeface="B Roya" pitchFamily="2" charset="-78"/>
                <a:cs typeface="B Roya" pitchFamily="2" charset="-78"/>
              </a:rPr>
              <a:t>نتایج یک مطالعه با آنچه مورد انتظار بود متفاوت باشد. </a:t>
            </a:r>
            <a:endParaRPr lang="x-none" sz="2667" dirty="0">
              <a:latin typeface="B Roya" pitchFamily="2" charset="-78"/>
              <a:cs typeface="B Roya" pitchFamily="2" charset="-78"/>
            </a:endParaRPr>
          </a:p>
        </p:txBody>
      </p:sp>
      <p:sp>
        <p:nvSpPr>
          <p:cNvPr id="9" name="TextBox 8">
            <a:extLst>
              <a:ext uri="{FF2B5EF4-FFF2-40B4-BE49-F238E27FC236}">
                <a16:creationId xmlns:a16="http://schemas.microsoft.com/office/drawing/2014/main" id="{9A9D9957-153F-0C50-9243-1EE9AFBC6884}"/>
              </a:ext>
            </a:extLst>
          </p:cNvPr>
          <p:cNvSpPr txBox="1"/>
          <p:nvPr/>
        </p:nvSpPr>
        <p:spPr>
          <a:xfrm>
            <a:off x="1" y="6392401"/>
            <a:ext cx="9299412" cy="338554"/>
          </a:xfrm>
          <a:prstGeom prst="rect">
            <a:avLst/>
          </a:prstGeom>
          <a:noFill/>
        </p:spPr>
        <p:txBody>
          <a:bodyPr wrap="square">
            <a:spAutoFit/>
          </a:bodyPr>
          <a:lstStyle/>
          <a:p>
            <a:pPr rtl="1">
              <a:buClr>
                <a:srgbClr val="000000"/>
              </a:buClr>
              <a:buFont typeface="Arial"/>
            </a:pPr>
            <a:r>
              <a:rPr lang="en-GB" sz="1600" dirty="0">
                <a:solidFill>
                  <a:srgbClr val="002060"/>
                </a:solidFill>
                <a:latin typeface="Source Sans Pro" panose="020B0503030403020204" pitchFamily="34" charset="0"/>
                <a:ea typeface="Source Sans Pro" panose="020B0503030403020204" pitchFamily="34" charset="0"/>
              </a:rPr>
              <a:t>Miles, D. (2017), A Taxonomy of Research Gaps: Identifying and Defining the Seven Research Gaps</a:t>
            </a:r>
            <a:endParaRPr lang="x-none" sz="1600" dirty="0">
              <a:solidFill>
                <a:srgbClr val="002060"/>
              </a:solidFill>
              <a:latin typeface="Source Sans Pro" panose="020B0503030403020204" pitchFamily="34" charset="0"/>
              <a:ea typeface="Source Sans Pro" panose="020B0503030403020204" pitchFamily="34" charset="0"/>
            </a:endParaRPr>
          </a:p>
        </p:txBody>
      </p:sp>
      <p:sp>
        <p:nvSpPr>
          <p:cNvPr id="7" name="Google Shape;939;p46"/>
          <p:cNvSpPr/>
          <p:nvPr/>
        </p:nvSpPr>
        <p:spPr>
          <a:xfrm>
            <a:off x="9097072" y="497410"/>
            <a:ext cx="404681" cy="404681"/>
          </a:xfrm>
          <a:custGeom>
            <a:avLst/>
            <a:gdLst/>
            <a:ahLst/>
            <a:cxnLst/>
            <a:rect l="l" t="t" r="r" b="b"/>
            <a:pathLst>
              <a:path w="16027" h="16027" fill="none" extrusionOk="0">
                <a:moveTo>
                  <a:pt x="14029" y="4019"/>
                </a:moveTo>
                <a:lnTo>
                  <a:pt x="14029" y="4019"/>
                </a:lnTo>
                <a:lnTo>
                  <a:pt x="14200" y="3849"/>
                </a:lnTo>
                <a:lnTo>
                  <a:pt x="14395" y="3752"/>
                </a:lnTo>
                <a:lnTo>
                  <a:pt x="14614" y="3678"/>
                </a:lnTo>
                <a:lnTo>
                  <a:pt x="14809" y="3630"/>
                </a:lnTo>
                <a:lnTo>
                  <a:pt x="15028" y="3581"/>
                </a:lnTo>
                <a:lnTo>
                  <a:pt x="15247" y="3484"/>
                </a:lnTo>
                <a:lnTo>
                  <a:pt x="15442" y="3362"/>
                </a:lnTo>
                <a:lnTo>
                  <a:pt x="15661" y="3191"/>
                </a:lnTo>
                <a:lnTo>
                  <a:pt x="15661" y="3191"/>
                </a:lnTo>
                <a:lnTo>
                  <a:pt x="15832" y="2997"/>
                </a:lnTo>
                <a:lnTo>
                  <a:pt x="15929" y="2777"/>
                </a:lnTo>
                <a:lnTo>
                  <a:pt x="16002" y="2534"/>
                </a:lnTo>
                <a:lnTo>
                  <a:pt x="16026" y="2266"/>
                </a:lnTo>
                <a:lnTo>
                  <a:pt x="16026" y="2266"/>
                </a:lnTo>
                <a:lnTo>
                  <a:pt x="16002" y="2047"/>
                </a:lnTo>
                <a:lnTo>
                  <a:pt x="15978" y="1827"/>
                </a:lnTo>
                <a:lnTo>
                  <a:pt x="15905" y="1633"/>
                </a:lnTo>
                <a:lnTo>
                  <a:pt x="15807" y="1413"/>
                </a:lnTo>
                <a:lnTo>
                  <a:pt x="15710" y="1243"/>
                </a:lnTo>
                <a:lnTo>
                  <a:pt x="15588" y="1048"/>
                </a:lnTo>
                <a:lnTo>
                  <a:pt x="15466" y="878"/>
                </a:lnTo>
                <a:lnTo>
                  <a:pt x="15320" y="707"/>
                </a:lnTo>
                <a:lnTo>
                  <a:pt x="15320" y="707"/>
                </a:lnTo>
                <a:lnTo>
                  <a:pt x="15150" y="561"/>
                </a:lnTo>
                <a:lnTo>
                  <a:pt x="14979" y="439"/>
                </a:lnTo>
                <a:lnTo>
                  <a:pt x="14784" y="317"/>
                </a:lnTo>
                <a:lnTo>
                  <a:pt x="14590" y="196"/>
                </a:lnTo>
                <a:lnTo>
                  <a:pt x="14395" y="123"/>
                </a:lnTo>
                <a:lnTo>
                  <a:pt x="14175" y="50"/>
                </a:lnTo>
                <a:lnTo>
                  <a:pt x="13981" y="25"/>
                </a:lnTo>
                <a:lnTo>
                  <a:pt x="13761" y="1"/>
                </a:lnTo>
                <a:lnTo>
                  <a:pt x="13761" y="1"/>
                </a:lnTo>
                <a:lnTo>
                  <a:pt x="13494" y="25"/>
                </a:lnTo>
                <a:lnTo>
                  <a:pt x="13250" y="98"/>
                </a:lnTo>
                <a:lnTo>
                  <a:pt x="13031" y="196"/>
                </a:lnTo>
                <a:lnTo>
                  <a:pt x="12836" y="366"/>
                </a:lnTo>
                <a:lnTo>
                  <a:pt x="12836" y="366"/>
                </a:lnTo>
                <a:lnTo>
                  <a:pt x="12665" y="561"/>
                </a:lnTo>
                <a:lnTo>
                  <a:pt x="12544" y="780"/>
                </a:lnTo>
                <a:lnTo>
                  <a:pt x="12471" y="975"/>
                </a:lnTo>
                <a:lnTo>
                  <a:pt x="12422" y="1194"/>
                </a:lnTo>
                <a:lnTo>
                  <a:pt x="12349" y="1413"/>
                </a:lnTo>
                <a:lnTo>
                  <a:pt x="12276" y="1608"/>
                </a:lnTo>
                <a:lnTo>
                  <a:pt x="12178" y="1827"/>
                </a:lnTo>
                <a:lnTo>
                  <a:pt x="12008" y="1998"/>
                </a:lnTo>
                <a:lnTo>
                  <a:pt x="12008" y="1998"/>
                </a:lnTo>
                <a:lnTo>
                  <a:pt x="11740" y="2266"/>
                </a:lnTo>
                <a:lnTo>
                  <a:pt x="11496" y="2436"/>
                </a:lnTo>
                <a:lnTo>
                  <a:pt x="11277" y="2534"/>
                </a:lnTo>
                <a:lnTo>
                  <a:pt x="11082" y="2582"/>
                </a:lnTo>
                <a:lnTo>
                  <a:pt x="10888" y="2582"/>
                </a:lnTo>
                <a:lnTo>
                  <a:pt x="10717" y="2534"/>
                </a:lnTo>
                <a:lnTo>
                  <a:pt x="10547" y="2412"/>
                </a:lnTo>
                <a:lnTo>
                  <a:pt x="10376" y="2290"/>
                </a:lnTo>
                <a:lnTo>
                  <a:pt x="10206" y="2095"/>
                </a:lnTo>
                <a:lnTo>
                  <a:pt x="10035" y="1901"/>
                </a:lnTo>
                <a:lnTo>
                  <a:pt x="9670" y="1413"/>
                </a:lnTo>
                <a:lnTo>
                  <a:pt x="9231" y="878"/>
                </a:lnTo>
                <a:lnTo>
                  <a:pt x="8988" y="585"/>
                </a:lnTo>
                <a:lnTo>
                  <a:pt x="8720" y="293"/>
                </a:lnTo>
                <a:lnTo>
                  <a:pt x="8720" y="293"/>
                </a:lnTo>
                <a:lnTo>
                  <a:pt x="8574" y="171"/>
                </a:lnTo>
                <a:lnTo>
                  <a:pt x="8379" y="74"/>
                </a:lnTo>
                <a:lnTo>
                  <a:pt x="8209" y="25"/>
                </a:lnTo>
                <a:lnTo>
                  <a:pt x="8014" y="1"/>
                </a:lnTo>
                <a:lnTo>
                  <a:pt x="8014" y="1"/>
                </a:lnTo>
                <a:lnTo>
                  <a:pt x="7916" y="25"/>
                </a:lnTo>
                <a:lnTo>
                  <a:pt x="7770" y="98"/>
                </a:lnTo>
                <a:lnTo>
                  <a:pt x="7307" y="366"/>
                </a:lnTo>
                <a:lnTo>
                  <a:pt x="7039" y="537"/>
                </a:lnTo>
                <a:lnTo>
                  <a:pt x="6747" y="756"/>
                </a:lnTo>
                <a:lnTo>
                  <a:pt x="6431" y="975"/>
                </a:lnTo>
                <a:lnTo>
                  <a:pt x="6138" y="1243"/>
                </a:lnTo>
                <a:lnTo>
                  <a:pt x="5870" y="1511"/>
                </a:lnTo>
                <a:lnTo>
                  <a:pt x="5627" y="1803"/>
                </a:lnTo>
                <a:lnTo>
                  <a:pt x="5432" y="2095"/>
                </a:lnTo>
                <a:lnTo>
                  <a:pt x="5359" y="2242"/>
                </a:lnTo>
                <a:lnTo>
                  <a:pt x="5310" y="2412"/>
                </a:lnTo>
                <a:lnTo>
                  <a:pt x="5262" y="2558"/>
                </a:lnTo>
                <a:lnTo>
                  <a:pt x="5237" y="2704"/>
                </a:lnTo>
                <a:lnTo>
                  <a:pt x="5237" y="2850"/>
                </a:lnTo>
                <a:lnTo>
                  <a:pt x="5262" y="3021"/>
                </a:lnTo>
                <a:lnTo>
                  <a:pt x="5310" y="3167"/>
                </a:lnTo>
                <a:lnTo>
                  <a:pt x="5383" y="3313"/>
                </a:lnTo>
                <a:lnTo>
                  <a:pt x="5481" y="3459"/>
                </a:lnTo>
                <a:lnTo>
                  <a:pt x="5603" y="3605"/>
                </a:lnTo>
                <a:lnTo>
                  <a:pt x="5603" y="3605"/>
                </a:lnTo>
                <a:lnTo>
                  <a:pt x="5797" y="3752"/>
                </a:lnTo>
                <a:lnTo>
                  <a:pt x="5992" y="3849"/>
                </a:lnTo>
                <a:lnTo>
                  <a:pt x="6187" y="3946"/>
                </a:lnTo>
                <a:lnTo>
                  <a:pt x="6406" y="3995"/>
                </a:lnTo>
                <a:lnTo>
                  <a:pt x="6625" y="4044"/>
                </a:lnTo>
                <a:lnTo>
                  <a:pt x="6845" y="4141"/>
                </a:lnTo>
                <a:lnTo>
                  <a:pt x="7039" y="4239"/>
                </a:lnTo>
                <a:lnTo>
                  <a:pt x="7234" y="4409"/>
                </a:lnTo>
                <a:lnTo>
                  <a:pt x="7234" y="4409"/>
                </a:lnTo>
                <a:lnTo>
                  <a:pt x="7405" y="4604"/>
                </a:lnTo>
                <a:lnTo>
                  <a:pt x="7502" y="4823"/>
                </a:lnTo>
                <a:lnTo>
                  <a:pt x="7575" y="5067"/>
                </a:lnTo>
                <a:lnTo>
                  <a:pt x="7600" y="5359"/>
                </a:lnTo>
                <a:lnTo>
                  <a:pt x="7600" y="5359"/>
                </a:lnTo>
                <a:lnTo>
                  <a:pt x="7575" y="5554"/>
                </a:lnTo>
                <a:lnTo>
                  <a:pt x="7551" y="5773"/>
                </a:lnTo>
                <a:lnTo>
                  <a:pt x="7478" y="5968"/>
                </a:lnTo>
                <a:lnTo>
                  <a:pt x="7405" y="6163"/>
                </a:lnTo>
                <a:lnTo>
                  <a:pt x="7307" y="6357"/>
                </a:lnTo>
                <a:lnTo>
                  <a:pt x="7186" y="6552"/>
                </a:lnTo>
                <a:lnTo>
                  <a:pt x="7039" y="6723"/>
                </a:lnTo>
                <a:lnTo>
                  <a:pt x="6893" y="6893"/>
                </a:lnTo>
                <a:lnTo>
                  <a:pt x="6893" y="6893"/>
                </a:lnTo>
                <a:lnTo>
                  <a:pt x="6723" y="7039"/>
                </a:lnTo>
                <a:lnTo>
                  <a:pt x="6552" y="7186"/>
                </a:lnTo>
                <a:lnTo>
                  <a:pt x="6382" y="7283"/>
                </a:lnTo>
                <a:lnTo>
                  <a:pt x="6187" y="7405"/>
                </a:lnTo>
                <a:lnTo>
                  <a:pt x="5992" y="7478"/>
                </a:lnTo>
                <a:lnTo>
                  <a:pt x="5773" y="7551"/>
                </a:lnTo>
                <a:lnTo>
                  <a:pt x="5554" y="7575"/>
                </a:lnTo>
                <a:lnTo>
                  <a:pt x="5359" y="7600"/>
                </a:lnTo>
                <a:lnTo>
                  <a:pt x="5359" y="7600"/>
                </a:lnTo>
                <a:lnTo>
                  <a:pt x="5091" y="7575"/>
                </a:lnTo>
                <a:lnTo>
                  <a:pt x="4848" y="7502"/>
                </a:lnTo>
                <a:lnTo>
                  <a:pt x="4604" y="7405"/>
                </a:lnTo>
                <a:lnTo>
                  <a:pt x="4409" y="7234"/>
                </a:lnTo>
                <a:lnTo>
                  <a:pt x="4409" y="7234"/>
                </a:lnTo>
                <a:lnTo>
                  <a:pt x="4239" y="7039"/>
                </a:lnTo>
                <a:lnTo>
                  <a:pt x="4117" y="6820"/>
                </a:lnTo>
                <a:lnTo>
                  <a:pt x="4044" y="6601"/>
                </a:lnTo>
                <a:lnTo>
                  <a:pt x="3971" y="6382"/>
                </a:lnTo>
                <a:lnTo>
                  <a:pt x="3922" y="6187"/>
                </a:lnTo>
                <a:lnTo>
                  <a:pt x="3849" y="5992"/>
                </a:lnTo>
                <a:lnTo>
                  <a:pt x="3752" y="5797"/>
                </a:lnTo>
                <a:lnTo>
                  <a:pt x="3605" y="5602"/>
                </a:lnTo>
                <a:lnTo>
                  <a:pt x="3605" y="5602"/>
                </a:lnTo>
                <a:lnTo>
                  <a:pt x="3459" y="5481"/>
                </a:lnTo>
                <a:lnTo>
                  <a:pt x="3313" y="5383"/>
                </a:lnTo>
                <a:lnTo>
                  <a:pt x="3167" y="5310"/>
                </a:lnTo>
                <a:lnTo>
                  <a:pt x="3021" y="5262"/>
                </a:lnTo>
                <a:lnTo>
                  <a:pt x="2850" y="5237"/>
                </a:lnTo>
                <a:lnTo>
                  <a:pt x="2704" y="5237"/>
                </a:lnTo>
                <a:lnTo>
                  <a:pt x="2558" y="5262"/>
                </a:lnTo>
                <a:lnTo>
                  <a:pt x="2412" y="5310"/>
                </a:lnTo>
                <a:lnTo>
                  <a:pt x="2242" y="5359"/>
                </a:lnTo>
                <a:lnTo>
                  <a:pt x="2095" y="5432"/>
                </a:lnTo>
                <a:lnTo>
                  <a:pt x="1803" y="5627"/>
                </a:lnTo>
                <a:lnTo>
                  <a:pt x="1511" y="5870"/>
                </a:lnTo>
                <a:lnTo>
                  <a:pt x="1243" y="6138"/>
                </a:lnTo>
                <a:lnTo>
                  <a:pt x="975" y="6431"/>
                </a:lnTo>
                <a:lnTo>
                  <a:pt x="756" y="6747"/>
                </a:lnTo>
                <a:lnTo>
                  <a:pt x="537" y="7039"/>
                </a:lnTo>
                <a:lnTo>
                  <a:pt x="366" y="7307"/>
                </a:lnTo>
                <a:lnTo>
                  <a:pt x="98" y="7770"/>
                </a:lnTo>
                <a:lnTo>
                  <a:pt x="25" y="7916"/>
                </a:lnTo>
                <a:lnTo>
                  <a:pt x="1" y="8014"/>
                </a:lnTo>
                <a:lnTo>
                  <a:pt x="1" y="8014"/>
                </a:lnTo>
                <a:lnTo>
                  <a:pt x="25" y="8208"/>
                </a:lnTo>
                <a:lnTo>
                  <a:pt x="74" y="8379"/>
                </a:lnTo>
                <a:lnTo>
                  <a:pt x="171" y="8574"/>
                </a:lnTo>
                <a:lnTo>
                  <a:pt x="293" y="8720"/>
                </a:lnTo>
                <a:lnTo>
                  <a:pt x="293" y="8720"/>
                </a:lnTo>
                <a:lnTo>
                  <a:pt x="585" y="8988"/>
                </a:lnTo>
                <a:lnTo>
                  <a:pt x="878" y="9231"/>
                </a:lnTo>
                <a:lnTo>
                  <a:pt x="1413" y="9670"/>
                </a:lnTo>
                <a:lnTo>
                  <a:pt x="1901" y="10035"/>
                </a:lnTo>
                <a:lnTo>
                  <a:pt x="2095" y="10206"/>
                </a:lnTo>
                <a:lnTo>
                  <a:pt x="2290" y="10376"/>
                </a:lnTo>
                <a:lnTo>
                  <a:pt x="2412" y="10547"/>
                </a:lnTo>
                <a:lnTo>
                  <a:pt x="2534" y="10717"/>
                </a:lnTo>
                <a:lnTo>
                  <a:pt x="2583" y="10888"/>
                </a:lnTo>
                <a:lnTo>
                  <a:pt x="2583" y="11082"/>
                </a:lnTo>
                <a:lnTo>
                  <a:pt x="2534" y="11277"/>
                </a:lnTo>
                <a:lnTo>
                  <a:pt x="2436" y="11496"/>
                </a:lnTo>
                <a:lnTo>
                  <a:pt x="2266" y="11740"/>
                </a:lnTo>
                <a:lnTo>
                  <a:pt x="1998" y="12008"/>
                </a:lnTo>
                <a:lnTo>
                  <a:pt x="1998" y="12008"/>
                </a:lnTo>
                <a:lnTo>
                  <a:pt x="1828" y="12178"/>
                </a:lnTo>
                <a:lnTo>
                  <a:pt x="1633" y="12276"/>
                </a:lnTo>
                <a:lnTo>
                  <a:pt x="1413" y="12349"/>
                </a:lnTo>
                <a:lnTo>
                  <a:pt x="1219" y="12398"/>
                </a:lnTo>
                <a:lnTo>
                  <a:pt x="999" y="12446"/>
                </a:lnTo>
                <a:lnTo>
                  <a:pt x="780" y="12544"/>
                </a:lnTo>
                <a:lnTo>
                  <a:pt x="585" y="12665"/>
                </a:lnTo>
                <a:lnTo>
                  <a:pt x="366" y="12836"/>
                </a:lnTo>
                <a:lnTo>
                  <a:pt x="366" y="12836"/>
                </a:lnTo>
                <a:lnTo>
                  <a:pt x="196" y="13031"/>
                </a:lnTo>
                <a:lnTo>
                  <a:pt x="98" y="13250"/>
                </a:lnTo>
                <a:lnTo>
                  <a:pt x="25" y="13493"/>
                </a:lnTo>
                <a:lnTo>
                  <a:pt x="1" y="13761"/>
                </a:lnTo>
                <a:lnTo>
                  <a:pt x="1" y="13761"/>
                </a:lnTo>
                <a:lnTo>
                  <a:pt x="25" y="13981"/>
                </a:lnTo>
                <a:lnTo>
                  <a:pt x="50" y="14200"/>
                </a:lnTo>
                <a:lnTo>
                  <a:pt x="123" y="14395"/>
                </a:lnTo>
                <a:lnTo>
                  <a:pt x="220" y="14614"/>
                </a:lnTo>
                <a:lnTo>
                  <a:pt x="318" y="14784"/>
                </a:lnTo>
                <a:lnTo>
                  <a:pt x="439" y="14979"/>
                </a:lnTo>
                <a:lnTo>
                  <a:pt x="561" y="15150"/>
                </a:lnTo>
                <a:lnTo>
                  <a:pt x="707" y="15320"/>
                </a:lnTo>
                <a:lnTo>
                  <a:pt x="707" y="15320"/>
                </a:lnTo>
                <a:lnTo>
                  <a:pt x="878" y="15466"/>
                </a:lnTo>
                <a:lnTo>
                  <a:pt x="1048" y="15588"/>
                </a:lnTo>
                <a:lnTo>
                  <a:pt x="1243" y="15710"/>
                </a:lnTo>
                <a:lnTo>
                  <a:pt x="1438" y="15832"/>
                </a:lnTo>
                <a:lnTo>
                  <a:pt x="1633" y="15905"/>
                </a:lnTo>
                <a:lnTo>
                  <a:pt x="1852" y="15978"/>
                </a:lnTo>
                <a:lnTo>
                  <a:pt x="2047" y="16002"/>
                </a:lnTo>
                <a:lnTo>
                  <a:pt x="2266" y="16026"/>
                </a:lnTo>
                <a:lnTo>
                  <a:pt x="2266" y="16026"/>
                </a:lnTo>
                <a:lnTo>
                  <a:pt x="2534" y="16002"/>
                </a:lnTo>
                <a:lnTo>
                  <a:pt x="2777" y="15929"/>
                </a:lnTo>
                <a:lnTo>
                  <a:pt x="2997" y="15832"/>
                </a:lnTo>
                <a:lnTo>
                  <a:pt x="3191" y="15661"/>
                </a:lnTo>
                <a:lnTo>
                  <a:pt x="3191" y="15661"/>
                </a:lnTo>
                <a:lnTo>
                  <a:pt x="3362" y="15466"/>
                </a:lnTo>
                <a:lnTo>
                  <a:pt x="3484" y="15247"/>
                </a:lnTo>
                <a:lnTo>
                  <a:pt x="3557" y="15052"/>
                </a:lnTo>
                <a:lnTo>
                  <a:pt x="3605" y="14833"/>
                </a:lnTo>
                <a:lnTo>
                  <a:pt x="3679" y="14614"/>
                </a:lnTo>
                <a:lnTo>
                  <a:pt x="3752" y="14419"/>
                </a:lnTo>
                <a:lnTo>
                  <a:pt x="3849" y="14200"/>
                </a:lnTo>
                <a:lnTo>
                  <a:pt x="4019" y="14029"/>
                </a:lnTo>
                <a:lnTo>
                  <a:pt x="4019" y="14029"/>
                </a:lnTo>
                <a:lnTo>
                  <a:pt x="4287" y="13786"/>
                </a:lnTo>
                <a:lnTo>
                  <a:pt x="4531" y="13591"/>
                </a:lnTo>
                <a:lnTo>
                  <a:pt x="4750" y="13493"/>
                </a:lnTo>
                <a:lnTo>
                  <a:pt x="4945" y="13445"/>
                </a:lnTo>
                <a:lnTo>
                  <a:pt x="5140" y="13445"/>
                </a:lnTo>
                <a:lnTo>
                  <a:pt x="5310" y="13493"/>
                </a:lnTo>
                <a:lnTo>
                  <a:pt x="5481" y="13615"/>
                </a:lnTo>
                <a:lnTo>
                  <a:pt x="5651" y="13737"/>
                </a:lnTo>
                <a:lnTo>
                  <a:pt x="5822" y="13932"/>
                </a:lnTo>
                <a:lnTo>
                  <a:pt x="5992" y="14127"/>
                </a:lnTo>
                <a:lnTo>
                  <a:pt x="6358" y="14614"/>
                </a:lnTo>
                <a:lnTo>
                  <a:pt x="6796" y="15150"/>
                </a:lnTo>
                <a:lnTo>
                  <a:pt x="7039" y="15442"/>
                </a:lnTo>
                <a:lnTo>
                  <a:pt x="7307" y="15734"/>
                </a:lnTo>
                <a:lnTo>
                  <a:pt x="7307" y="15734"/>
                </a:lnTo>
                <a:lnTo>
                  <a:pt x="7454" y="15856"/>
                </a:lnTo>
                <a:lnTo>
                  <a:pt x="7648" y="15953"/>
                </a:lnTo>
                <a:lnTo>
                  <a:pt x="7819" y="16002"/>
                </a:lnTo>
                <a:lnTo>
                  <a:pt x="8014" y="16026"/>
                </a:lnTo>
                <a:lnTo>
                  <a:pt x="8014" y="16026"/>
                </a:lnTo>
                <a:lnTo>
                  <a:pt x="8111" y="16002"/>
                </a:lnTo>
                <a:lnTo>
                  <a:pt x="8257" y="15929"/>
                </a:lnTo>
                <a:lnTo>
                  <a:pt x="8720" y="15661"/>
                </a:lnTo>
                <a:lnTo>
                  <a:pt x="8988" y="15491"/>
                </a:lnTo>
                <a:lnTo>
                  <a:pt x="9280" y="15271"/>
                </a:lnTo>
                <a:lnTo>
                  <a:pt x="9597" y="15052"/>
                </a:lnTo>
                <a:lnTo>
                  <a:pt x="9889" y="14784"/>
                </a:lnTo>
                <a:lnTo>
                  <a:pt x="10157" y="14516"/>
                </a:lnTo>
                <a:lnTo>
                  <a:pt x="10400" y="14224"/>
                </a:lnTo>
                <a:lnTo>
                  <a:pt x="10595" y="13932"/>
                </a:lnTo>
                <a:lnTo>
                  <a:pt x="10668" y="13786"/>
                </a:lnTo>
                <a:lnTo>
                  <a:pt x="10717" y="13615"/>
                </a:lnTo>
                <a:lnTo>
                  <a:pt x="10766" y="13469"/>
                </a:lnTo>
                <a:lnTo>
                  <a:pt x="10790" y="13323"/>
                </a:lnTo>
                <a:lnTo>
                  <a:pt x="10790" y="13177"/>
                </a:lnTo>
                <a:lnTo>
                  <a:pt x="10766" y="13006"/>
                </a:lnTo>
                <a:lnTo>
                  <a:pt x="10717" y="12860"/>
                </a:lnTo>
                <a:lnTo>
                  <a:pt x="10644" y="12714"/>
                </a:lnTo>
                <a:lnTo>
                  <a:pt x="10547" y="12568"/>
                </a:lnTo>
                <a:lnTo>
                  <a:pt x="10425" y="12422"/>
                </a:lnTo>
                <a:lnTo>
                  <a:pt x="10425" y="12422"/>
                </a:lnTo>
                <a:lnTo>
                  <a:pt x="10230" y="12276"/>
                </a:lnTo>
                <a:lnTo>
                  <a:pt x="10035" y="12178"/>
                </a:lnTo>
                <a:lnTo>
                  <a:pt x="9840" y="12105"/>
                </a:lnTo>
                <a:lnTo>
                  <a:pt x="9621" y="12032"/>
                </a:lnTo>
                <a:lnTo>
                  <a:pt x="9402" y="11983"/>
                </a:lnTo>
                <a:lnTo>
                  <a:pt x="9183" y="11886"/>
                </a:lnTo>
                <a:lnTo>
                  <a:pt x="8988" y="11789"/>
                </a:lnTo>
                <a:lnTo>
                  <a:pt x="8793" y="11618"/>
                </a:lnTo>
                <a:lnTo>
                  <a:pt x="8793" y="11618"/>
                </a:lnTo>
                <a:lnTo>
                  <a:pt x="8623" y="11423"/>
                </a:lnTo>
                <a:lnTo>
                  <a:pt x="8525" y="11204"/>
                </a:lnTo>
                <a:lnTo>
                  <a:pt x="8452" y="10961"/>
                </a:lnTo>
                <a:lnTo>
                  <a:pt x="8428" y="10668"/>
                </a:lnTo>
                <a:lnTo>
                  <a:pt x="8428" y="10668"/>
                </a:lnTo>
                <a:lnTo>
                  <a:pt x="8452" y="10473"/>
                </a:lnTo>
                <a:lnTo>
                  <a:pt x="8476" y="10254"/>
                </a:lnTo>
                <a:lnTo>
                  <a:pt x="8549" y="10059"/>
                </a:lnTo>
                <a:lnTo>
                  <a:pt x="8623" y="9865"/>
                </a:lnTo>
                <a:lnTo>
                  <a:pt x="8720" y="9670"/>
                </a:lnTo>
                <a:lnTo>
                  <a:pt x="8842" y="9475"/>
                </a:lnTo>
                <a:lnTo>
                  <a:pt x="8988" y="9304"/>
                </a:lnTo>
                <a:lnTo>
                  <a:pt x="9134" y="9134"/>
                </a:lnTo>
                <a:lnTo>
                  <a:pt x="9134" y="9134"/>
                </a:lnTo>
                <a:lnTo>
                  <a:pt x="9304" y="8988"/>
                </a:lnTo>
                <a:lnTo>
                  <a:pt x="9475" y="8866"/>
                </a:lnTo>
                <a:lnTo>
                  <a:pt x="9645" y="8744"/>
                </a:lnTo>
                <a:lnTo>
                  <a:pt x="9840" y="8622"/>
                </a:lnTo>
                <a:lnTo>
                  <a:pt x="10035" y="8549"/>
                </a:lnTo>
                <a:lnTo>
                  <a:pt x="10254" y="8476"/>
                </a:lnTo>
                <a:lnTo>
                  <a:pt x="10474" y="8452"/>
                </a:lnTo>
                <a:lnTo>
                  <a:pt x="10668" y="8428"/>
                </a:lnTo>
                <a:lnTo>
                  <a:pt x="10668" y="8428"/>
                </a:lnTo>
                <a:lnTo>
                  <a:pt x="10936" y="8452"/>
                </a:lnTo>
                <a:lnTo>
                  <a:pt x="11180" y="8525"/>
                </a:lnTo>
                <a:lnTo>
                  <a:pt x="11423" y="8622"/>
                </a:lnTo>
                <a:lnTo>
                  <a:pt x="11618" y="8793"/>
                </a:lnTo>
                <a:lnTo>
                  <a:pt x="11618" y="8793"/>
                </a:lnTo>
                <a:lnTo>
                  <a:pt x="11789" y="8988"/>
                </a:lnTo>
                <a:lnTo>
                  <a:pt x="11910" y="9207"/>
                </a:lnTo>
                <a:lnTo>
                  <a:pt x="11984" y="9426"/>
                </a:lnTo>
                <a:lnTo>
                  <a:pt x="12057" y="9645"/>
                </a:lnTo>
                <a:lnTo>
                  <a:pt x="12105" y="9840"/>
                </a:lnTo>
                <a:lnTo>
                  <a:pt x="12178" y="10035"/>
                </a:lnTo>
                <a:lnTo>
                  <a:pt x="12276" y="10230"/>
                </a:lnTo>
                <a:lnTo>
                  <a:pt x="12422" y="10425"/>
                </a:lnTo>
                <a:lnTo>
                  <a:pt x="12422" y="10425"/>
                </a:lnTo>
                <a:lnTo>
                  <a:pt x="12568" y="10547"/>
                </a:lnTo>
                <a:lnTo>
                  <a:pt x="12714" y="10644"/>
                </a:lnTo>
                <a:lnTo>
                  <a:pt x="12860" y="10717"/>
                </a:lnTo>
                <a:lnTo>
                  <a:pt x="13006" y="10766"/>
                </a:lnTo>
                <a:lnTo>
                  <a:pt x="13177" y="10790"/>
                </a:lnTo>
                <a:lnTo>
                  <a:pt x="13323" y="10790"/>
                </a:lnTo>
                <a:lnTo>
                  <a:pt x="13469" y="10766"/>
                </a:lnTo>
                <a:lnTo>
                  <a:pt x="13615" y="10717"/>
                </a:lnTo>
                <a:lnTo>
                  <a:pt x="13786" y="10668"/>
                </a:lnTo>
                <a:lnTo>
                  <a:pt x="13932" y="10595"/>
                </a:lnTo>
                <a:lnTo>
                  <a:pt x="14224" y="10400"/>
                </a:lnTo>
                <a:lnTo>
                  <a:pt x="14516" y="10157"/>
                </a:lnTo>
                <a:lnTo>
                  <a:pt x="14784" y="9889"/>
                </a:lnTo>
                <a:lnTo>
                  <a:pt x="15052" y="9597"/>
                </a:lnTo>
                <a:lnTo>
                  <a:pt x="15271" y="9280"/>
                </a:lnTo>
                <a:lnTo>
                  <a:pt x="15491" y="8988"/>
                </a:lnTo>
                <a:lnTo>
                  <a:pt x="15661" y="8720"/>
                </a:lnTo>
                <a:lnTo>
                  <a:pt x="15929" y="8257"/>
                </a:lnTo>
                <a:lnTo>
                  <a:pt x="16002" y="8111"/>
                </a:lnTo>
                <a:lnTo>
                  <a:pt x="16026" y="8014"/>
                </a:lnTo>
                <a:lnTo>
                  <a:pt x="16026" y="8014"/>
                </a:lnTo>
                <a:lnTo>
                  <a:pt x="16002" y="7819"/>
                </a:lnTo>
                <a:lnTo>
                  <a:pt x="15953" y="7648"/>
                </a:lnTo>
                <a:lnTo>
                  <a:pt x="15856" y="7453"/>
                </a:lnTo>
                <a:lnTo>
                  <a:pt x="15734" y="7307"/>
                </a:lnTo>
                <a:lnTo>
                  <a:pt x="15734" y="7307"/>
                </a:lnTo>
                <a:lnTo>
                  <a:pt x="15442" y="7039"/>
                </a:lnTo>
                <a:lnTo>
                  <a:pt x="15150" y="6796"/>
                </a:lnTo>
                <a:lnTo>
                  <a:pt x="14614" y="6357"/>
                </a:lnTo>
                <a:lnTo>
                  <a:pt x="14127" y="5992"/>
                </a:lnTo>
                <a:lnTo>
                  <a:pt x="13932" y="5822"/>
                </a:lnTo>
                <a:lnTo>
                  <a:pt x="13737" y="5651"/>
                </a:lnTo>
                <a:lnTo>
                  <a:pt x="13615" y="5481"/>
                </a:lnTo>
                <a:lnTo>
                  <a:pt x="13494" y="5310"/>
                </a:lnTo>
                <a:lnTo>
                  <a:pt x="13445" y="5140"/>
                </a:lnTo>
                <a:lnTo>
                  <a:pt x="13445" y="4945"/>
                </a:lnTo>
                <a:lnTo>
                  <a:pt x="13494" y="4750"/>
                </a:lnTo>
                <a:lnTo>
                  <a:pt x="13591" y="4531"/>
                </a:lnTo>
                <a:lnTo>
                  <a:pt x="13761" y="4287"/>
                </a:lnTo>
                <a:lnTo>
                  <a:pt x="14029" y="4019"/>
                </a:lnTo>
                <a:lnTo>
                  <a:pt x="14029" y="4019"/>
                </a:lnTo>
                <a:close/>
              </a:path>
            </a:pathLst>
          </a:custGeom>
          <a:noFill/>
          <a:ln w="12175" cap="rnd" cmpd="sng">
            <a:solidFill>
              <a:schemeClr val="bg1"/>
            </a:solidFill>
            <a:prstDash val="solid"/>
            <a:round/>
            <a:headEnd type="none" w="sm" len="sm"/>
            <a:tailEnd type="none" w="sm" len="sm"/>
          </a:ln>
        </p:spPr>
        <p:txBody>
          <a:bodyPr spcFirstLastPara="1" wrap="square" lIns="121900" tIns="121900" rIns="121900" bIns="121900" anchor="ctr" anchorCtr="0">
            <a:noAutofit/>
          </a:bodyPr>
          <a:lstStyle/>
          <a:p>
            <a:pPr marL="0" algn="l" defTabSz="914400" rtl="0" eaLnBrk="1" latinLnBrk="0" hangingPunct="1"/>
            <a:endParaRPr sz="2400">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3176506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60C7B0D-061B-AC53-B15B-8C504AE5E207}"/>
              </a:ext>
            </a:extLst>
          </p:cNvPr>
          <p:cNvSpPr>
            <a:spLocks noGrp="1"/>
          </p:cNvSpPr>
          <p:nvPr>
            <p:ph type="sldNum" idx="4294967295"/>
          </p:nvPr>
        </p:nvSpPr>
        <p:spPr>
          <a:xfrm>
            <a:off x="10880725" y="6459538"/>
            <a:ext cx="1311275" cy="365125"/>
          </a:xfrm>
        </p:spPr>
        <p:txBody>
          <a:bodyPr/>
          <a:lstStyle/>
          <a:p>
            <a:pPr algn="r"/>
            <a:fld id="{00000000-1234-1234-1234-123412341234}" type="slidenum">
              <a:rPr lang="en" smtClean="0"/>
              <a:pPr algn="r"/>
              <a:t>64</a:t>
            </a:fld>
            <a:endParaRPr lang="en"/>
          </a:p>
        </p:txBody>
      </p:sp>
      <p:sp>
        <p:nvSpPr>
          <p:cNvPr id="5" name="TextBox 4">
            <a:extLst>
              <a:ext uri="{FF2B5EF4-FFF2-40B4-BE49-F238E27FC236}">
                <a16:creationId xmlns:a16="http://schemas.microsoft.com/office/drawing/2014/main" id="{00C6F34F-3C2F-4E39-3702-B061DE216696}"/>
              </a:ext>
            </a:extLst>
          </p:cNvPr>
          <p:cNvSpPr txBox="1"/>
          <p:nvPr/>
        </p:nvSpPr>
        <p:spPr>
          <a:xfrm>
            <a:off x="595745" y="1394459"/>
            <a:ext cx="9158105" cy="2349682"/>
          </a:xfrm>
          <a:prstGeom prst="rect">
            <a:avLst/>
          </a:prstGeom>
          <a:noFill/>
        </p:spPr>
        <p:txBody>
          <a:bodyPr wrap="square">
            <a:spAutoFit/>
          </a:bodyPr>
          <a:lstStyle/>
          <a:p>
            <a:pPr>
              <a:spcAft>
                <a:spcPts val="800"/>
              </a:spcAft>
              <a:buClr>
                <a:srgbClr val="FF9300"/>
              </a:buClr>
            </a:pPr>
            <a:r>
              <a:rPr lang="en-GB" sz="2667" b="1" dirty="0">
                <a:latin typeface="Source Sans Pro" panose="020B0503030403020204" pitchFamily="34" charset="0"/>
                <a:ea typeface="Source Sans Pro" panose="020B0503030403020204" pitchFamily="34" charset="0"/>
              </a:rPr>
              <a:t>Practical-Knowledge Gap </a:t>
            </a:r>
            <a:r>
              <a:rPr lang="en-US" sz="2667" b="1" dirty="0"/>
              <a:t>(</a:t>
            </a:r>
            <a:r>
              <a:rPr lang="fa-IR" sz="2667" b="1" dirty="0">
                <a:latin typeface="B Roya" pitchFamily="2" charset="-78"/>
                <a:cs typeface="B Roya" pitchFamily="2" charset="-78"/>
              </a:rPr>
              <a:t>شکاف عمل- دانش</a:t>
            </a:r>
            <a:r>
              <a:rPr lang="en-US" sz="2667" b="1" dirty="0"/>
              <a:t>)</a:t>
            </a:r>
            <a:endParaRPr lang="en-US" sz="2667" b="1" dirty="0">
              <a:latin typeface="B Roya" pitchFamily="2" charset="-78"/>
              <a:cs typeface="B Roya" pitchFamily="2" charset="-78"/>
            </a:endParaRPr>
          </a:p>
          <a:p>
            <a:pPr marL="380990" indent="-380990" algn="r" rtl="1">
              <a:spcAft>
                <a:spcPts val="800"/>
              </a:spcAft>
              <a:buClr>
                <a:srgbClr val="FF9300"/>
              </a:buClr>
              <a:buFont typeface="Wingdings" pitchFamily="2" charset="2"/>
              <a:buChar char="§"/>
            </a:pPr>
            <a:r>
              <a:rPr lang="fa-IR" sz="2667" dirty="0">
                <a:latin typeface="B Roya" pitchFamily="2" charset="-78"/>
                <a:cs typeface="B Roya" pitchFamily="2" charset="-78"/>
              </a:rPr>
              <a:t>زمانی به وجود می آید که رفتار واقعی متخصصان با رفتار مورد حمایت آنها متفاوت باشد. </a:t>
            </a:r>
          </a:p>
          <a:p>
            <a:pPr marL="380990" indent="-380990" algn="r" rtl="1">
              <a:spcAft>
                <a:spcPts val="800"/>
              </a:spcAft>
              <a:buClr>
                <a:srgbClr val="FF9300"/>
              </a:buClr>
              <a:buFont typeface="Wingdings" pitchFamily="2" charset="2"/>
              <a:buChar char="§"/>
            </a:pPr>
            <a:r>
              <a:rPr lang="fa-IR" sz="2667" dirty="0">
                <a:latin typeface="B Roya" pitchFamily="2" charset="-78"/>
                <a:cs typeface="B Roya" pitchFamily="2" charset="-78"/>
              </a:rPr>
              <a:t>در این مورد، پژوهش می‌تواند به دنبال تعیین دامنه تعارض و کشف دلایل وجود آن باشد.</a:t>
            </a:r>
            <a:endParaRPr lang="x-none" sz="2667" dirty="0">
              <a:latin typeface="B Roya" pitchFamily="2" charset="-78"/>
              <a:cs typeface="B Roya" pitchFamily="2" charset="-78"/>
            </a:endParaRPr>
          </a:p>
        </p:txBody>
      </p:sp>
      <p:sp>
        <p:nvSpPr>
          <p:cNvPr id="6" name="TextBox 5">
            <a:extLst>
              <a:ext uri="{FF2B5EF4-FFF2-40B4-BE49-F238E27FC236}">
                <a16:creationId xmlns:a16="http://schemas.microsoft.com/office/drawing/2014/main" id="{2F3DA1BD-85D8-9873-C043-B8A443A25602}"/>
              </a:ext>
            </a:extLst>
          </p:cNvPr>
          <p:cNvSpPr txBox="1"/>
          <p:nvPr/>
        </p:nvSpPr>
        <p:spPr>
          <a:xfrm>
            <a:off x="595745" y="4109301"/>
            <a:ext cx="9158105" cy="1939249"/>
          </a:xfrm>
          <a:prstGeom prst="rect">
            <a:avLst/>
          </a:prstGeom>
          <a:noFill/>
        </p:spPr>
        <p:txBody>
          <a:bodyPr wrap="square">
            <a:spAutoFit/>
          </a:bodyPr>
          <a:lstStyle/>
          <a:p>
            <a:pPr>
              <a:spcAft>
                <a:spcPts val="800"/>
              </a:spcAft>
              <a:buClr>
                <a:srgbClr val="FF9300"/>
              </a:buClr>
            </a:pPr>
            <a:r>
              <a:rPr lang="en-GB" sz="2667" b="1" dirty="0">
                <a:latin typeface="Source Sans Pro" panose="020B0503030403020204" pitchFamily="34" charset="0"/>
                <a:ea typeface="Source Sans Pro" panose="020B0503030403020204" pitchFamily="34" charset="0"/>
              </a:rPr>
              <a:t>Methodology Gap</a:t>
            </a:r>
            <a:r>
              <a:rPr lang="fa-IR" sz="2667" b="1" dirty="0">
                <a:latin typeface="Source Sans Pro" panose="020B0503030403020204" pitchFamily="34" charset="0"/>
                <a:ea typeface="Source Sans Pro" panose="020B0503030403020204" pitchFamily="34" charset="0"/>
              </a:rPr>
              <a:t> </a:t>
            </a:r>
            <a:r>
              <a:rPr lang="en-US" sz="2667" b="1" dirty="0">
                <a:latin typeface="Source Sans Pro" panose="020B0503030403020204" pitchFamily="34" charset="0"/>
                <a:ea typeface="Source Sans Pro" panose="020B0503030403020204" pitchFamily="34" charset="0"/>
              </a:rPr>
              <a:t> </a:t>
            </a:r>
            <a:r>
              <a:rPr lang="en-US" sz="2667" b="1" dirty="0"/>
              <a:t>(</a:t>
            </a:r>
            <a:r>
              <a:rPr lang="fa-IR" sz="2667" b="1" dirty="0">
                <a:latin typeface="B Roya" pitchFamily="2" charset="-78"/>
                <a:cs typeface="B Roya" pitchFamily="2" charset="-78"/>
              </a:rPr>
              <a:t>شکاف </a:t>
            </a:r>
            <a:r>
              <a:rPr lang="fa-IR" sz="2667" b="1" dirty="0" err="1">
                <a:latin typeface="B Roya" pitchFamily="2" charset="-78"/>
                <a:cs typeface="B Roya" pitchFamily="2" charset="-78"/>
              </a:rPr>
              <a:t>روش‌شناسی</a:t>
            </a:r>
            <a:r>
              <a:rPr lang="en-US" sz="2667" b="1" dirty="0"/>
              <a:t>)</a:t>
            </a:r>
            <a:endParaRPr lang="en-US" sz="2667" b="1" dirty="0">
              <a:latin typeface="B Roya" pitchFamily="2" charset="-78"/>
              <a:cs typeface="B Roya" pitchFamily="2" charset="-78"/>
            </a:endParaRPr>
          </a:p>
          <a:p>
            <a:pPr marL="380990" indent="-380990" algn="r" rtl="1">
              <a:spcAft>
                <a:spcPts val="800"/>
              </a:spcAft>
              <a:buClr>
                <a:srgbClr val="FF9300"/>
              </a:buClr>
              <a:buFont typeface="Wingdings" pitchFamily="2" charset="2"/>
              <a:buChar char="§"/>
            </a:pPr>
            <a:r>
              <a:rPr lang="fa-IR" sz="2667" dirty="0">
                <a:latin typeface="B Roya" pitchFamily="2" charset="-78"/>
                <a:cs typeface="B Roya" pitchFamily="2" charset="-78"/>
              </a:rPr>
              <a:t>به </a:t>
            </a:r>
            <a:r>
              <a:rPr lang="fa-IR" sz="2667" dirty="0" err="1">
                <a:latin typeface="B Roya" pitchFamily="2" charset="-78"/>
                <a:cs typeface="B Roya" pitchFamily="2" charset="-78"/>
              </a:rPr>
              <a:t>تعارضی</a:t>
            </a:r>
            <a:r>
              <a:rPr lang="fa-IR" sz="2667" dirty="0">
                <a:latin typeface="B Roya" pitchFamily="2" charset="-78"/>
                <a:cs typeface="B Roya" pitchFamily="2" charset="-78"/>
              </a:rPr>
              <a:t> </a:t>
            </a:r>
            <a:r>
              <a:rPr lang="fa-IR" sz="2667" dirty="0" err="1">
                <a:latin typeface="B Roya" pitchFamily="2" charset="-78"/>
                <a:cs typeface="B Roya" pitchFamily="2" charset="-78"/>
              </a:rPr>
              <a:t>می‌پردازد</a:t>
            </a:r>
            <a:r>
              <a:rPr lang="fa-IR" sz="2667" dirty="0">
                <a:latin typeface="B Roya" pitchFamily="2" charset="-78"/>
                <a:cs typeface="B Roya" pitchFamily="2" charset="-78"/>
              </a:rPr>
              <a:t> که به دلیل تأثیر </a:t>
            </a:r>
            <a:r>
              <a:rPr lang="fa-IR" sz="2667" dirty="0" err="1">
                <a:latin typeface="B Roya" pitchFamily="2" charset="-78"/>
                <a:cs typeface="B Roya" pitchFamily="2" charset="-78"/>
              </a:rPr>
              <a:t>روش‌شناسی</a:t>
            </a:r>
            <a:r>
              <a:rPr lang="fa-IR" sz="2667" dirty="0">
                <a:latin typeface="B Roya" pitchFamily="2" charset="-78"/>
                <a:cs typeface="B Roya" pitchFamily="2" charset="-78"/>
              </a:rPr>
              <a:t> بر نتایج پژوهش رخ </a:t>
            </a:r>
            <a:r>
              <a:rPr lang="fa-IR" sz="2667" dirty="0" err="1">
                <a:latin typeface="B Roya" pitchFamily="2" charset="-78"/>
                <a:cs typeface="B Roya" pitchFamily="2" charset="-78"/>
              </a:rPr>
              <a:t>می‌دهد</a:t>
            </a:r>
            <a:r>
              <a:rPr lang="fa-IR" sz="2667" dirty="0">
                <a:latin typeface="B Roya" pitchFamily="2" charset="-78"/>
                <a:cs typeface="B Roya" pitchFamily="2" charset="-78"/>
              </a:rPr>
              <a:t>. </a:t>
            </a:r>
          </a:p>
          <a:p>
            <a:pPr marL="380990" indent="-380990" algn="r" rtl="1">
              <a:spcAft>
                <a:spcPts val="800"/>
              </a:spcAft>
              <a:buClr>
                <a:srgbClr val="FF9300"/>
              </a:buClr>
              <a:buFont typeface="Wingdings" pitchFamily="2" charset="2"/>
              <a:buChar char="§"/>
            </a:pPr>
            <a:r>
              <a:rPr lang="fa-IR" sz="2667" dirty="0">
                <a:latin typeface="B Roya" pitchFamily="2" charset="-78"/>
                <a:cs typeface="B Roya" pitchFamily="2" charset="-78"/>
              </a:rPr>
              <a:t>به تعارض با </a:t>
            </a:r>
            <a:r>
              <a:rPr lang="fa-IR" sz="2667" dirty="0" err="1">
                <a:latin typeface="B Roya" pitchFamily="2" charset="-78"/>
                <a:cs typeface="B Roya" pitchFamily="2" charset="-78"/>
              </a:rPr>
              <a:t>روش‌های</a:t>
            </a:r>
            <a:r>
              <a:rPr lang="fa-IR" sz="2667" dirty="0">
                <a:latin typeface="B Roya" pitchFamily="2" charset="-78"/>
                <a:cs typeface="B Roya" pitchFamily="2" charset="-78"/>
              </a:rPr>
              <a:t> پژوهش در مطالعات قبلی </a:t>
            </a:r>
            <a:r>
              <a:rPr lang="fa-IR" sz="2667" dirty="0" err="1">
                <a:latin typeface="B Roya" pitchFamily="2" charset="-78"/>
                <a:cs typeface="B Roya" pitchFamily="2" charset="-78"/>
              </a:rPr>
              <a:t>می‌پردازد</a:t>
            </a:r>
            <a:r>
              <a:rPr lang="fa-IR" sz="2667" dirty="0">
                <a:latin typeface="B Roya" pitchFamily="2" charset="-78"/>
                <a:cs typeface="B Roya" pitchFamily="2" charset="-78"/>
              </a:rPr>
              <a:t> و خط جدیدی از </a:t>
            </a:r>
            <a:r>
              <a:rPr lang="fa-IR" sz="2667" dirty="0" err="1">
                <a:latin typeface="B Roya" pitchFamily="2" charset="-78"/>
                <a:cs typeface="B Roya" pitchFamily="2" charset="-78"/>
              </a:rPr>
              <a:t>پژوهش‌ها</a:t>
            </a:r>
            <a:r>
              <a:rPr lang="fa-IR" sz="2667" dirty="0">
                <a:latin typeface="B Roya" pitchFamily="2" charset="-78"/>
                <a:cs typeface="B Roya" pitchFamily="2" charset="-78"/>
              </a:rPr>
              <a:t> را ارایه </a:t>
            </a:r>
            <a:r>
              <a:rPr lang="fa-IR" sz="2667" dirty="0" err="1">
                <a:latin typeface="B Roya" pitchFamily="2" charset="-78"/>
                <a:cs typeface="B Roya" pitchFamily="2" charset="-78"/>
              </a:rPr>
              <a:t>می‌دهد</a:t>
            </a:r>
            <a:r>
              <a:rPr lang="fa-IR" sz="2667" dirty="0">
                <a:latin typeface="B Roya" pitchFamily="2" charset="-78"/>
                <a:cs typeface="B Roya" pitchFamily="2" charset="-78"/>
              </a:rPr>
              <a:t> که با </a:t>
            </a:r>
            <a:r>
              <a:rPr lang="fa-IR" sz="2667" dirty="0" err="1">
                <a:latin typeface="B Roya" pitchFamily="2" charset="-78"/>
                <a:cs typeface="B Roya" pitchFamily="2" charset="-78"/>
              </a:rPr>
              <a:t>روش‌های</a:t>
            </a:r>
            <a:r>
              <a:rPr lang="fa-IR" sz="2667" dirty="0">
                <a:latin typeface="B Roya" pitchFamily="2" charset="-78"/>
                <a:cs typeface="B Roya" pitchFamily="2" charset="-78"/>
              </a:rPr>
              <a:t> قبلی متفاوت است. </a:t>
            </a:r>
          </a:p>
        </p:txBody>
      </p:sp>
      <p:sp>
        <p:nvSpPr>
          <p:cNvPr id="4" name="TextBox 3">
            <a:extLst>
              <a:ext uri="{FF2B5EF4-FFF2-40B4-BE49-F238E27FC236}">
                <a16:creationId xmlns:a16="http://schemas.microsoft.com/office/drawing/2014/main" id="{A2BA2815-4A02-90A0-474C-D4C66F77468A}"/>
              </a:ext>
            </a:extLst>
          </p:cNvPr>
          <p:cNvSpPr txBox="1"/>
          <p:nvPr/>
        </p:nvSpPr>
        <p:spPr>
          <a:xfrm>
            <a:off x="1" y="6392401"/>
            <a:ext cx="9299412" cy="338554"/>
          </a:xfrm>
          <a:prstGeom prst="rect">
            <a:avLst/>
          </a:prstGeom>
          <a:noFill/>
        </p:spPr>
        <p:txBody>
          <a:bodyPr wrap="square">
            <a:spAutoFit/>
          </a:bodyPr>
          <a:lstStyle/>
          <a:p>
            <a:pPr rtl="1">
              <a:buClr>
                <a:srgbClr val="000000"/>
              </a:buClr>
              <a:buFont typeface="Arial"/>
            </a:pPr>
            <a:r>
              <a:rPr lang="en-GB" sz="1600" dirty="0">
                <a:solidFill>
                  <a:srgbClr val="002060"/>
                </a:solidFill>
                <a:latin typeface="Source Sans Pro" panose="020B0503030403020204" pitchFamily="34" charset="0"/>
                <a:ea typeface="Source Sans Pro" panose="020B0503030403020204" pitchFamily="34" charset="0"/>
              </a:rPr>
              <a:t>Miles, D. (2017), A Taxonomy of Research Gaps: Identifying and Defining the Seven Research Gaps</a:t>
            </a:r>
            <a:endParaRPr lang="x-none" sz="1600" dirty="0">
              <a:solidFill>
                <a:srgbClr val="002060"/>
              </a:solidFill>
              <a:latin typeface="Source Sans Pro" panose="020B0503030403020204" pitchFamily="34" charset="0"/>
              <a:ea typeface="Source Sans Pro" panose="020B0503030403020204" pitchFamily="34" charset="0"/>
            </a:endParaRPr>
          </a:p>
        </p:txBody>
      </p:sp>
      <p:sp>
        <p:nvSpPr>
          <p:cNvPr id="8" name="Title 1">
            <a:extLst>
              <a:ext uri="{FF2B5EF4-FFF2-40B4-BE49-F238E27FC236}">
                <a16:creationId xmlns:a16="http://schemas.microsoft.com/office/drawing/2014/main" id="{4A8E3388-C8FB-19B5-4F9A-608049B62025}"/>
              </a:ext>
            </a:extLst>
          </p:cNvPr>
          <p:cNvSpPr txBox="1">
            <a:spLocks/>
          </p:cNvSpPr>
          <p:nvPr/>
        </p:nvSpPr>
        <p:spPr>
          <a:xfrm>
            <a:off x="1359149" y="388003"/>
            <a:ext cx="7493000" cy="750496"/>
          </a:xfrm>
          <a:prstGeom prst="rect">
            <a:avLst/>
          </a:prstGeom>
        </p:spPr>
        <p:txBody>
          <a:bodyPr vert="horz" lIns="91440" tIns="45720" rIns="91440" bIns="45720" rtlCol="0" anchor="ctr">
            <a:normAutofit/>
          </a:bodyPr>
          <a:lstStyle>
            <a:lvl1pPr algn="r" defTabSz="914400" rtl="1" eaLnBrk="1" latinLnBrk="0" hangingPunct="1">
              <a:lnSpc>
                <a:spcPct val="90000"/>
              </a:lnSpc>
              <a:spcBef>
                <a:spcPct val="0"/>
              </a:spcBef>
              <a:buNone/>
              <a:defRPr sz="4400" kern="1200" baseline="0">
                <a:solidFill>
                  <a:schemeClr val="tx1"/>
                </a:solidFill>
                <a:latin typeface="Calibri" panose="020F0502020204030204" pitchFamily="34" charset="0"/>
                <a:ea typeface="+mj-ea"/>
                <a:cs typeface="B Roya" pitchFamily="2" charset="-78"/>
              </a:defRPr>
            </a:lvl1pPr>
          </a:lstStyle>
          <a:p>
            <a:r>
              <a:rPr lang="fa-IR" sz="4000" b="1">
                <a:solidFill>
                  <a:schemeClr val="bg1"/>
                </a:solidFill>
                <a:latin typeface="B Roya" pitchFamily="2" charset="-78"/>
              </a:rPr>
              <a:t>شکاف شواهد</a:t>
            </a:r>
            <a:endParaRPr lang="en-GB" sz="4000" b="1" dirty="0">
              <a:solidFill>
                <a:schemeClr val="bg1"/>
              </a:solidFill>
              <a:latin typeface="B Roya" pitchFamily="2" charset="-78"/>
            </a:endParaRPr>
          </a:p>
        </p:txBody>
      </p:sp>
      <p:sp>
        <p:nvSpPr>
          <p:cNvPr id="9" name="Google Shape;939;p46">
            <a:extLst>
              <a:ext uri="{FF2B5EF4-FFF2-40B4-BE49-F238E27FC236}">
                <a16:creationId xmlns:a16="http://schemas.microsoft.com/office/drawing/2014/main" id="{5850AF2C-7156-866E-5692-58FEB58BA772}"/>
              </a:ext>
            </a:extLst>
          </p:cNvPr>
          <p:cNvSpPr/>
          <p:nvPr/>
        </p:nvSpPr>
        <p:spPr>
          <a:xfrm>
            <a:off x="9097072" y="497410"/>
            <a:ext cx="404681" cy="404681"/>
          </a:xfrm>
          <a:custGeom>
            <a:avLst/>
            <a:gdLst/>
            <a:ahLst/>
            <a:cxnLst/>
            <a:rect l="l" t="t" r="r" b="b"/>
            <a:pathLst>
              <a:path w="16027" h="16027" fill="none" extrusionOk="0">
                <a:moveTo>
                  <a:pt x="14029" y="4019"/>
                </a:moveTo>
                <a:lnTo>
                  <a:pt x="14029" y="4019"/>
                </a:lnTo>
                <a:lnTo>
                  <a:pt x="14200" y="3849"/>
                </a:lnTo>
                <a:lnTo>
                  <a:pt x="14395" y="3752"/>
                </a:lnTo>
                <a:lnTo>
                  <a:pt x="14614" y="3678"/>
                </a:lnTo>
                <a:lnTo>
                  <a:pt x="14809" y="3630"/>
                </a:lnTo>
                <a:lnTo>
                  <a:pt x="15028" y="3581"/>
                </a:lnTo>
                <a:lnTo>
                  <a:pt x="15247" y="3484"/>
                </a:lnTo>
                <a:lnTo>
                  <a:pt x="15442" y="3362"/>
                </a:lnTo>
                <a:lnTo>
                  <a:pt x="15661" y="3191"/>
                </a:lnTo>
                <a:lnTo>
                  <a:pt x="15661" y="3191"/>
                </a:lnTo>
                <a:lnTo>
                  <a:pt x="15832" y="2997"/>
                </a:lnTo>
                <a:lnTo>
                  <a:pt x="15929" y="2777"/>
                </a:lnTo>
                <a:lnTo>
                  <a:pt x="16002" y="2534"/>
                </a:lnTo>
                <a:lnTo>
                  <a:pt x="16026" y="2266"/>
                </a:lnTo>
                <a:lnTo>
                  <a:pt x="16026" y="2266"/>
                </a:lnTo>
                <a:lnTo>
                  <a:pt x="16002" y="2047"/>
                </a:lnTo>
                <a:lnTo>
                  <a:pt x="15978" y="1827"/>
                </a:lnTo>
                <a:lnTo>
                  <a:pt x="15905" y="1633"/>
                </a:lnTo>
                <a:lnTo>
                  <a:pt x="15807" y="1413"/>
                </a:lnTo>
                <a:lnTo>
                  <a:pt x="15710" y="1243"/>
                </a:lnTo>
                <a:lnTo>
                  <a:pt x="15588" y="1048"/>
                </a:lnTo>
                <a:lnTo>
                  <a:pt x="15466" y="878"/>
                </a:lnTo>
                <a:lnTo>
                  <a:pt x="15320" y="707"/>
                </a:lnTo>
                <a:lnTo>
                  <a:pt x="15320" y="707"/>
                </a:lnTo>
                <a:lnTo>
                  <a:pt x="15150" y="561"/>
                </a:lnTo>
                <a:lnTo>
                  <a:pt x="14979" y="439"/>
                </a:lnTo>
                <a:lnTo>
                  <a:pt x="14784" y="317"/>
                </a:lnTo>
                <a:lnTo>
                  <a:pt x="14590" y="196"/>
                </a:lnTo>
                <a:lnTo>
                  <a:pt x="14395" y="123"/>
                </a:lnTo>
                <a:lnTo>
                  <a:pt x="14175" y="50"/>
                </a:lnTo>
                <a:lnTo>
                  <a:pt x="13981" y="25"/>
                </a:lnTo>
                <a:lnTo>
                  <a:pt x="13761" y="1"/>
                </a:lnTo>
                <a:lnTo>
                  <a:pt x="13761" y="1"/>
                </a:lnTo>
                <a:lnTo>
                  <a:pt x="13494" y="25"/>
                </a:lnTo>
                <a:lnTo>
                  <a:pt x="13250" y="98"/>
                </a:lnTo>
                <a:lnTo>
                  <a:pt x="13031" y="196"/>
                </a:lnTo>
                <a:lnTo>
                  <a:pt x="12836" y="366"/>
                </a:lnTo>
                <a:lnTo>
                  <a:pt x="12836" y="366"/>
                </a:lnTo>
                <a:lnTo>
                  <a:pt x="12665" y="561"/>
                </a:lnTo>
                <a:lnTo>
                  <a:pt x="12544" y="780"/>
                </a:lnTo>
                <a:lnTo>
                  <a:pt x="12471" y="975"/>
                </a:lnTo>
                <a:lnTo>
                  <a:pt x="12422" y="1194"/>
                </a:lnTo>
                <a:lnTo>
                  <a:pt x="12349" y="1413"/>
                </a:lnTo>
                <a:lnTo>
                  <a:pt x="12276" y="1608"/>
                </a:lnTo>
                <a:lnTo>
                  <a:pt x="12178" y="1827"/>
                </a:lnTo>
                <a:lnTo>
                  <a:pt x="12008" y="1998"/>
                </a:lnTo>
                <a:lnTo>
                  <a:pt x="12008" y="1998"/>
                </a:lnTo>
                <a:lnTo>
                  <a:pt x="11740" y="2266"/>
                </a:lnTo>
                <a:lnTo>
                  <a:pt x="11496" y="2436"/>
                </a:lnTo>
                <a:lnTo>
                  <a:pt x="11277" y="2534"/>
                </a:lnTo>
                <a:lnTo>
                  <a:pt x="11082" y="2582"/>
                </a:lnTo>
                <a:lnTo>
                  <a:pt x="10888" y="2582"/>
                </a:lnTo>
                <a:lnTo>
                  <a:pt x="10717" y="2534"/>
                </a:lnTo>
                <a:lnTo>
                  <a:pt x="10547" y="2412"/>
                </a:lnTo>
                <a:lnTo>
                  <a:pt x="10376" y="2290"/>
                </a:lnTo>
                <a:lnTo>
                  <a:pt x="10206" y="2095"/>
                </a:lnTo>
                <a:lnTo>
                  <a:pt x="10035" y="1901"/>
                </a:lnTo>
                <a:lnTo>
                  <a:pt x="9670" y="1413"/>
                </a:lnTo>
                <a:lnTo>
                  <a:pt x="9231" y="878"/>
                </a:lnTo>
                <a:lnTo>
                  <a:pt x="8988" y="585"/>
                </a:lnTo>
                <a:lnTo>
                  <a:pt x="8720" y="293"/>
                </a:lnTo>
                <a:lnTo>
                  <a:pt x="8720" y="293"/>
                </a:lnTo>
                <a:lnTo>
                  <a:pt x="8574" y="171"/>
                </a:lnTo>
                <a:lnTo>
                  <a:pt x="8379" y="74"/>
                </a:lnTo>
                <a:lnTo>
                  <a:pt x="8209" y="25"/>
                </a:lnTo>
                <a:lnTo>
                  <a:pt x="8014" y="1"/>
                </a:lnTo>
                <a:lnTo>
                  <a:pt x="8014" y="1"/>
                </a:lnTo>
                <a:lnTo>
                  <a:pt x="7916" y="25"/>
                </a:lnTo>
                <a:lnTo>
                  <a:pt x="7770" y="98"/>
                </a:lnTo>
                <a:lnTo>
                  <a:pt x="7307" y="366"/>
                </a:lnTo>
                <a:lnTo>
                  <a:pt x="7039" y="537"/>
                </a:lnTo>
                <a:lnTo>
                  <a:pt x="6747" y="756"/>
                </a:lnTo>
                <a:lnTo>
                  <a:pt x="6431" y="975"/>
                </a:lnTo>
                <a:lnTo>
                  <a:pt x="6138" y="1243"/>
                </a:lnTo>
                <a:lnTo>
                  <a:pt x="5870" y="1511"/>
                </a:lnTo>
                <a:lnTo>
                  <a:pt x="5627" y="1803"/>
                </a:lnTo>
                <a:lnTo>
                  <a:pt x="5432" y="2095"/>
                </a:lnTo>
                <a:lnTo>
                  <a:pt x="5359" y="2242"/>
                </a:lnTo>
                <a:lnTo>
                  <a:pt x="5310" y="2412"/>
                </a:lnTo>
                <a:lnTo>
                  <a:pt x="5262" y="2558"/>
                </a:lnTo>
                <a:lnTo>
                  <a:pt x="5237" y="2704"/>
                </a:lnTo>
                <a:lnTo>
                  <a:pt x="5237" y="2850"/>
                </a:lnTo>
                <a:lnTo>
                  <a:pt x="5262" y="3021"/>
                </a:lnTo>
                <a:lnTo>
                  <a:pt x="5310" y="3167"/>
                </a:lnTo>
                <a:lnTo>
                  <a:pt x="5383" y="3313"/>
                </a:lnTo>
                <a:lnTo>
                  <a:pt x="5481" y="3459"/>
                </a:lnTo>
                <a:lnTo>
                  <a:pt x="5603" y="3605"/>
                </a:lnTo>
                <a:lnTo>
                  <a:pt x="5603" y="3605"/>
                </a:lnTo>
                <a:lnTo>
                  <a:pt x="5797" y="3752"/>
                </a:lnTo>
                <a:lnTo>
                  <a:pt x="5992" y="3849"/>
                </a:lnTo>
                <a:lnTo>
                  <a:pt x="6187" y="3946"/>
                </a:lnTo>
                <a:lnTo>
                  <a:pt x="6406" y="3995"/>
                </a:lnTo>
                <a:lnTo>
                  <a:pt x="6625" y="4044"/>
                </a:lnTo>
                <a:lnTo>
                  <a:pt x="6845" y="4141"/>
                </a:lnTo>
                <a:lnTo>
                  <a:pt x="7039" y="4239"/>
                </a:lnTo>
                <a:lnTo>
                  <a:pt x="7234" y="4409"/>
                </a:lnTo>
                <a:lnTo>
                  <a:pt x="7234" y="4409"/>
                </a:lnTo>
                <a:lnTo>
                  <a:pt x="7405" y="4604"/>
                </a:lnTo>
                <a:lnTo>
                  <a:pt x="7502" y="4823"/>
                </a:lnTo>
                <a:lnTo>
                  <a:pt x="7575" y="5067"/>
                </a:lnTo>
                <a:lnTo>
                  <a:pt x="7600" y="5359"/>
                </a:lnTo>
                <a:lnTo>
                  <a:pt x="7600" y="5359"/>
                </a:lnTo>
                <a:lnTo>
                  <a:pt x="7575" y="5554"/>
                </a:lnTo>
                <a:lnTo>
                  <a:pt x="7551" y="5773"/>
                </a:lnTo>
                <a:lnTo>
                  <a:pt x="7478" y="5968"/>
                </a:lnTo>
                <a:lnTo>
                  <a:pt x="7405" y="6163"/>
                </a:lnTo>
                <a:lnTo>
                  <a:pt x="7307" y="6357"/>
                </a:lnTo>
                <a:lnTo>
                  <a:pt x="7186" y="6552"/>
                </a:lnTo>
                <a:lnTo>
                  <a:pt x="7039" y="6723"/>
                </a:lnTo>
                <a:lnTo>
                  <a:pt x="6893" y="6893"/>
                </a:lnTo>
                <a:lnTo>
                  <a:pt x="6893" y="6893"/>
                </a:lnTo>
                <a:lnTo>
                  <a:pt x="6723" y="7039"/>
                </a:lnTo>
                <a:lnTo>
                  <a:pt x="6552" y="7186"/>
                </a:lnTo>
                <a:lnTo>
                  <a:pt x="6382" y="7283"/>
                </a:lnTo>
                <a:lnTo>
                  <a:pt x="6187" y="7405"/>
                </a:lnTo>
                <a:lnTo>
                  <a:pt x="5992" y="7478"/>
                </a:lnTo>
                <a:lnTo>
                  <a:pt x="5773" y="7551"/>
                </a:lnTo>
                <a:lnTo>
                  <a:pt x="5554" y="7575"/>
                </a:lnTo>
                <a:lnTo>
                  <a:pt x="5359" y="7600"/>
                </a:lnTo>
                <a:lnTo>
                  <a:pt x="5359" y="7600"/>
                </a:lnTo>
                <a:lnTo>
                  <a:pt x="5091" y="7575"/>
                </a:lnTo>
                <a:lnTo>
                  <a:pt x="4848" y="7502"/>
                </a:lnTo>
                <a:lnTo>
                  <a:pt x="4604" y="7405"/>
                </a:lnTo>
                <a:lnTo>
                  <a:pt x="4409" y="7234"/>
                </a:lnTo>
                <a:lnTo>
                  <a:pt x="4409" y="7234"/>
                </a:lnTo>
                <a:lnTo>
                  <a:pt x="4239" y="7039"/>
                </a:lnTo>
                <a:lnTo>
                  <a:pt x="4117" y="6820"/>
                </a:lnTo>
                <a:lnTo>
                  <a:pt x="4044" y="6601"/>
                </a:lnTo>
                <a:lnTo>
                  <a:pt x="3971" y="6382"/>
                </a:lnTo>
                <a:lnTo>
                  <a:pt x="3922" y="6187"/>
                </a:lnTo>
                <a:lnTo>
                  <a:pt x="3849" y="5992"/>
                </a:lnTo>
                <a:lnTo>
                  <a:pt x="3752" y="5797"/>
                </a:lnTo>
                <a:lnTo>
                  <a:pt x="3605" y="5602"/>
                </a:lnTo>
                <a:lnTo>
                  <a:pt x="3605" y="5602"/>
                </a:lnTo>
                <a:lnTo>
                  <a:pt x="3459" y="5481"/>
                </a:lnTo>
                <a:lnTo>
                  <a:pt x="3313" y="5383"/>
                </a:lnTo>
                <a:lnTo>
                  <a:pt x="3167" y="5310"/>
                </a:lnTo>
                <a:lnTo>
                  <a:pt x="3021" y="5262"/>
                </a:lnTo>
                <a:lnTo>
                  <a:pt x="2850" y="5237"/>
                </a:lnTo>
                <a:lnTo>
                  <a:pt x="2704" y="5237"/>
                </a:lnTo>
                <a:lnTo>
                  <a:pt x="2558" y="5262"/>
                </a:lnTo>
                <a:lnTo>
                  <a:pt x="2412" y="5310"/>
                </a:lnTo>
                <a:lnTo>
                  <a:pt x="2242" y="5359"/>
                </a:lnTo>
                <a:lnTo>
                  <a:pt x="2095" y="5432"/>
                </a:lnTo>
                <a:lnTo>
                  <a:pt x="1803" y="5627"/>
                </a:lnTo>
                <a:lnTo>
                  <a:pt x="1511" y="5870"/>
                </a:lnTo>
                <a:lnTo>
                  <a:pt x="1243" y="6138"/>
                </a:lnTo>
                <a:lnTo>
                  <a:pt x="975" y="6431"/>
                </a:lnTo>
                <a:lnTo>
                  <a:pt x="756" y="6747"/>
                </a:lnTo>
                <a:lnTo>
                  <a:pt x="537" y="7039"/>
                </a:lnTo>
                <a:lnTo>
                  <a:pt x="366" y="7307"/>
                </a:lnTo>
                <a:lnTo>
                  <a:pt x="98" y="7770"/>
                </a:lnTo>
                <a:lnTo>
                  <a:pt x="25" y="7916"/>
                </a:lnTo>
                <a:lnTo>
                  <a:pt x="1" y="8014"/>
                </a:lnTo>
                <a:lnTo>
                  <a:pt x="1" y="8014"/>
                </a:lnTo>
                <a:lnTo>
                  <a:pt x="25" y="8208"/>
                </a:lnTo>
                <a:lnTo>
                  <a:pt x="74" y="8379"/>
                </a:lnTo>
                <a:lnTo>
                  <a:pt x="171" y="8574"/>
                </a:lnTo>
                <a:lnTo>
                  <a:pt x="293" y="8720"/>
                </a:lnTo>
                <a:lnTo>
                  <a:pt x="293" y="8720"/>
                </a:lnTo>
                <a:lnTo>
                  <a:pt x="585" y="8988"/>
                </a:lnTo>
                <a:lnTo>
                  <a:pt x="878" y="9231"/>
                </a:lnTo>
                <a:lnTo>
                  <a:pt x="1413" y="9670"/>
                </a:lnTo>
                <a:lnTo>
                  <a:pt x="1901" y="10035"/>
                </a:lnTo>
                <a:lnTo>
                  <a:pt x="2095" y="10206"/>
                </a:lnTo>
                <a:lnTo>
                  <a:pt x="2290" y="10376"/>
                </a:lnTo>
                <a:lnTo>
                  <a:pt x="2412" y="10547"/>
                </a:lnTo>
                <a:lnTo>
                  <a:pt x="2534" y="10717"/>
                </a:lnTo>
                <a:lnTo>
                  <a:pt x="2583" y="10888"/>
                </a:lnTo>
                <a:lnTo>
                  <a:pt x="2583" y="11082"/>
                </a:lnTo>
                <a:lnTo>
                  <a:pt x="2534" y="11277"/>
                </a:lnTo>
                <a:lnTo>
                  <a:pt x="2436" y="11496"/>
                </a:lnTo>
                <a:lnTo>
                  <a:pt x="2266" y="11740"/>
                </a:lnTo>
                <a:lnTo>
                  <a:pt x="1998" y="12008"/>
                </a:lnTo>
                <a:lnTo>
                  <a:pt x="1998" y="12008"/>
                </a:lnTo>
                <a:lnTo>
                  <a:pt x="1828" y="12178"/>
                </a:lnTo>
                <a:lnTo>
                  <a:pt x="1633" y="12276"/>
                </a:lnTo>
                <a:lnTo>
                  <a:pt x="1413" y="12349"/>
                </a:lnTo>
                <a:lnTo>
                  <a:pt x="1219" y="12398"/>
                </a:lnTo>
                <a:lnTo>
                  <a:pt x="999" y="12446"/>
                </a:lnTo>
                <a:lnTo>
                  <a:pt x="780" y="12544"/>
                </a:lnTo>
                <a:lnTo>
                  <a:pt x="585" y="12665"/>
                </a:lnTo>
                <a:lnTo>
                  <a:pt x="366" y="12836"/>
                </a:lnTo>
                <a:lnTo>
                  <a:pt x="366" y="12836"/>
                </a:lnTo>
                <a:lnTo>
                  <a:pt x="196" y="13031"/>
                </a:lnTo>
                <a:lnTo>
                  <a:pt x="98" y="13250"/>
                </a:lnTo>
                <a:lnTo>
                  <a:pt x="25" y="13493"/>
                </a:lnTo>
                <a:lnTo>
                  <a:pt x="1" y="13761"/>
                </a:lnTo>
                <a:lnTo>
                  <a:pt x="1" y="13761"/>
                </a:lnTo>
                <a:lnTo>
                  <a:pt x="25" y="13981"/>
                </a:lnTo>
                <a:lnTo>
                  <a:pt x="50" y="14200"/>
                </a:lnTo>
                <a:lnTo>
                  <a:pt x="123" y="14395"/>
                </a:lnTo>
                <a:lnTo>
                  <a:pt x="220" y="14614"/>
                </a:lnTo>
                <a:lnTo>
                  <a:pt x="318" y="14784"/>
                </a:lnTo>
                <a:lnTo>
                  <a:pt x="439" y="14979"/>
                </a:lnTo>
                <a:lnTo>
                  <a:pt x="561" y="15150"/>
                </a:lnTo>
                <a:lnTo>
                  <a:pt x="707" y="15320"/>
                </a:lnTo>
                <a:lnTo>
                  <a:pt x="707" y="15320"/>
                </a:lnTo>
                <a:lnTo>
                  <a:pt x="878" y="15466"/>
                </a:lnTo>
                <a:lnTo>
                  <a:pt x="1048" y="15588"/>
                </a:lnTo>
                <a:lnTo>
                  <a:pt x="1243" y="15710"/>
                </a:lnTo>
                <a:lnTo>
                  <a:pt x="1438" y="15832"/>
                </a:lnTo>
                <a:lnTo>
                  <a:pt x="1633" y="15905"/>
                </a:lnTo>
                <a:lnTo>
                  <a:pt x="1852" y="15978"/>
                </a:lnTo>
                <a:lnTo>
                  <a:pt x="2047" y="16002"/>
                </a:lnTo>
                <a:lnTo>
                  <a:pt x="2266" y="16026"/>
                </a:lnTo>
                <a:lnTo>
                  <a:pt x="2266" y="16026"/>
                </a:lnTo>
                <a:lnTo>
                  <a:pt x="2534" y="16002"/>
                </a:lnTo>
                <a:lnTo>
                  <a:pt x="2777" y="15929"/>
                </a:lnTo>
                <a:lnTo>
                  <a:pt x="2997" y="15832"/>
                </a:lnTo>
                <a:lnTo>
                  <a:pt x="3191" y="15661"/>
                </a:lnTo>
                <a:lnTo>
                  <a:pt x="3191" y="15661"/>
                </a:lnTo>
                <a:lnTo>
                  <a:pt x="3362" y="15466"/>
                </a:lnTo>
                <a:lnTo>
                  <a:pt x="3484" y="15247"/>
                </a:lnTo>
                <a:lnTo>
                  <a:pt x="3557" y="15052"/>
                </a:lnTo>
                <a:lnTo>
                  <a:pt x="3605" y="14833"/>
                </a:lnTo>
                <a:lnTo>
                  <a:pt x="3679" y="14614"/>
                </a:lnTo>
                <a:lnTo>
                  <a:pt x="3752" y="14419"/>
                </a:lnTo>
                <a:lnTo>
                  <a:pt x="3849" y="14200"/>
                </a:lnTo>
                <a:lnTo>
                  <a:pt x="4019" y="14029"/>
                </a:lnTo>
                <a:lnTo>
                  <a:pt x="4019" y="14029"/>
                </a:lnTo>
                <a:lnTo>
                  <a:pt x="4287" y="13786"/>
                </a:lnTo>
                <a:lnTo>
                  <a:pt x="4531" y="13591"/>
                </a:lnTo>
                <a:lnTo>
                  <a:pt x="4750" y="13493"/>
                </a:lnTo>
                <a:lnTo>
                  <a:pt x="4945" y="13445"/>
                </a:lnTo>
                <a:lnTo>
                  <a:pt x="5140" y="13445"/>
                </a:lnTo>
                <a:lnTo>
                  <a:pt x="5310" y="13493"/>
                </a:lnTo>
                <a:lnTo>
                  <a:pt x="5481" y="13615"/>
                </a:lnTo>
                <a:lnTo>
                  <a:pt x="5651" y="13737"/>
                </a:lnTo>
                <a:lnTo>
                  <a:pt x="5822" y="13932"/>
                </a:lnTo>
                <a:lnTo>
                  <a:pt x="5992" y="14127"/>
                </a:lnTo>
                <a:lnTo>
                  <a:pt x="6358" y="14614"/>
                </a:lnTo>
                <a:lnTo>
                  <a:pt x="6796" y="15150"/>
                </a:lnTo>
                <a:lnTo>
                  <a:pt x="7039" y="15442"/>
                </a:lnTo>
                <a:lnTo>
                  <a:pt x="7307" y="15734"/>
                </a:lnTo>
                <a:lnTo>
                  <a:pt x="7307" y="15734"/>
                </a:lnTo>
                <a:lnTo>
                  <a:pt x="7454" y="15856"/>
                </a:lnTo>
                <a:lnTo>
                  <a:pt x="7648" y="15953"/>
                </a:lnTo>
                <a:lnTo>
                  <a:pt x="7819" y="16002"/>
                </a:lnTo>
                <a:lnTo>
                  <a:pt x="8014" y="16026"/>
                </a:lnTo>
                <a:lnTo>
                  <a:pt x="8014" y="16026"/>
                </a:lnTo>
                <a:lnTo>
                  <a:pt x="8111" y="16002"/>
                </a:lnTo>
                <a:lnTo>
                  <a:pt x="8257" y="15929"/>
                </a:lnTo>
                <a:lnTo>
                  <a:pt x="8720" y="15661"/>
                </a:lnTo>
                <a:lnTo>
                  <a:pt x="8988" y="15491"/>
                </a:lnTo>
                <a:lnTo>
                  <a:pt x="9280" y="15271"/>
                </a:lnTo>
                <a:lnTo>
                  <a:pt x="9597" y="15052"/>
                </a:lnTo>
                <a:lnTo>
                  <a:pt x="9889" y="14784"/>
                </a:lnTo>
                <a:lnTo>
                  <a:pt x="10157" y="14516"/>
                </a:lnTo>
                <a:lnTo>
                  <a:pt x="10400" y="14224"/>
                </a:lnTo>
                <a:lnTo>
                  <a:pt x="10595" y="13932"/>
                </a:lnTo>
                <a:lnTo>
                  <a:pt x="10668" y="13786"/>
                </a:lnTo>
                <a:lnTo>
                  <a:pt x="10717" y="13615"/>
                </a:lnTo>
                <a:lnTo>
                  <a:pt x="10766" y="13469"/>
                </a:lnTo>
                <a:lnTo>
                  <a:pt x="10790" y="13323"/>
                </a:lnTo>
                <a:lnTo>
                  <a:pt x="10790" y="13177"/>
                </a:lnTo>
                <a:lnTo>
                  <a:pt x="10766" y="13006"/>
                </a:lnTo>
                <a:lnTo>
                  <a:pt x="10717" y="12860"/>
                </a:lnTo>
                <a:lnTo>
                  <a:pt x="10644" y="12714"/>
                </a:lnTo>
                <a:lnTo>
                  <a:pt x="10547" y="12568"/>
                </a:lnTo>
                <a:lnTo>
                  <a:pt x="10425" y="12422"/>
                </a:lnTo>
                <a:lnTo>
                  <a:pt x="10425" y="12422"/>
                </a:lnTo>
                <a:lnTo>
                  <a:pt x="10230" y="12276"/>
                </a:lnTo>
                <a:lnTo>
                  <a:pt x="10035" y="12178"/>
                </a:lnTo>
                <a:lnTo>
                  <a:pt x="9840" y="12105"/>
                </a:lnTo>
                <a:lnTo>
                  <a:pt x="9621" y="12032"/>
                </a:lnTo>
                <a:lnTo>
                  <a:pt x="9402" y="11983"/>
                </a:lnTo>
                <a:lnTo>
                  <a:pt x="9183" y="11886"/>
                </a:lnTo>
                <a:lnTo>
                  <a:pt x="8988" y="11789"/>
                </a:lnTo>
                <a:lnTo>
                  <a:pt x="8793" y="11618"/>
                </a:lnTo>
                <a:lnTo>
                  <a:pt x="8793" y="11618"/>
                </a:lnTo>
                <a:lnTo>
                  <a:pt x="8623" y="11423"/>
                </a:lnTo>
                <a:lnTo>
                  <a:pt x="8525" y="11204"/>
                </a:lnTo>
                <a:lnTo>
                  <a:pt x="8452" y="10961"/>
                </a:lnTo>
                <a:lnTo>
                  <a:pt x="8428" y="10668"/>
                </a:lnTo>
                <a:lnTo>
                  <a:pt x="8428" y="10668"/>
                </a:lnTo>
                <a:lnTo>
                  <a:pt x="8452" y="10473"/>
                </a:lnTo>
                <a:lnTo>
                  <a:pt x="8476" y="10254"/>
                </a:lnTo>
                <a:lnTo>
                  <a:pt x="8549" y="10059"/>
                </a:lnTo>
                <a:lnTo>
                  <a:pt x="8623" y="9865"/>
                </a:lnTo>
                <a:lnTo>
                  <a:pt x="8720" y="9670"/>
                </a:lnTo>
                <a:lnTo>
                  <a:pt x="8842" y="9475"/>
                </a:lnTo>
                <a:lnTo>
                  <a:pt x="8988" y="9304"/>
                </a:lnTo>
                <a:lnTo>
                  <a:pt x="9134" y="9134"/>
                </a:lnTo>
                <a:lnTo>
                  <a:pt x="9134" y="9134"/>
                </a:lnTo>
                <a:lnTo>
                  <a:pt x="9304" y="8988"/>
                </a:lnTo>
                <a:lnTo>
                  <a:pt x="9475" y="8866"/>
                </a:lnTo>
                <a:lnTo>
                  <a:pt x="9645" y="8744"/>
                </a:lnTo>
                <a:lnTo>
                  <a:pt x="9840" y="8622"/>
                </a:lnTo>
                <a:lnTo>
                  <a:pt x="10035" y="8549"/>
                </a:lnTo>
                <a:lnTo>
                  <a:pt x="10254" y="8476"/>
                </a:lnTo>
                <a:lnTo>
                  <a:pt x="10474" y="8452"/>
                </a:lnTo>
                <a:lnTo>
                  <a:pt x="10668" y="8428"/>
                </a:lnTo>
                <a:lnTo>
                  <a:pt x="10668" y="8428"/>
                </a:lnTo>
                <a:lnTo>
                  <a:pt x="10936" y="8452"/>
                </a:lnTo>
                <a:lnTo>
                  <a:pt x="11180" y="8525"/>
                </a:lnTo>
                <a:lnTo>
                  <a:pt x="11423" y="8622"/>
                </a:lnTo>
                <a:lnTo>
                  <a:pt x="11618" y="8793"/>
                </a:lnTo>
                <a:lnTo>
                  <a:pt x="11618" y="8793"/>
                </a:lnTo>
                <a:lnTo>
                  <a:pt x="11789" y="8988"/>
                </a:lnTo>
                <a:lnTo>
                  <a:pt x="11910" y="9207"/>
                </a:lnTo>
                <a:lnTo>
                  <a:pt x="11984" y="9426"/>
                </a:lnTo>
                <a:lnTo>
                  <a:pt x="12057" y="9645"/>
                </a:lnTo>
                <a:lnTo>
                  <a:pt x="12105" y="9840"/>
                </a:lnTo>
                <a:lnTo>
                  <a:pt x="12178" y="10035"/>
                </a:lnTo>
                <a:lnTo>
                  <a:pt x="12276" y="10230"/>
                </a:lnTo>
                <a:lnTo>
                  <a:pt x="12422" y="10425"/>
                </a:lnTo>
                <a:lnTo>
                  <a:pt x="12422" y="10425"/>
                </a:lnTo>
                <a:lnTo>
                  <a:pt x="12568" y="10547"/>
                </a:lnTo>
                <a:lnTo>
                  <a:pt x="12714" y="10644"/>
                </a:lnTo>
                <a:lnTo>
                  <a:pt x="12860" y="10717"/>
                </a:lnTo>
                <a:lnTo>
                  <a:pt x="13006" y="10766"/>
                </a:lnTo>
                <a:lnTo>
                  <a:pt x="13177" y="10790"/>
                </a:lnTo>
                <a:lnTo>
                  <a:pt x="13323" y="10790"/>
                </a:lnTo>
                <a:lnTo>
                  <a:pt x="13469" y="10766"/>
                </a:lnTo>
                <a:lnTo>
                  <a:pt x="13615" y="10717"/>
                </a:lnTo>
                <a:lnTo>
                  <a:pt x="13786" y="10668"/>
                </a:lnTo>
                <a:lnTo>
                  <a:pt x="13932" y="10595"/>
                </a:lnTo>
                <a:lnTo>
                  <a:pt x="14224" y="10400"/>
                </a:lnTo>
                <a:lnTo>
                  <a:pt x="14516" y="10157"/>
                </a:lnTo>
                <a:lnTo>
                  <a:pt x="14784" y="9889"/>
                </a:lnTo>
                <a:lnTo>
                  <a:pt x="15052" y="9597"/>
                </a:lnTo>
                <a:lnTo>
                  <a:pt x="15271" y="9280"/>
                </a:lnTo>
                <a:lnTo>
                  <a:pt x="15491" y="8988"/>
                </a:lnTo>
                <a:lnTo>
                  <a:pt x="15661" y="8720"/>
                </a:lnTo>
                <a:lnTo>
                  <a:pt x="15929" y="8257"/>
                </a:lnTo>
                <a:lnTo>
                  <a:pt x="16002" y="8111"/>
                </a:lnTo>
                <a:lnTo>
                  <a:pt x="16026" y="8014"/>
                </a:lnTo>
                <a:lnTo>
                  <a:pt x="16026" y="8014"/>
                </a:lnTo>
                <a:lnTo>
                  <a:pt x="16002" y="7819"/>
                </a:lnTo>
                <a:lnTo>
                  <a:pt x="15953" y="7648"/>
                </a:lnTo>
                <a:lnTo>
                  <a:pt x="15856" y="7453"/>
                </a:lnTo>
                <a:lnTo>
                  <a:pt x="15734" y="7307"/>
                </a:lnTo>
                <a:lnTo>
                  <a:pt x="15734" y="7307"/>
                </a:lnTo>
                <a:lnTo>
                  <a:pt x="15442" y="7039"/>
                </a:lnTo>
                <a:lnTo>
                  <a:pt x="15150" y="6796"/>
                </a:lnTo>
                <a:lnTo>
                  <a:pt x="14614" y="6357"/>
                </a:lnTo>
                <a:lnTo>
                  <a:pt x="14127" y="5992"/>
                </a:lnTo>
                <a:lnTo>
                  <a:pt x="13932" y="5822"/>
                </a:lnTo>
                <a:lnTo>
                  <a:pt x="13737" y="5651"/>
                </a:lnTo>
                <a:lnTo>
                  <a:pt x="13615" y="5481"/>
                </a:lnTo>
                <a:lnTo>
                  <a:pt x="13494" y="5310"/>
                </a:lnTo>
                <a:lnTo>
                  <a:pt x="13445" y="5140"/>
                </a:lnTo>
                <a:lnTo>
                  <a:pt x="13445" y="4945"/>
                </a:lnTo>
                <a:lnTo>
                  <a:pt x="13494" y="4750"/>
                </a:lnTo>
                <a:lnTo>
                  <a:pt x="13591" y="4531"/>
                </a:lnTo>
                <a:lnTo>
                  <a:pt x="13761" y="4287"/>
                </a:lnTo>
                <a:lnTo>
                  <a:pt x="14029" y="4019"/>
                </a:lnTo>
                <a:lnTo>
                  <a:pt x="14029" y="4019"/>
                </a:lnTo>
                <a:close/>
              </a:path>
            </a:pathLst>
          </a:custGeom>
          <a:noFill/>
          <a:ln w="12175" cap="rnd" cmpd="sng">
            <a:solidFill>
              <a:schemeClr val="bg1"/>
            </a:solidFill>
            <a:prstDash val="solid"/>
            <a:round/>
            <a:headEnd type="none" w="sm" len="sm"/>
            <a:tailEnd type="none" w="sm" len="sm"/>
          </a:ln>
        </p:spPr>
        <p:txBody>
          <a:bodyPr spcFirstLastPara="1" wrap="square" lIns="121900" tIns="121900" rIns="121900" bIns="121900" anchor="ctr" anchorCtr="0">
            <a:noAutofit/>
          </a:bodyPr>
          <a:lstStyle/>
          <a:p>
            <a:pPr marL="0" algn="l" defTabSz="914400" rtl="0" eaLnBrk="1" latinLnBrk="0" hangingPunct="1"/>
            <a:endParaRPr sz="2400">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311957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Graphic showing a Sightsavers evidence gap map (a grid marked with dots). The grid shows the strength of evidence (strong, inconclusive, weak) for sectors such as: burden of the disease, biomedical, service delivery, health systems, impact/economic evaluation.">
            <a:extLst>
              <a:ext uri="{FF2B5EF4-FFF2-40B4-BE49-F238E27FC236}">
                <a16:creationId xmlns:a16="http://schemas.microsoft.com/office/drawing/2014/main" id="{10CB7CB4-E968-2F07-7398-0B2340C8D43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6428" b="6142"/>
          <a:stretch/>
        </p:blipFill>
        <p:spPr bwMode="auto">
          <a:xfrm>
            <a:off x="804334" y="255201"/>
            <a:ext cx="10583333" cy="460526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C8D3D54-AF50-FDF0-5DC4-1EE1997DE8D8}"/>
              </a:ext>
            </a:extLst>
          </p:cNvPr>
          <p:cNvSpPr txBox="1"/>
          <p:nvPr/>
        </p:nvSpPr>
        <p:spPr>
          <a:xfrm>
            <a:off x="804334" y="5001724"/>
            <a:ext cx="10583333" cy="1405256"/>
          </a:xfrm>
          <a:prstGeom prst="rect">
            <a:avLst/>
          </a:prstGeom>
          <a:noFill/>
        </p:spPr>
        <p:txBody>
          <a:bodyPr wrap="square">
            <a:spAutoFit/>
          </a:bodyPr>
          <a:lstStyle/>
          <a:p>
            <a:r>
              <a:rPr lang="en-GB" sz="2133" dirty="0">
                <a:solidFill>
                  <a:srgbClr val="373737"/>
                </a:solidFill>
                <a:latin typeface="Source Sans Pro" panose="020B0503030403020204" pitchFamily="34" charset="0"/>
                <a:ea typeface="Source Sans Pro" panose="020B0503030403020204" pitchFamily="34" charset="0"/>
              </a:rPr>
              <a:t>In the </a:t>
            </a:r>
            <a:r>
              <a:rPr lang="en-GB" sz="2133" b="1" dirty="0">
                <a:solidFill>
                  <a:srgbClr val="373737"/>
                </a:solidFill>
                <a:latin typeface="Source Sans Pro" panose="020B0503030403020204" pitchFamily="34" charset="0"/>
                <a:ea typeface="Source Sans Pro" panose="020B0503030403020204" pitchFamily="34" charset="0"/>
              </a:rPr>
              <a:t>cataract gap map </a:t>
            </a:r>
            <a:r>
              <a:rPr lang="en-GB" sz="2133" dirty="0">
                <a:solidFill>
                  <a:srgbClr val="373737"/>
                </a:solidFill>
                <a:latin typeface="Source Sans Pro" panose="020B0503030403020204" pitchFamily="34" charset="0"/>
                <a:ea typeface="Source Sans Pro" panose="020B0503030403020204" pitchFamily="34" charset="0"/>
              </a:rPr>
              <a:t>above, a total of 52 reviews were included, presenting evidence relevant to low- and middle-income countries.  The eye health gap maps were  developed by a multidisciplinary team from </a:t>
            </a:r>
            <a:r>
              <a:rPr lang="en-GB" sz="2133" dirty="0" err="1">
                <a:solidFill>
                  <a:srgbClr val="373737"/>
                </a:solidFill>
                <a:latin typeface="Source Sans Pro" panose="020B0503030403020204" pitchFamily="34" charset="0"/>
                <a:ea typeface="Source Sans Pro" panose="020B0503030403020204" pitchFamily="34" charset="0"/>
              </a:rPr>
              <a:t>Sightsavers</a:t>
            </a:r>
            <a:r>
              <a:rPr lang="en-GB" sz="2133" dirty="0">
                <a:solidFill>
                  <a:srgbClr val="373737"/>
                </a:solidFill>
                <a:latin typeface="Source Sans Pro" panose="020B0503030403020204" pitchFamily="34" charset="0"/>
                <a:ea typeface="Source Sans Pro" panose="020B0503030403020204" pitchFamily="34" charset="0"/>
              </a:rPr>
              <a:t>, the International Centre for Eye Health at the London School of Hygiene and Tropical Medicine, and the Cochrane Eyes and Vision Group</a:t>
            </a:r>
            <a:r>
              <a:rPr lang="fa-IR" sz="2133" dirty="0">
                <a:solidFill>
                  <a:srgbClr val="373737"/>
                </a:solidFill>
                <a:latin typeface="Source Sans Pro" panose="020B0503030403020204" pitchFamily="34" charset="0"/>
                <a:ea typeface="Source Sans Pro" panose="020B0503030403020204" pitchFamily="34" charset="0"/>
              </a:rPr>
              <a:t>.</a:t>
            </a:r>
            <a:endParaRPr lang="x-none" sz="2133" dirty="0">
              <a:latin typeface="Source Sans Pro" panose="020B0503030403020204" pitchFamily="34" charset="0"/>
              <a:ea typeface="Source Sans Pro" panose="020B0503030403020204" pitchFamily="34" charset="0"/>
            </a:endParaRPr>
          </a:p>
        </p:txBody>
      </p:sp>
      <p:sp>
        <p:nvSpPr>
          <p:cNvPr id="6" name="TextBox 5">
            <a:extLst>
              <a:ext uri="{FF2B5EF4-FFF2-40B4-BE49-F238E27FC236}">
                <a16:creationId xmlns:a16="http://schemas.microsoft.com/office/drawing/2014/main" id="{D049AE0C-599A-F58E-E621-23BAE32586F8}"/>
              </a:ext>
            </a:extLst>
          </p:cNvPr>
          <p:cNvSpPr txBox="1"/>
          <p:nvPr/>
        </p:nvSpPr>
        <p:spPr>
          <a:xfrm>
            <a:off x="6096000" y="6519445"/>
            <a:ext cx="6096000" cy="307777"/>
          </a:xfrm>
          <a:prstGeom prst="rect">
            <a:avLst/>
          </a:prstGeom>
          <a:noFill/>
        </p:spPr>
        <p:txBody>
          <a:bodyPr wrap="square">
            <a:spAutoFit/>
          </a:bodyPr>
          <a:lstStyle/>
          <a:p>
            <a:pPr algn="r" rtl="1">
              <a:buClr>
                <a:srgbClr val="000000"/>
              </a:buClr>
              <a:buFont typeface="Arial"/>
            </a:pPr>
            <a:r>
              <a:rPr lang="x-none" sz="1400" dirty="0">
                <a:solidFill>
                  <a:srgbClr val="002060"/>
                </a:solidFill>
                <a:latin typeface="Source Sans Pro" panose="020B0503030403020204" pitchFamily="34" charset="0"/>
                <a:ea typeface="Source Sans Pro" panose="020B0503030403020204" pitchFamily="34" charset="0"/>
              </a:rPr>
              <a:t>https://www.sightsavers.org/blogs/2017/05/eye-health-evidence-gap-maps/</a:t>
            </a:r>
          </a:p>
        </p:txBody>
      </p:sp>
    </p:spTree>
    <p:extLst>
      <p:ext uri="{BB962C8B-B14F-4D97-AF65-F5344CB8AC3E}">
        <p14:creationId xmlns:p14="http://schemas.microsoft.com/office/powerpoint/2010/main" val="75912744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FA25420-8011-8A37-A0D0-E314842F5D2F}"/>
              </a:ext>
            </a:extLst>
          </p:cNvPr>
          <p:cNvSpPr>
            <a:spLocks noGrp="1"/>
          </p:cNvSpPr>
          <p:nvPr>
            <p:ph type="sldNum" idx="4294967295"/>
          </p:nvPr>
        </p:nvSpPr>
        <p:spPr>
          <a:xfrm>
            <a:off x="0" y="0"/>
            <a:ext cx="0" cy="0"/>
          </a:xfrm>
        </p:spPr>
        <p:txBody>
          <a:bodyPr/>
          <a:lstStyle/>
          <a:p>
            <a:pPr algn="r"/>
            <a:fld id="{00000000-1234-1234-1234-123412341234}" type="slidenum">
              <a:rPr lang="en" smtClean="0"/>
              <a:pPr algn="r"/>
              <a:t>66</a:t>
            </a:fld>
            <a:endParaRPr lang="en"/>
          </a:p>
        </p:txBody>
      </p:sp>
      <p:pic>
        <p:nvPicPr>
          <p:cNvPr id="15362" name="Picture 2" descr="Evidence Map of Mindfulness.">
            <a:extLst>
              <a:ext uri="{FF2B5EF4-FFF2-40B4-BE49-F238E27FC236}">
                <a16:creationId xmlns:a16="http://schemas.microsoft.com/office/drawing/2014/main" id="{648A23E5-B8B5-DB5F-8433-5FB124857F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651" y="186267"/>
            <a:ext cx="5038247" cy="648546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69D4343-605E-5167-970C-532F033873EF}"/>
              </a:ext>
            </a:extLst>
          </p:cNvPr>
          <p:cNvSpPr txBox="1"/>
          <p:nvPr/>
        </p:nvSpPr>
        <p:spPr>
          <a:xfrm>
            <a:off x="5731933" y="394456"/>
            <a:ext cx="6096000" cy="5657959"/>
          </a:xfrm>
          <a:prstGeom prst="rect">
            <a:avLst/>
          </a:prstGeom>
          <a:noFill/>
        </p:spPr>
        <p:txBody>
          <a:bodyPr wrap="square">
            <a:spAutoFit/>
          </a:bodyPr>
          <a:lstStyle/>
          <a:p>
            <a:pPr>
              <a:spcAft>
                <a:spcPts val="800"/>
              </a:spcAft>
            </a:pPr>
            <a:r>
              <a:rPr lang="en-GB" sz="2100" b="1" dirty="0">
                <a:solidFill>
                  <a:srgbClr val="FF9300"/>
                </a:solidFill>
                <a:latin typeface="Source Sans Pro" panose="020B0503030403020204" pitchFamily="34" charset="0"/>
                <a:ea typeface="Source Sans Pro" panose="020B0503030403020204" pitchFamily="34" charset="0"/>
              </a:rPr>
              <a:t>Evidence Map of Mindfulness</a:t>
            </a:r>
          </a:p>
          <a:p>
            <a:pPr>
              <a:spcAft>
                <a:spcPts val="800"/>
              </a:spcAft>
            </a:pPr>
            <a:r>
              <a:rPr lang="en-GB" sz="2100" dirty="0">
                <a:solidFill>
                  <a:srgbClr val="000000"/>
                </a:solidFill>
                <a:latin typeface="Source Sans Pro" panose="020B0503030403020204" pitchFamily="34" charset="0"/>
                <a:ea typeface="Source Sans Pro" panose="020B0503030403020204" pitchFamily="34" charset="0"/>
              </a:rPr>
              <a:t>The bubble plot broadly summarizes mindfulness intervention systematic reviews published to February 2014 and shows:</a:t>
            </a:r>
          </a:p>
          <a:p>
            <a:pPr marL="380990" indent="-380990">
              <a:spcAft>
                <a:spcPts val="800"/>
              </a:spcAft>
              <a:buClr>
                <a:srgbClr val="FF9300"/>
              </a:buClr>
              <a:buFont typeface="Wingdings" pitchFamily="2" charset="2"/>
              <a:buChar char="§"/>
            </a:pPr>
            <a:r>
              <a:rPr lang="en-GB" sz="2100" dirty="0">
                <a:solidFill>
                  <a:srgbClr val="000000"/>
                </a:solidFill>
                <a:latin typeface="Source Sans Pro" panose="020B0503030403020204" pitchFamily="34" charset="0"/>
                <a:ea typeface="Source Sans Pro" panose="020B0503030403020204" pitchFamily="34" charset="0"/>
              </a:rPr>
              <a:t>the clinical conditions addressed in reviews (bubbles), </a:t>
            </a:r>
          </a:p>
          <a:p>
            <a:pPr marL="380990" indent="-380990">
              <a:spcAft>
                <a:spcPts val="800"/>
              </a:spcAft>
              <a:buClr>
                <a:srgbClr val="FF9300"/>
              </a:buClr>
              <a:buFont typeface="Wingdings" pitchFamily="2" charset="2"/>
              <a:buChar char="§"/>
            </a:pPr>
            <a:r>
              <a:rPr lang="en-GB" sz="2100" dirty="0">
                <a:solidFill>
                  <a:srgbClr val="000000"/>
                </a:solidFill>
                <a:latin typeface="Source Sans Pro" panose="020B0503030403020204" pitchFamily="34" charset="0"/>
                <a:ea typeface="Source Sans Pro" panose="020B0503030403020204" pitchFamily="34" charset="0"/>
              </a:rPr>
              <a:t>the estimated size of the literature (y-axis), </a:t>
            </a:r>
          </a:p>
          <a:p>
            <a:pPr marL="380990" indent="-380990">
              <a:spcAft>
                <a:spcPts val="800"/>
              </a:spcAft>
              <a:buClr>
                <a:srgbClr val="FF9300"/>
              </a:buClr>
              <a:buFont typeface="Wingdings" pitchFamily="2" charset="2"/>
              <a:buChar char="§"/>
            </a:pPr>
            <a:r>
              <a:rPr lang="en-GB" sz="2100" dirty="0">
                <a:solidFill>
                  <a:srgbClr val="000000"/>
                </a:solidFill>
                <a:latin typeface="Source Sans Pro" panose="020B0503030403020204" pitchFamily="34" charset="0"/>
                <a:ea typeface="Source Sans Pro" panose="020B0503030403020204" pitchFamily="34" charset="0"/>
              </a:rPr>
              <a:t>the effectiveness trend according to reviews (x-axis), </a:t>
            </a:r>
          </a:p>
          <a:p>
            <a:pPr marL="380990" indent="-380990">
              <a:spcAft>
                <a:spcPts val="800"/>
              </a:spcAft>
              <a:buClr>
                <a:srgbClr val="FF9300"/>
              </a:buClr>
              <a:buFont typeface="Wingdings" pitchFamily="2" charset="2"/>
              <a:buChar char="§"/>
            </a:pPr>
            <a:r>
              <a:rPr lang="en-GB" sz="2100" dirty="0">
                <a:solidFill>
                  <a:srgbClr val="000000"/>
                </a:solidFill>
                <a:latin typeface="Source Sans Pro" panose="020B0503030403020204" pitchFamily="34" charset="0"/>
                <a:ea typeface="Source Sans Pro" panose="020B0503030403020204" pitchFamily="34" charset="0"/>
              </a:rPr>
              <a:t>and the number of reviews (bubble size) per clinical condition. </a:t>
            </a:r>
          </a:p>
          <a:p>
            <a:pPr>
              <a:spcAft>
                <a:spcPts val="800"/>
              </a:spcAft>
            </a:pPr>
            <a:endParaRPr lang="en-GB" sz="2100" dirty="0">
              <a:solidFill>
                <a:srgbClr val="000000"/>
              </a:solidFill>
              <a:latin typeface="Source Sans Pro" panose="020B0503030403020204" pitchFamily="34" charset="0"/>
              <a:ea typeface="Source Sans Pro" panose="020B0503030403020204" pitchFamily="34" charset="0"/>
            </a:endParaRPr>
          </a:p>
          <a:p>
            <a:pPr>
              <a:spcAft>
                <a:spcPts val="800"/>
              </a:spcAft>
            </a:pPr>
            <a:r>
              <a:rPr lang="en-GB" sz="2100" dirty="0" err="1">
                <a:solidFill>
                  <a:srgbClr val="000000"/>
                </a:solidFill>
                <a:latin typeface="Source Sans Pro" panose="020B0503030403020204" pitchFamily="34" charset="0"/>
                <a:ea typeface="Source Sans Pro" panose="020B0503030403020204" pitchFamily="34" charset="0"/>
              </a:rPr>
              <a:t>Colors</a:t>
            </a:r>
            <a:r>
              <a:rPr lang="en-GB" sz="2100" dirty="0">
                <a:solidFill>
                  <a:srgbClr val="000000"/>
                </a:solidFill>
                <a:latin typeface="Source Sans Pro" panose="020B0503030403020204" pitchFamily="34" charset="0"/>
                <a:ea typeface="Source Sans Pro" panose="020B0503030403020204" pitchFamily="34" charset="0"/>
              </a:rPr>
              <a:t>:  green (various mindfulness interventions), pink (MBSR), purple (MBCT), blue (MBSR+MBCT), yellow (unique mindfulness-based intervention)</a:t>
            </a:r>
          </a:p>
        </p:txBody>
      </p:sp>
      <p:sp>
        <p:nvSpPr>
          <p:cNvPr id="6" name="TextBox 5">
            <a:extLst>
              <a:ext uri="{FF2B5EF4-FFF2-40B4-BE49-F238E27FC236}">
                <a16:creationId xmlns:a16="http://schemas.microsoft.com/office/drawing/2014/main" id="{F297E4ED-BE29-CE5B-0003-A2AF8BA283DF}"/>
              </a:ext>
            </a:extLst>
          </p:cNvPr>
          <p:cNvSpPr txBox="1"/>
          <p:nvPr/>
        </p:nvSpPr>
        <p:spPr>
          <a:xfrm>
            <a:off x="7854733" y="6333180"/>
            <a:ext cx="3792400" cy="338554"/>
          </a:xfrm>
          <a:prstGeom prst="rect">
            <a:avLst/>
          </a:prstGeom>
          <a:noFill/>
        </p:spPr>
        <p:txBody>
          <a:bodyPr wrap="square">
            <a:spAutoFit/>
          </a:bodyPr>
          <a:lstStyle/>
          <a:p>
            <a:pPr algn="r"/>
            <a:r>
              <a:rPr lang="en-GB" sz="1600" dirty="0">
                <a:solidFill>
                  <a:srgbClr val="002060"/>
                </a:solidFill>
                <a:latin typeface="Source Sans Pro" panose="020B0503030403020204" pitchFamily="34" charset="0"/>
                <a:ea typeface="Source Sans Pro" panose="020B0503030403020204" pitchFamily="34" charset="0"/>
              </a:rPr>
              <a:t>Hempel 2014; Bookshelf ID: NBK268640</a:t>
            </a:r>
          </a:p>
        </p:txBody>
      </p:sp>
    </p:spTree>
    <p:extLst>
      <p:ext uri="{BB962C8B-B14F-4D97-AF65-F5344CB8AC3E}">
        <p14:creationId xmlns:p14="http://schemas.microsoft.com/office/powerpoint/2010/main" val="400969913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297E4ED-BE29-CE5B-0003-A2AF8BA283DF}"/>
              </a:ext>
            </a:extLst>
          </p:cNvPr>
          <p:cNvSpPr txBox="1"/>
          <p:nvPr/>
        </p:nvSpPr>
        <p:spPr>
          <a:xfrm>
            <a:off x="0" y="6411869"/>
            <a:ext cx="7890933" cy="338554"/>
          </a:xfrm>
          <a:prstGeom prst="rect">
            <a:avLst/>
          </a:prstGeom>
          <a:noFill/>
        </p:spPr>
        <p:txBody>
          <a:bodyPr wrap="square">
            <a:spAutoFit/>
          </a:bodyPr>
          <a:lstStyle/>
          <a:p>
            <a:pPr algn="r"/>
            <a:r>
              <a:rPr lang="en-GB" sz="1600" dirty="0">
                <a:solidFill>
                  <a:srgbClr val="002060"/>
                </a:solidFill>
                <a:latin typeface="Source Sans Pro" panose="020B0503030403020204" pitchFamily="34" charset="0"/>
                <a:ea typeface="Source Sans Pro" panose="020B0503030403020204" pitchFamily="34" charset="0"/>
              </a:rPr>
              <a:t>https://</a:t>
            </a:r>
            <a:r>
              <a:rPr lang="en-GB" sz="1600" dirty="0" err="1">
                <a:solidFill>
                  <a:srgbClr val="002060"/>
                </a:solidFill>
                <a:latin typeface="Source Sans Pro" panose="020B0503030403020204" pitchFamily="34" charset="0"/>
                <a:ea typeface="Source Sans Pro" panose="020B0503030403020204" pitchFamily="34" charset="0"/>
              </a:rPr>
              <a:t>www.who.int</a:t>
            </a:r>
            <a:r>
              <a:rPr lang="en-GB" sz="1600" dirty="0">
                <a:solidFill>
                  <a:srgbClr val="002060"/>
                </a:solidFill>
                <a:latin typeface="Source Sans Pro" panose="020B0503030403020204" pitchFamily="34" charset="0"/>
                <a:ea typeface="Source Sans Pro" panose="020B0503030403020204" pitchFamily="34" charset="0"/>
              </a:rPr>
              <a:t>/initiatives/decade-of-healthy-ageing/evidence-gap-map/</a:t>
            </a:r>
            <a:r>
              <a:rPr lang="en-GB" sz="1600" dirty="0" err="1">
                <a:solidFill>
                  <a:srgbClr val="002060"/>
                </a:solidFill>
                <a:latin typeface="Source Sans Pro" panose="020B0503030403020204" pitchFamily="34" charset="0"/>
                <a:ea typeface="Source Sans Pro" panose="020B0503030403020204" pitchFamily="34" charset="0"/>
              </a:rPr>
              <a:t>sil</a:t>
            </a:r>
            <a:r>
              <a:rPr lang="en-GB" sz="1600" dirty="0">
                <a:solidFill>
                  <a:srgbClr val="002060"/>
                </a:solidFill>
                <a:latin typeface="Source Sans Pro" panose="020B0503030403020204" pitchFamily="34" charset="0"/>
                <a:ea typeface="Source Sans Pro" panose="020B0503030403020204" pitchFamily="34" charset="0"/>
              </a:rPr>
              <a:t>-digital</a:t>
            </a:r>
          </a:p>
        </p:txBody>
      </p:sp>
      <p:pic>
        <p:nvPicPr>
          <p:cNvPr id="5" name="Picture 4">
            <a:extLst>
              <a:ext uri="{FF2B5EF4-FFF2-40B4-BE49-F238E27FC236}">
                <a16:creationId xmlns:a16="http://schemas.microsoft.com/office/drawing/2014/main" id="{D02BC3AB-3A4C-50B0-139D-F146D838F509}"/>
              </a:ext>
            </a:extLst>
          </p:cNvPr>
          <p:cNvPicPr>
            <a:picLocks noChangeAspect="1"/>
          </p:cNvPicPr>
          <p:nvPr/>
        </p:nvPicPr>
        <p:blipFill>
          <a:blip r:embed="rId3"/>
          <a:stretch>
            <a:fillRect/>
          </a:stretch>
        </p:blipFill>
        <p:spPr>
          <a:xfrm>
            <a:off x="139348" y="687465"/>
            <a:ext cx="11913304" cy="5580136"/>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837098ED-1818-10B0-E18D-85BC20C6D108}"/>
              </a:ext>
            </a:extLst>
          </p:cNvPr>
          <p:cNvSpPr txBox="1"/>
          <p:nvPr/>
        </p:nvSpPr>
        <p:spPr>
          <a:xfrm>
            <a:off x="366448" y="160223"/>
            <a:ext cx="11459104" cy="461665"/>
          </a:xfrm>
          <a:prstGeom prst="rect">
            <a:avLst/>
          </a:prstGeom>
          <a:noFill/>
        </p:spPr>
        <p:txBody>
          <a:bodyPr wrap="square">
            <a:spAutoFit/>
          </a:bodyPr>
          <a:lstStyle/>
          <a:p>
            <a:r>
              <a:rPr lang="en-GB" sz="2400" b="1" dirty="0">
                <a:latin typeface="Roboto" panose="02000000000000000000" pitchFamily="2" charset="0"/>
              </a:rPr>
              <a:t>Digital Interventions for Reducing Social Isolation and Loneliness in Older Adults</a:t>
            </a:r>
            <a:endParaRPr lang="x-none" sz="2400" dirty="0"/>
          </a:p>
        </p:txBody>
      </p:sp>
    </p:spTree>
    <p:extLst>
      <p:ext uri="{BB962C8B-B14F-4D97-AF65-F5344CB8AC3E}">
        <p14:creationId xmlns:p14="http://schemas.microsoft.com/office/powerpoint/2010/main" val="231185181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82623E0-CC95-6DF7-6DB0-49F6E2274E99}"/>
              </a:ext>
            </a:extLst>
          </p:cNvPr>
          <p:cNvPicPr>
            <a:picLocks noChangeAspect="1"/>
          </p:cNvPicPr>
          <p:nvPr/>
        </p:nvPicPr>
        <p:blipFill>
          <a:blip r:embed="rId2"/>
          <a:stretch>
            <a:fillRect/>
          </a:stretch>
        </p:blipFill>
        <p:spPr>
          <a:xfrm>
            <a:off x="338668" y="674840"/>
            <a:ext cx="11299513" cy="5507161"/>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8F48D395-04A6-8AE4-B4FB-FF002D730B3D}"/>
              </a:ext>
            </a:extLst>
          </p:cNvPr>
          <p:cNvSpPr txBox="1"/>
          <p:nvPr/>
        </p:nvSpPr>
        <p:spPr>
          <a:xfrm>
            <a:off x="338667" y="1"/>
            <a:ext cx="11514667" cy="748795"/>
          </a:xfrm>
          <a:prstGeom prst="rect">
            <a:avLst/>
          </a:prstGeom>
          <a:noFill/>
        </p:spPr>
        <p:txBody>
          <a:bodyPr wrap="square">
            <a:spAutoFit/>
          </a:bodyPr>
          <a:lstStyle/>
          <a:p>
            <a:pPr algn="l" fontAlgn="base"/>
            <a:r>
              <a:rPr lang="en-GB" sz="2133" b="1" dirty="0">
                <a:latin typeface="Roboto" panose="02000000000000000000" pitchFamily="2" charset="0"/>
              </a:rPr>
              <a:t>Social, Behavioural and Community Engagement Interventions for Reproductive, Maternal, </a:t>
            </a:r>
            <a:r>
              <a:rPr lang="en-GB" sz="2133" b="1" dirty="0" err="1">
                <a:latin typeface="Roboto" panose="02000000000000000000" pitchFamily="2" charset="0"/>
              </a:rPr>
              <a:t>Newborn</a:t>
            </a:r>
            <a:r>
              <a:rPr lang="en-GB" sz="2133" b="1" dirty="0">
                <a:latin typeface="Roboto" panose="02000000000000000000" pitchFamily="2" charset="0"/>
              </a:rPr>
              <a:t>, Child Health</a:t>
            </a:r>
          </a:p>
        </p:txBody>
      </p:sp>
      <p:pic>
        <p:nvPicPr>
          <p:cNvPr id="10" name="Picture 9">
            <a:extLst>
              <a:ext uri="{FF2B5EF4-FFF2-40B4-BE49-F238E27FC236}">
                <a16:creationId xmlns:a16="http://schemas.microsoft.com/office/drawing/2014/main" id="{C5DCAF09-4978-166D-AC7F-786C821B2FC7}"/>
              </a:ext>
            </a:extLst>
          </p:cNvPr>
          <p:cNvPicPr>
            <a:picLocks noChangeAspect="1"/>
          </p:cNvPicPr>
          <p:nvPr/>
        </p:nvPicPr>
        <p:blipFill>
          <a:blip r:embed="rId3"/>
          <a:stretch>
            <a:fillRect/>
          </a:stretch>
        </p:blipFill>
        <p:spPr>
          <a:xfrm>
            <a:off x="2462467" y="6295261"/>
            <a:ext cx="7267067" cy="307540"/>
          </a:xfrm>
          <a:prstGeom prst="rect">
            <a:avLst/>
          </a:prstGeom>
        </p:spPr>
      </p:pic>
    </p:spTree>
    <p:extLst>
      <p:ext uri="{BB962C8B-B14F-4D97-AF65-F5344CB8AC3E}">
        <p14:creationId xmlns:p14="http://schemas.microsoft.com/office/powerpoint/2010/main" val="42971365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128E395-372E-797D-DDFF-3EC9CB6667D9}"/>
              </a:ext>
            </a:extLst>
          </p:cNvPr>
          <p:cNvPicPr>
            <a:picLocks noChangeAspect="1"/>
          </p:cNvPicPr>
          <p:nvPr/>
        </p:nvPicPr>
        <p:blipFill>
          <a:blip r:embed="rId3"/>
          <a:stretch>
            <a:fillRect/>
          </a:stretch>
        </p:blipFill>
        <p:spPr>
          <a:xfrm>
            <a:off x="1" y="1"/>
            <a:ext cx="10929156" cy="5171524"/>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FCC62B78-05A7-A71B-4B58-09F590C68A56}"/>
              </a:ext>
            </a:extLst>
          </p:cNvPr>
          <p:cNvSpPr txBox="1"/>
          <p:nvPr/>
        </p:nvSpPr>
        <p:spPr>
          <a:xfrm>
            <a:off x="869400" y="5611687"/>
            <a:ext cx="6316133" cy="461665"/>
          </a:xfrm>
          <a:prstGeom prst="rect">
            <a:avLst/>
          </a:prstGeom>
          <a:noFill/>
        </p:spPr>
        <p:txBody>
          <a:bodyPr wrap="square">
            <a:spAutoFit/>
          </a:bodyPr>
          <a:lstStyle/>
          <a:p>
            <a:r>
              <a:rPr lang="x-none" sz="2400" b="1" dirty="0">
                <a:solidFill>
                  <a:srgbClr val="002060"/>
                </a:solidFill>
                <a:latin typeface="Source Sans Pro" panose="020B0503030403020204" pitchFamily="34" charset="0"/>
                <a:ea typeface="Source Sans Pro" panose="020B0503030403020204" pitchFamily="34" charset="0"/>
              </a:rPr>
              <a:t>https://estech.shinyapps.io/eviatlas/</a:t>
            </a:r>
          </a:p>
        </p:txBody>
      </p:sp>
      <p:pic>
        <p:nvPicPr>
          <p:cNvPr id="4" name="Picture 3">
            <a:extLst>
              <a:ext uri="{FF2B5EF4-FFF2-40B4-BE49-F238E27FC236}">
                <a16:creationId xmlns:a16="http://schemas.microsoft.com/office/drawing/2014/main" id="{C362FB70-41BE-5911-5952-9C3E8AC938B6}"/>
              </a:ext>
            </a:extLst>
          </p:cNvPr>
          <p:cNvPicPr>
            <a:picLocks noChangeAspect="1"/>
          </p:cNvPicPr>
          <p:nvPr/>
        </p:nvPicPr>
        <p:blipFill>
          <a:blip r:embed="rId4"/>
          <a:stretch>
            <a:fillRect/>
          </a:stretch>
        </p:blipFill>
        <p:spPr>
          <a:xfrm>
            <a:off x="6096001" y="4527464"/>
            <a:ext cx="5965676" cy="216844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516255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7A5713E-66D2-2856-C617-92DD25FD516D}"/>
              </a:ext>
            </a:extLst>
          </p:cNvPr>
          <p:cNvSpPr txBox="1"/>
          <p:nvPr/>
        </p:nvSpPr>
        <p:spPr>
          <a:xfrm>
            <a:off x="786245" y="2047412"/>
            <a:ext cx="8941185" cy="4093428"/>
          </a:xfrm>
          <a:prstGeom prst="rect">
            <a:avLst/>
          </a:prstGeom>
          <a:noFill/>
        </p:spPr>
        <p:txBody>
          <a:bodyPr wrap="square">
            <a:spAutoFit/>
          </a:bodyPr>
          <a:lstStyle/>
          <a:p>
            <a:pPr marL="342900" indent="-342900" algn="justLow" rtl="1">
              <a:lnSpc>
                <a:spcPct val="125000"/>
              </a:lnSpc>
              <a:spcAft>
                <a:spcPts val="1200"/>
              </a:spcAft>
              <a:buClr>
                <a:srgbClr val="F89421"/>
              </a:buClr>
              <a:buFont typeface="Wingdings" pitchFamily="2" charset="2"/>
              <a:buChar char="§"/>
            </a:pPr>
            <a:r>
              <a:rPr lang="fa-IR" sz="2400" dirty="0">
                <a:latin typeface="B Roya" pitchFamily="2" charset="-78"/>
                <a:cs typeface="B Roya" pitchFamily="2" charset="-78"/>
              </a:rPr>
              <a:t>استیون جانسون در </a:t>
            </a:r>
            <a:r>
              <a:rPr lang="fa-IR" sz="2400" dirty="0" err="1">
                <a:latin typeface="B Roya" pitchFamily="2" charset="-78"/>
                <a:cs typeface="B Roya" pitchFamily="2" charset="-78"/>
              </a:rPr>
              <a:t>کتاب‌های</a:t>
            </a:r>
            <a:r>
              <a:rPr lang="fa-IR" sz="2400" dirty="0">
                <a:latin typeface="B Roya" pitchFamily="2" charset="-78"/>
                <a:cs typeface="B Roya" pitchFamily="2" charset="-78"/>
              </a:rPr>
              <a:t> خود مانند «</a:t>
            </a:r>
            <a:r>
              <a:rPr lang="fa-IR" sz="2400" i="1" dirty="0">
                <a:latin typeface="B Roya" pitchFamily="2" charset="-78"/>
                <a:cs typeface="B Roya" pitchFamily="2" charset="-78"/>
              </a:rPr>
              <a:t>خاستگاه</a:t>
            </a:r>
            <a:r>
              <a:rPr lang="fa-IR" sz="2400" dirty="0">
                <a:latin typeface="B Roya" pitchFamily="2" charset="-78"/>
                <a:cs typeface="B Roya" pitchFamily="2" charset="-78"/>
              </a:rPr>
              <a:t> </a:t>
            </a:r>
            <a:r>
              <a:rPr lang="fa-IR" sz="2400" i="1" dirty="0" err="1">
                <a:latin typeface="B Roya" pitchFamily="2" charset="-78"/>
                <a:cs typeface="B Roya" pitchFamily="2" charset="-78"/>
              </a:rPr>
              <a:t>ایده‌های</a:t>
            </a:r>
            <a:r>
              <a:rPr lang="fa-IR" sz="2400" i="1" dirty="0">
                <a:latin typeface="B Roya" pitchFamily="2" charset="-78"/>
                <a:cs typeface="B Roya" pitchFamily="2" charset="-78"/>
              </a:rPr>
              <a:t> خوب</a:t>
            </a:r>
            <a:r>
              <a:rPr lang="fa-IR" sz="2400" dirty="0">
                <a:latin typeface="B Roya" pitchFamily="2" charset="-78"/>
                <a:cs typeface="B Roya" pitchFamily="2" charset="-78"/>
              </a:rPr>
              <a:t>»، با ارایه نظریه «الهام آهسته» توضیح </a:t>
            </a:r>
            <a:r>
              <a:rPr lang="fa-IR" sz="2400" dirty="0" err="1">
                <a:latin typeface="B Roya" pitchFamily="2" charset="-78"/>
                <a:cs typeface="B Roya" pitchFamily="2" charset="-78"/>
              </a:rPr>
              <a:t>می‌دهد</a:t>
            </a:r>
            <a:r>
              <a:rPr lang="fa-IR" sz="2400" dirty="0">
                <a:latin typeface="B Roya" pitchFamily="2" charset="-78"/>
                <a:cs typeface="B Roya" pitchFamily="2" charset="-78"/>
              </a:rPr>
              <a:t> که</a:t>
            </a:r>
            <a:r>
              <a:rPr lang="en-US" sz="2400" dirty="0">
                <a:latin typeface="B Roya" pitchFamily="2" charset="-78"/>
                <a:cs typeface="B Roya" pitchFamily="2" charset="-78"/>
              </a:rPr>
              <a:t> </a:t>
            </a:r>
            <a:r>
              <a:rPr lang="fa-IR" sz="2400" b="1" dirty="0">
                <a:latin typeface="B Roya" pitchFamily="2" charset="-78"/>
                <a:cs typeface="B Roya" pitchFamily="2" charset="-78"/>
              </a:rPr>
              <a:t>این نوع الهام ممکن است </a:t>
            </a:r>
            <a:r>
              <a:rPr lang="fa-IR" sz="2400" b="1" dirty="0" err="1">
                <a:latin typeface="B Roya" pitchFamily="2" charset="-78"/>
                <a:cs typeface="B Roya" pitchFamily="2" charset="-78"/>
              </a:rPr>
              <a:t>سال‌ها</a:t>
            </a:r>
            <a:r>
              <a:rPr lang="fa-IR" sz="2400" b="1" dirty="0">
                <a:latin typeface="B Roya" pitchFamily="2" charset="-78"/>
                <a:cs typeface="B Roya" pitchFamily="2" charset="-78"/>
              </a:rPr>
              <a:t> در ذهن فرد باقی بماند، ناقص یا مبهم، تا اینکه در موقعیتی خاص یا با برخورد به </a:t>
            </a:r>
            <a:r>
              <a:rPr lang="fa-IR" sz="2400" b="1" dirty="0" err="1">
                <a:latin typeface="B Roya" pitchFamily="2" charset="-78"/>
                <a:cs typeface="B Roya" pitchFamily="2" charset="-78"/>
              </a:rPr>
              <a:t>ایده‌ای</a:t>
            </a:r>
            <a:r>
              <a:rPr lang="fa-IR" sz="2400" b="1" dirty="0">
                <a:latin typeface="B Roya" pitchFamily="2" charset="-78"/>
                <a:cs typeface="B Roya" pitchFamily="2" charset="-78"/>
              </a:rPr>
              <a:t> دیگر، کامل شده</a:t>
            </a:r>
            <a:r>
              <a:rPr lang="fa-IR" sz="2400" dirty="0">
                <a:latin typeface="B Roya" pitchFamily="2" charset="-78"/>
                <a:cs typeface="B Roya" pitchFamily="2" charset="-78"/>
              </a:rPr>
              <a:t> و به یک کشف یا نوآوری منجر شود.</a:t>
            </a:r>
            <a:endParaRPr lang="en-US" sz="2400" dirty="0">
              <a:latin typeface="B Roya" pitchFamily="2" charset="-78"/>
              <a:cs typeface="B Roya" pitchFamily="2" charset="-78"/>
            </a:endParaRPr>
          </a:p>
          <a:p>
            <a:pPr marL="342900" indent="-342900" algn="justLow" rtl="1">
              <a:lnSpc>
                <a:spcPct val="125000"/>
              </a:lnSpc>
              <a:spcAft>
                <a:spcPts val="1200"/>
              </a:spcAft>
              <a:buClr>
                <a:srgbClr val="F89421"/>
              </a:buClr>
              <a:buFont typeface="Wingdings" pitchFamily="2" charset="2"/>
              <a:buChar char="§"/>
            </a:pPr>
            <a:r>
              <a:rPr lang="fa-IR" sz="2400" dirty="0">
                <a:latin typeface="B Roya" pitchFamily="2" charset="-78"/>
                <a:cs typeface="B Roya" pitchFamily="2" charset="-78"/>
              </a:rPr>
              <a:t>او تأکید </a:t>
            </a:r>
            <a:r>
              <a:rPr lang="fa-IR" sz="2400" dirty="0" err="1">
                <a:latin typeface="B Roya" pitchFamily="2" charset="-78"/>
                <a:cs typeface="B Roya" pitchFamily="2" charset="-78"/>
              </a:rPr>
              <a:t>می‌کند</a:t>
            </a:r>
            <a:r>
              <a:rPr lang="fa-IR" sz="2400" dirty="0">
                <a:latin typeface="B Roya" pitchFamily="2" charset="-78"/>
                <a:cs typeface="B Roya" pitchFamily="2" charset="-78"/>
              </a:rPr>
              <a:t> که فضای تعامل و </a:t>
            </a:r>
            <a:r>
              <a:rPr lang="fa-IR" sz="2400" dirty="0" err="1">
                <a:latin typeface="B Roya" pitchFamily="2" charset="-78"/>
                <a:cs typeface="B Roya" pitchFamily="2" charset="-78"/>
              </a:rPr>
              <a:t>شبکه‌های</a:t>
            </a:r>
            <a:r>
              <a:rPr lang="fa-IR" sz="2400" dirty="0">
                <a:latin typeface="B Roya" pitchFamily="2" charset="-78"/>
                <a:cs typeface="B Roya" pitchFamily="2" charset="-78"/>
              </a:rPr>
              <a:t> باز – مانند </a:t>
            </a:r>
            <a:r>
              <a:rPr lang="fa-IR" sz="2400" dirty="0" err="1">
                <a:latin typeface="B Roya" pitchFamily="2" charset="-78"/>
                <a:cs typeface="B Roya" pitchFamily="2" charset="-78"/>
              </a:rPr>
              <a:t>گفت‌وگو</a:t>
            </a:r>
            <a:r>
              <a:rPr lang="fa-IR" sz="2400" dirty="0">
                <a:latin typeface="B Roya" pitchFamily="2" charset="-78"/>
                <a:cs typeface="B Roya" pitchFamily="2" charset="-78"/>
              </a:rPr>
              <a:t> با دیگران، مشارکت در جوامع علمی یا حتی ثبت </a:t>
            </a:r>
            <a:r>
              <a:rPr lang="fa-IR" sz="2400" dirty="0" err="1">
                <a:latin typeface="B Roya" pitchFamily="2" charset="-78"/>
                <a:cs typeface="B Roya" pitchFamily="2" charset="-78"/>
              </a:rPr>
              <a:t>ایده‌ها</a:t>
            </a:r>
            <a:r>
              <a:rPr lang="fa-IR" sz="2400" dirty="0">
                <a:latin typeface="B Roya" pitchFamily="2" charset="-78"/>
                <a:cs typeface="B Roya" pitchFamily="2" charset="-78"/>
              </a:rPr>
              <a:t> در دفتر یادداشت – در تسریع این فرآیند بسیار </a:t>
            </a:r>
            <a:r>
              <a:rPr lang="fa-IR" sz="2400" dirty="0" err="1">
                <a:latin typeface="B Roya" pitchFamily="2" charset="-78"/>
                <a:cs typeface="B Roya" pitchFamily="2" charset="-78"/>
              </a:rPr>
              <a:t>مؤثرند</a:t>
            </a:r>
            <a:r>
              <a:rPr lang="fa-IR" sz="2400" dirty="0">
                <a:latin typeface="B Roya" pitchFamily="2" charset="-78"/>
                <a:cs typeface="B Roya" pitchFamily="2" charset="-78"/>
              </a:rPr>
              <a:t>.</a:t>
            </a:r>
          </a:p>
          <a:p>
            <a:pPr marL="342900" indent="-342900" algn="justLow" rtl="1">
              <a:lnSpc>
                <a:spcPct val="125000"/>
              </a:lnSpc>
              <a:spcAft>
                <a:spcPts val="1200"/>
              </a:spcAft>
              <a:buClr>
                <a:srgbClr val="F89421"/>
              </a:buClr>
              <a:buFont typeface="Wingdings" pitchFamily="2" charset="2"/>
              <a:buChar char="§"/>
            </a:pPr>
            <a:r>
              <a:rPr lang="fa-IR" sz="2400" dirty="0">
                <a:latin typeface="B Roya" pitchFamily="2" charset="-78"/>
                <a:cs typeface="B Roya" pitchFamily="2" charset="-78"/>
              </a:rPr>
              <a:t>«الهام آهسته» یادآور این نکته است که </a:t>
            </a:r>
            <a:r>
              <a:rPr lang="fa-IR" sz="2400" b="1" dirty="0">
                <a:latin typeface="B Roya" pitchFamily="2" charset="-78"/>
                <a:cs typeface="B Roya" pitchFamily="2" charset="-78"/>
              </a:rPr>
              <a:t>نوآوری نیاز به صبر، تعامل و تکامل تدریجی </a:t>
            </a:r>
            <a:r>
              <a:rPr lang="fa-IR" sz="2400" dirty="0">
                <a:latin typeface="B Roya" pitchFamily="2" charset="-78"/>
                <a:cs typeface="B Roya" pitchFamily="2" charset="-78"/>
              </a:rPr>
              <a:t>دارد، نه فقط نبوغ </a:t>
            </a:r>
            <a:r>
              <a:rPr lang="fa-IR" sz="2400" dirty="0" err="1">
                <a:latin typeface="B Roya" pitchFamily="2" charset="-78"/>
                <a:cs typeface="B Roya" pitchFamily="2" charset="-78"/>
              </a:rPr>
              <a:t>لحظه‌ای</a:t>
            </a:r>
            <a:r>
              <a:rPr lang="fa-IR" sz="2400" dirty="0">
                <a:latin typeface="B Roya" pitchFamily="2" charset="-78"/>
                <a:cs typeface="B Roya" pitchFamily="2" charset="-78"/>
              </a:rPr>
              <a:t>.</a:t>
            </a:r>
            <a:endParaRPr lang="en-AT" sz="2400" dirty="0">
              <a:latin typeface="B Roya" pitchFamily="2" charset="-78"/>
              <a:cs typeface="B Roya" pitchFamily="2" charset="-78"/>
            </a:endParaRPr>
          </a:p>
        </p:txBody>
      </p:sp>
      <p:grpSp>
        <p:nvGrpSpPr>
          <p:cNvPr id="7" name="Group 6">
            <a:extLst>
              <a:ext uri="{FF2B5EF4-FFF2-40B4-BE49-F238E27FC236}">
                <a16:creationId xmlns:a16="http://schemas.microsoft.com/office/drawing/2014/main" id="{1DBEBD51-89EF-E5BF-E6B9-152BE301018B}"/>
              </a:ext>
            </a:extLst>
          </p:cNvPr>
          <p:cNvGrpSpPr/>
          <p:nvPr/>
        </p:nvGrpSpPr>
        <p:grpSpPr>
          <a:xfrm>
            <a:off x="645459" y="255495"/>
            <a:ext cx="8943425" cy="1632908"/>
            <a:chOff x="4898125" y="289271"/>
            <a:chExt cx="3925796" cy="1024475"/>
          </a:xfrm>
        </p:grpSpPr>
        <p:grpSp>
          <p:nvGrpSpPr>
            <p:cNvPr id="8" name="Group 7">
              <a:extLst>
                <a:ext uri="{FF2B5EF4-FFF2-40B4-BE49-F238E27FC236}">
                  <a16:creationId xmlns:a16="http://schemas.microsoft.com/office/drawing/2014/main" id="{753968AF-EC43-2986-FE22-584CBE1ECFF8}"/>
                </a:ext>
              </a:extLst>
            </p:cNvPr>
            <p:cNvGrpSpPr/>
            <p:nvPr/>
          </p:nvGrpSpPr>
          <p:grpSpPr>
            <a:xfrm>
              <a:off x="4899108" y="289271"/>
              <a:ext cx="3924813" cy="1024475"/>
              <a:chOff x="5127708" y="272487"/>
              <a:chExt cx="3924813" cy="1024475"/>
            </a:xfrm>
          </p:grpSpPr>
          <p:sp>
            <p:nvSpPr>
              <p:cNvPr id="10" name="Rectangle 9">
                <a:extLst>
                  <a:ext uri="{FF2B5EF4-FFF2-40B4-BE49-F238E27FC236}">
                    <a16:creationId xmlns:a16="http://schemas.microsoft.com/office/drawing/2014/main" id="{305DCFF4-78D2-508A-8B98-F5A5C56F246B}"/>
                  </a:ext>
                </a:extLst>
              </p:cNvPr>
              <p:cNvSpPr/>
              <p:nvPr/>
            </p:nvSpPr>
            <p:spPr>
              <a:xfrm>
                <a:off x="5127708" y="642038"/>
                <a:ext cx="3924813" cy="654924"/>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rtl="1"/>
                <a:r>
                  <a:rPr lang="fa-IR" sz="2400" dirty="0" err="1">
                    <a:solidFill>
                      <a:srgbClr val="002060"/>
                    </a:solidFill>
                    <a:latin typeface="B Roya" pitchFamily="2" charset="-78"/>
                    <a:cs typeface="B Roya" pitchFamily="2" charset="-78"/>
                  </a:rPr>
                  <a:t>ایده‌های</a:t>
                </a:r>
                <a:r>
                  <a:rPr lang="fa-IR" sz="2400" dirty="0">
                    <a:solidFill>
                      <a:srgbClr val="002060"/>
                    </a:solidFill>
                    <a:latin typeface="B Roya" pitchFamily="2" charset="-78"/>
                    <a:cs typeface="B Roya" pitchFamily="2" charset="-78"/>
                  </a:rPr>
                  <a:t> </a:t>
                </a:r>
                <a:r>
                  <a:rPr lang="fa-IR" sz="2400" dirty="0" err="1">
                    <a:solidFill>
                      <a:srgbClr val="002060"/>
                    </a:solidFill>
                    <a:latin typeface="B Roya" pitchFamily="2" charset="-78"/>
                    <a:cs typeface="B Roya" pitchFamily="2" charset="-78"/>
                  </a:rPr>
                  <a:t>نوآورانه</a:t>
                </a:r>
                <a:r>
                  <a:rPr lang="fa-IR" sz="2400" dirty="0">
                    <a:solidFill>
                      <a:srgbClr val="002060"/>
                    </a:solidFill>
                    <a:latin typeface="B Roya" pitchFamily="2" charset="-78"/>
                    <a:cs typeface="B Roya" pitchFamily="2" charset="-78"/>
                  </a:rPr>
                  <a:t> و خلاقانه اغلب در قالب یک </a:t>
                </a:r>
                <a:r>
                  <a:rPr lang="fa-IR" sz="2400" dirty="0" err="1">
                    <a:solidFill>
                      <a:srgbClr val="002060"/>
                    </a:solidFill>
                    <a:latin typeface="B Roya" pitchFamily="2" charset="-78"/>
                    <a:cs typeface="B Roya" pitchFamily="2" charset="-78"/>
                  </a:rPr>
                  <a:t>لحظهٔ</a:t>
                </a:r>
                <a:r>
                  <a:rPr lang="fa-IR" sz="2400" dirty="0">
                    <a:solidFill>
                      <a:srgbClr val="002060"/>
                    </a:solidFill>
                    <a:latin typeface="B Roya" pitchFamily="2" charset="-78"/>
                    <a:cs typeface="B Roya" pitchFamily="2" charset="-78"/>
                  </a:rPr>
                  <a:t> ناگهانی یا «جرقه» ایجاد </a:t>
                </a:r>
                <a:r>
                  <a:rPr lang="fa-IR" sz="2400" dirty="0" err="1">
                    <a:solidFill>
                      <a:srgbClr val="002060"/>
                    </a:solidFill>
                    <a:latin typeface="B Roya" pitchFamily="2" charset="-78"/>
                    <a:cs typeface="B Roya" pitchFamily="2" charset="-78"/>
                  </a:rPr>
                  <a:t>نمی‌شوند</a:t>
                </a:r>
                <a:r>
                  <a:rPr lang="fa-IR" sz="2400" dirty="0">
                    <a:solidFill>
                      <a:srgbClr val="002060"/>
                    </a:solidFill>
                    <a:latin typeface="B Roya" pitchFamily="2" charset="-78"/>
                    <a:cs typeface="B Roya" pitchFamily="2" charset="-78"/>
                  </a:rPr>
                  <a:t>. بلکه معمولاً به صورت تدریجی و در طول زمان شکل </a:t>
                </a:r>
                <a:r>
                  <a:rPr lang="fa-IR" sz="2400" dirty="0" err="1">
                    <a:solidFill>
                      <a:srgbClr val="002060"/>
                    </a:solidFill>
                    <a:latin typeface="B Roya" pitchFamily="2" charset="-78"/>
                    <a:cs typeface="B Roya" pitchFamily="2" charset="-78"/>
                  </a:rPr>
                  <a:t>می‌گیرند</a:t>
                </a:r>
                <a:r>
                  <a:rPr lang="fa-IR" sz="2400" dirty="0">
                    <a:solidFill>
                      <a:srgbClr val="002060"/>
                    </a:solidFill>
                    <a:latin typeface="B Roya" pitchFamily="2" charset="-78"/>
                    <a:cs typeface="B Roya" pitchFamily="2" charset="-78"/>
                  </a:rPr>
                  <a:t>.</a:t>
                </a:r>
                <a:endParaRPr lang="en-US" sz="1600" dirty="0">
                  <a:solidFill>
                    <a:srgbClr val="002060"/>
                  </a:solidFill>
                  <a:cs typeface="B Nazanin" panose="00000400000000000000" pitchFamily="2" charset="-78"/>
                </a:endParaRPr>
              </a:p>
            </p:txBody>
          </p:sp>
          <p:sp>
            <p:nvSpPr>
              <p:cNvPr id="11" name="Snip Single Corner Rectangle 19">
                <a:extLst>
                  <a:ext uri="{FF2B5EF4-FFF2-40B4-BE49-F238E27FC236}">
                    <a16:creationId xmlns:a16="http://schemas.microsoft.com/office/drawing/2014/main" id="{1EAEAEE6-CFD2-7213-B085-35DFF4643EA9}"/>
                  </a:ext>
                </a:extLst>
              </p:cNvPr>
              <p:cNvSpPr/>
              <p:nvPr/>
            </p:nvSpPr>
            <p:spPr>
              <a:xfrm flipH="1">
                <a:off x="5699324" y="272487"/>
                <a:ext cx="3348000" cy="369550"/>
              </a:xfrm>
              <a:prstGeom prst="snip1Rect">
                <a:avLst>
                  <a:gd name="adj" fmla="val 50000"/>
                </a:avLst>
              </a:prstGeom>
              <a:solidFill>
                <a:srgbClr val="F894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r" defTabSz="914400" rtl="1" eaLnBrk="1" latinLnBrk="0" hangingPunct="1"/>
                <a:r>
                  <a:rPr lang="fa-IR" sz="2800" b="1" dirty="0">
                    <a:latin typeface="B Roya" pitchFamily="2" charset="-78"/>
                    <a:cs typeface="B Roya" pitchFamily="2" charset="-78"/>
                  </a:rPr>
                  <a:t>الهام آهسته (</a:t>
                </a:r>
                <a:r>
                  <a:rPr lang="en-US" sz="2800" b="1" dirty="0">
                    <a:cs typeface="B Titr" panose="00000700000000000000" pitchFamily="2" charset="-78"/>
                  </a:rPr>
                  <a:t>Slow Hunch</a:t>
                </a:r>
                <a:r>
                  <a:rPr lang="fa-IR" sz="2800" b="1" dirty="0">
                    <a:latin typeface="B Roya" pitchFamily="2" charset="-78"/>
                    <a:cs typeface="B Roya" pitchFamily="2" charset="-78"/>
                  </a:rPr>
                  <a:t>)</a:t>
                </a:r>
                <a:endParaRPr lang="en-US" sz="2800" b="1" dirty="0">
                  <a:latin typeface="B Roya" pitchFamily="2" charset="-78"/>
                  <a:cs typeface="B Roya" pitchFamily="2" charset="-78"/>
                </a:endParaRPr>
              </a:p>
            </p:txBody>
          </p:sp>
        </p:grpSp>
        <p:cxnSp>
          <p:nvCxnSpPr>
            <p:cNvPr id="9" name="Straight Connector 8">
              <a:extLst>
                <a:ext uri="{FF2B5EF4-FFF2-40B4-BE49-F238E27FC236}">
                  <a16:creationId xmlns:a16="http://schemas.microsoft.com/office/drawing/2014/main" id="{5CC3DFC4-6D5B-E680-FF6D-05B48D59B3EE}"/>
                </a:ext>
              </a:extLst>
            </p:cNvPr>
            <p:cNvCxnSpPr/>
            <p:nvPr/>
          </p:nvCxnSpPr>
          <p:spPr>
            <a:xfrm flipH="1">
              <a:off x="4898125" y="1313746"/>
              <a:ext cx="3913481" cy="0"/>
            </a:xfrm>
            <a:prstGeom prst="line">
              <a:avLst/>
            </a:prstGeom>
            <a:ln w="19050">
              <a:solidFill>
                <a:srgbClr val="F89421"/>
              </a:solidFill>
            </a:ln>
          </p:spPr>
          <p:style>
            <a:lnRef idx="2">
              <a:schemeClr val="accent2"/>
            </a:lnRef>
            <a:fillRef idx="0">
              <a:schemeClr val="accent2"/>
            </a:fillRef>
            <a:effectRef idx="1">
              <a:schemeClr val="accent2"/>
            </a:effectRef>
            <a:fontRef idx="minor">
              <a:schemeClr val="tx1"/>
            </a:fontRef>
          </p:style>
        </p:cxnSp>
      </p:grpSp>
    </p:spTree>
    <p:extLst>
      <p:ext uri="{BB962C8B-B14F-4D97-AF65-F5344CB8AC3E}">
        <p14:creationId xmlns:p14="http://schemas.microsoft.com/office/powerpoint/2010/main" val="824876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allAtOnce"/>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2339B2A-8AF5-542C-25D8-7F699FC15145}"/>
              </a:ext>
            </a:extLst>
          </p:cNvPr>
          <p:cNvPicPr>
            <a:picLocks noChangeAspect="1"/>
          </p:cNvPicPr>
          <p:nvPr/>
        </p:nvPicPr>
        <p:blipFill>
          <a:blip r:embed="rId2"/>
          <a:stretch>
            <a:fillRect/>
          </a:stretch>
        </p:blipFill>
        <p:spPr>
          <a:xfrm>
            <a:off x="462314" y="255201"/>
            <a:ext cx="11267372" cy="5606772"/>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275A5868-3124-6529-6AF9-5F020952A09D}"/>
              </a:ext>
            </a:extLst>
          </p:cNvPr>
          <p:cNvSpPr txBox="1"/>
          <p:nvPr/>
        </p:nvSpPr>
        <p:spPr>
          <a:xfrm>
            <a:off x="3572267" y="6149467"/>
            <a:ext cx="6129867" cy="461665"/>
          </a:xfrm>
          <a:prstGeom prst="rect">
            <a:avLst/>
          </a:prstGeom>
          <a:noFill/>
        </p:spPr>
        <p:txBody>
          <a:bodyPr wrap="square">
            <a:spAutoFit/>
          </a:bodyPr>
          <a:lstStyle/>
          <a:p>
            <a:r>
              <a:rPr lang="x-none" sz="2400" b="1" dirty="0">
                <a:solidFill>
                  <a:srgbClr val="002060"/>
                </a:solidFill>
                <a:latin typeface="Source Sans Pro" panose="020B0503030403020204" pitchFamily="34" charset="0"/>
                <a:ea typeface="Source Sans Pro" panose="020B0503030403020204" pitchFamily="34" charset="0"/>
              </a:rPr>
              <a:t>https://openknowledgemaps.org/index</a:t>
            </a:r>
          </a:p>
        </p:txBody>
      </p:sp>
    </p:spTree>
    <p:extLst>
      <p:ext uri="{BB962C8B-B14F-4D97-AF65-F5344CB8AC3E}">
        <p14:creationId xmlns:p14="http://schemas.microsoft.com/office/powerpoint/2010/main" val="210124374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F0DD0CC-E141-FAFD-2036-47DDBA9BB146}"/>
              </a:ext>
            </a:extLst>
          </p:cNvPr>
          <p:cNvPicPr>
            <a:picLocks noChangeAspect="1"/>
          </p:cNvPicPr>
          <p:nvPr/>
        </p:nvPicPr>
        <p:blipFill>
          <a:blip r:embed="rId2"/>
          <a:stretch>
            <a:fillRect/>
          </a:stretch>
        </p:blipFill>
        <p:spPr>
          <a:xfrm>
            <a:off x="0" y="376466"/>
            <a:ext cx="12140533" cy="610506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4650411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AA65176D-7025-8E6D-78B8-56F127EF9712}"/>
              </a:ext>
            </a:extLst>
          </p:cNvPr>
          <p:cNvSpPr txBox="1">
            <a:spLocks/>
          </p:cNvSpPr>
          <p:nvPr/>
        </p:nvSpPr>
        <p:spPr>
          <a:xfrm>
            <a:off x="8044000" y="6392400"/>
            <a:ext cx="4148000" cy="4208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200" b="1" i="0" u="none" strike="noStrike" cap="none">
                <a:solidFill>
                  <a:schemeClr val="lt1"/>
                </a:solidFill>
                <a:latin typeface="Roboto Condensed"/>
                <a:ea typeface="Roboto Condensed"/>
                <a:cs typeface="Roboto Condensed"/>
                <a:sym typeface="Roboto Condensed"/>
              </a:defRPr>
            </a:lvl1pPr>
            <a:lvl2pPr marR="0" lvl="1" algn="r" rtl="0">
              <a:lnSpc>
                <a:spcPct val="100000"/>
              </a:lnSpc>
              <a:spcBef>
                <a:spcPts val="0"/>
              </a:spcBef>
              <a:spcAft>
                <a:spcPts val="0"/>
              </a:spcAft>
              <a:buClr>
                <a:srgbClr val="000000"/>
              </a:buClr>
              <a:buFont typeface="Arial"/>
              <a:buNone/>
              <a:defRPr sz="1200" b="1" i="0" u="none" strike="noStrike" cap="none">
                <a:solidFill>
                  <a:schemeClr val="lt1"/>
                </a:solidFill>
                <a:latin typeface="Roboto Condensed"/>
                <a:ea typeface="Roboto Condensed"/>
                <a:cs typeface="Roboto Condensed"/>
                <a:sym typeface="Roboto Condensed"/>
              </a:defRPr>
            </a:lvl2pPr>
            <a:lvl3pPr marR="0" lvl="2" algn="r" rtl="0">
              <a:lnSpc>
                <a:spcPct val="100000"/>
              </a:lnSpc>
              <a:spcBef>
                <a:spcPts val="0"/>
              </a:spcBef>
              <a:spcAft>
                <a:spcPts val="0"/>
              </a:spcAft>
              <a:buClr>
                <a:srgbClr val="000000"/>
              </a:buClr>
              <a:buFont typeface="Arial"/>
              <a:buNone/>
              <a:defRPr sz="1200" b="1" i="0" u="none" strike="noStrike" cap="none">
                <a:solidFill>
                  <a:schemeClr val="lt1"/>
                </a:solidFill>
                <a:latin typeface="Roboto Condensed"/>
                <a:ea typeface="Roboto Condensed"/>
                <a:cs typeface="Roboto Condensed"/>
                <a:sym typeface="Roboto Condensed"/>
              </a:defRPr>
            </a:lvl3pPr>
            <a:lvl4pPr marR="0" lvl="3" algn="r" rtl="0">
              <a:lnSpc>
                <a:spcPct val="100000"/>
              </a:lnSpc>
              <a:spcBef>
                <a:spcPts val="0"/>
              </a:spcBef>
              <a:spcAft>
                <a:spcPts val="0"/>
              </a:spcAft>
              <a:buClr>
                <a:srgbClr val="000000"/>
              </a:buClr>
              <a:buFont typeface="Arial"/>
              <a:buNone/>
              <a:defRPr sz="1200" b="1" i="0" u="none" strike="noStrike" cap="none">
                <a:solidFill>
                  <a:schemeClr val="lt1"/>
                </a:solidFill>
                <a:latin typeface="Roboto Condensed"/>
                <a:ea typeface="Roboto Condensed"/>
                <a:cs typeface="Roboto Condensed"/>
                <a:sym typeface="Roboto Condensed"/>
              </a:defRPr>
            </a:lvl4pPr>
            <a:lvl5pPr marR="0" lvl="4" algn="r" rtl="0">
              <a:lnSpc>
                <a:spcPct val="100000"/>
              </a:lnSpc>
              <a:spcBef>
                <a:spcPts val="0"/>
              </a:spcBef>
              <a:spcAft>
                <a:spcPts val="0"/>
              </a:spcAft>
              <a:buClr>
                <a:srgbClr val="000000"/>
              </a:buClr>
              <a:buFont typeface="Arial"/>
              <a:buNone/>
              <a:defRPr sz="1200" b="1" i="0" u="none" strike="noStrike" cap="none">
                <a:solidFill>
                  <a:schemeClr val="lt1"/>
                </a:solidFill>
                <a:latin typeface="Roboto Condensed"/>
                <a:ea typeface="Roboto Condensed"/>
                <a:cs typeface="Roboto Condensed"/>
                <a:sym typeface="Roboto Condensed"/>
              </a:defRPr>
            </a:lvl5pPr>
            <a:lvl6pPr marR="0" lvl="5" algn="r" rtl="0">
              <a:lnSpc>
                <a:spcPct val="100000"/>
              </a:lnSpc>
              <a:spcBef>
                <a:spcPts val="0"/>
              </a:spcBef>
              <a:spcAft>
                <a:spcPts val="0"/>
              </a:spcAft>
              <a:buClr>
                <a:srgbClr val="000000"/>
              </a:buClr>
              <a:buFont typeface="Arial"/>
              <a:buNone/>
              <a:defRPr sz="1200" b="1" i="0" u="none" strike="noStrike" cap="none">
                <a:solidFill>
                  <a:schemeClr val="lt1"/>
                </a:solidFill>
                <a:latin typeface="Roboto Condensed"/>
                <a:ea typeface="Roboto Condensed"/>
                <a:cs typeface="Roboto Condensed"/>
                <a:sym typeface="Roboto Condensed"/>
              </a:defRPr>
            </a:lvl6pPr>
            <a:lvl7pPr marR="0" lvl="6" algn="r" rtl="0">
              <a:lnSpc>
                <a:spcPct val="100000"/>
              </a:lnSpc>
              <a:spcBef>
                <a:spcPts val="0"/>
              </a:spcBef>
              <a:spcAft>
                <a:spcPts val="0"/>
              </a:spcAft>
              <a:buClr>
                <a:srgbClr val="000000"/>
              </a:buClr>
              <a:buFont typeface="Arial"/>
              <a:buNone/>
              <a:defRPr sz="1200" b="1" i="0" u="none" strike="noStrike" cap="none">
                <a:solidFill>
                  <a:schemeClr val="lt1"/>
                </a:solidFill>
                <a:latin typeface="Roboto Condensed"/>
                <a:ea typeface="Roboto Condensed"/>
                <a:cs typeface="Roboto Condensed"/>
                <a:sym typeface="Roboto Condensed"/>
              </a:defRPr>
            </a:lvl7pPr>
            <a:lvl8pPr marR="0" lvl="7" algn="r" rtl="0">
              <a:lnSpc>
                <a:spcPct val="100000"/>
              </a:lnSpc>
              <a:spcBef>
                <a:spcPts val="0"/>
              </a:spcBef>
              <a:spcAft>
                <a:spcPts val="0"/>
              </a:spcAft>
              <a:buClr>
                <a:srgbClr val="000000"/>
              </a:buClr>
              <a:buFont typeface="Arial"/>
              <a:buNone/>
              <a:defRPr sz="1200" b="1" i="0" u="none" strike="noStrike" cap="none">
                <a:solidFill>
                  <a:schemeClr val="lt1"/>
                </a:solidFill>
                <a:latin typeface="Roboto Condensed"/>
                <a:ea typeface="Roboto Condensed"/>
                <a:cs typeface="Roboto Condensed"/>
                <a:sym typeface="Roboto Condensed"/>
              </a:defRPr>
            </a:lvl8pPr>
            <a:lvl9pPr marR="0" lvl="8" algn="r" rtl="0">
              <a:lnSpc>
                <a:spcPct val="100000"/>
              </a:lnSpc>
              <a:spcBef>
                <a:spcPts val="0"/>
              </a:spcBef>
              <a:spcAft>
                <a:spcPts val="0"/>
              </a:spcAft>
              <a:buClr>
                <a:srgbClr val="000000"/>
              </a:buClr>
              <a:buFont typeface="Arial"/>
              <a:buNone/>
              <a:defRPr sz="1200" b="1" i="0" u="none" strike="noStrike" cap="none">
                <a:solidFill>
                  <a:schemeClr val="lt1"/>
                </a:solidFill>
                <a:latin typeface="Roboto Condensed"/>
                <a:ea typeface="Roboto Condensed"/>
                <a:cs typeface="Roboto Condensed"/>
                <a:sym typeface="Roboto Condensed"/>
              </a:defRPr>
            </a:lvl9pPr>
          </a:lstStyle>
          <a:p>
            <a:r>
              <a:rPr lang="en-GB" sz="1600" b="0" i="1" dirty="0" err="1">
                <a:solidFill>
                  <a:srgbClr val="212121"/>
                </a:solidFill>
                <a:latin typeface="Source Sans Pro" panose="020B0503030403020204" pitchFamily="34" charset="0"/>
                <a:ea typeface="Source Sans Pro" panose="020B0503030403020204" pitchFamily="34" charset="0"/>
              </a:rPr>
              <a:t>doi</a:t>
            </a:r>
            <a:r>
              <a:rPr lang="en-GB" sz="1600" b="0" i="1" dirty="0">
                <a:solidFill>
                  <a:srgbClr val="212121"/>
                </a:solidFill>
                <a:latin typeface="Source Sans Pro" panose="020B0503030403020204" pitchFamily="34" charset="0"/>
                <a:ea typeface="Source Sans Pro" panose="020B0503030403020204" pitchFamily="34" charset="0"/>
              </a:rPr>
              <a:t>: </a:t>
            </a:r>
            <a:r>
              <a:rPr lang="en-GB" sz="1600" b="0" i="1" u="sng" dirty="0">
                <a:solidFill>
                  <a:srgbClr val="376FAA"/>
                </a:solidFill>
                <a:latin typeface="Source Sans Pro" panose="020B0503030403020204" pitchFamily="34" charset="0"/>
                <a:ea typeface="Source Sans Pro" panose="020B0503030403020204" pitchFamily="34" charset="0"/>
                <a:hlinkClick r:id="rId2"/>
              </a:rPr>
              <a:t>10.5812/ijem.110636</a:t>
            </a:r>
            <a:endParaRPr lang="en" sz="1600" i="1" dirty="0">
              <a:solidFill>
                <a:srgbClr val="002060"/>
              </a:solidFill>
              <a:latin typeface="Source Sans Pro" panose="020B0503030403020204" pitchFamily="34" charset="0"/>
              <a:ea typeface="Source Sans Pro" panose="020B0503030403020204" pitchFamily="34" charset="0"/>
            </a:endParaRPr>
          </a:p>
        </p:txBody>
      </p:sp>
      <p:pic>
        <p:nvPicPr>
          <p:cNvPr id="5" name="Picture 4">
            <a:extLst>
              <a:ext uri="{FF2B5EF4-FFF2-40B4-BE49-F238E27FC236}">
                <a16:creationId xmlns:a16="http://schemas.microsoft.com/office/drawing/2014/main" id="{0E822F05-30A3-ED7C-2942-41CCAF327404}"/>
              </a:ext>
            </a:extLst>
          </p:cNvPr>
          <p:cNvPicPr>
            <a:picLocks noChangeAspect="1"/>
          </p:cNvPicPr>
          <p:nvPr/>
        </p:nvPicPr>
        <p:blipFill>
          <a:blip r:embed="rId3"/>
          <a:stretch>
            <a:fillRect/>
          </a:stretch>
        </p:blipFill>
        <p:spPr>
          <a:xfrm>
            <a:off x="428888" y="550149"/>
            <a:ext cx="11334225" cy="5421452"/>
          </a:xfrm>
          <a:prstGeom prst="rect">
            <a:avLst/>
          </a:prstGeom>
          <a:ln>
            <a:noFill/>
          </a:ln>
          <a:effectLst>
            <a:outerShdw blurRad="292100" dist="139700" dir="2700000" algn="tl" rotWithShape="0">
              <a:srgbClr val="333333">
                <a:alpha val="65000"/>
              </a:srgbClr>
            </a:outerShdw>
          </a:effectLst>
        </p:spPr>
      </p:pic>
      <p:sp>
        <p:nvSpPr>
          <p:cNvPr id="2" name="Rounded Rectangle 1">
            <a:extLst>
              <a:ext uri="{FF2B5EF4-FFF2-40B4-BE49-F238E27FC236}">
                <a16:creationId xmlns:a16="http://schemas.microsoft.com/office/drawing/2014/main" id="{9246737B-1B1A-4B27-5DF9-C20090D366A8}"/>
              </a:ext>
            </a:extLst>
          </p:cNvPr>
          <p:cNvSpPr/>
          <p:nvPr/>
        </p:nvSpPr>
        <p:spPr>
          <a:xfrm>
            <a:off x="568036" y="2410691"/>
            <a:ext cx="5292437" cy="443345"/>
          </a:xfrm>
          <a:prstGeom prst="round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T"/>
          </a:p>
        </p:txBody>
      </p:sp>
    </p:spTree>
    <p:extLst>
      <p:ext uri="{BB962C8B-B14F-4D97-AF65-F5344CB8AC3E}">
        <p14:creationId xmlns:p14="http://schemas.microsoft.com/office/powerpoint/2010/main" val="358842606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0C7EB8F-1280-9A8B-AE82-5A502ED062D0}"/>
              </a:ext>
            </a:extLst>
          </p:cNvPr>
          <p:cNvSpPr txBox="1"/>
          <p:nvPr/>
        </p:nvSpPr>
        <p:spPr>
          <a:xfrm>
            <a:off x="3911599" y="6175233"/>
            <a:ext cx="4368800" cy="400110"/>
          </a:xfrm>
          <a:prstGeom prst="rect">
            <a:avLst/>
          </a:prstGeom>
          <a:noFill/>
        </p:spPr>
        <p:txBody>
          <a:bodyPr wrap="square">
            <a:spAutoFit/>
          </a:bodyPr>
          <a:lstStyle/>
          <a:p>
            <a:r>
              <a:rPr lang="en-GB" sz="2000" i="1" dirty="0">
                <a:solidFill>
                  <a:schemeClr val="bg1">
                    <a:lumMod val="50000"/>
                  </a:schemeClr>
                </a:solidFill>
                <a:latin typeface="Source Sans Pro" panose="020B0503030403020204" pitchFamily="34" charset="0"/>
                <a:ea typeface="Source Sans Pro" panose="020B0503030403020204" pitchFamily="34" charset="0"/>
              </a:rPr>
              <a:t>https://</a:t>
            </a:r>
            <a:r>
              <a:rPr lang="en-GB" sz="2000" i="1" dirty="0" err="1">
                <a:solidFill>
                  <a:schemeClr val="bg1">
                    <a:lumMod val="50000"/>
                  </a:schemeClr>
                </a:solidFill>
                <a:latin typeface="Source Sans Pro" panose="020B0503030403020204" pitchFamily="34" charset="0"/>
                <a:ea typeface="Source Sans Pro" panose="020B0503030403020204" pitchFamily="34" charset="0"/>
              </a:rPr>
              <a:t>doi.org</a:t>
            </a:r>
            <a:r>
              <a:rPr lang="en-GB" sz="2000" i="1" dirty="0">
                <a:solidFill>
                  <a:schemeClr val="bg1">
                    <a:lumMod val="50000"/>
                  </a:schemeClr>
                </a:solidFill>
                <a:latin typeface="Source Sans Pro" panose="020B0503030403020204" pitchFamily="34" charset="0"/>
                <a:ea typeface="Source Sans Pro" panose="020B0503030403020204" pitchFamily="34" charset="0"/>
              </a:rPr>
              <a:t>/10.1111/add.16583</a:t>
            </a:r>
            <a:endParaRPr lang="x-none" sz="2000" i="1" dirty="0">
              <a:solidFill>
                <a:schemeClr val="bg1">
                  <a:lumMod val="50000"/>
                </a:schemeClr>
              </a:solidFill>
              <a:latin typeface="Source Sans Pro" panose="020B0503030403020204" pitchFamily="34" charset="0"/>
              <a:ea typeface="Source Sans Pro" panose="020B0503030403020204" pitchFamily="34" charset="0"/>
            </a:endParaRPr>
          </a:p>
        </p:txBody>
      </p:sp>
      <p:pic>
        <p:nvPicPr>
          <p:cNvPr id="6" name="Picture 5">
            <a:extLst>
              <a:ext uri="{FF2B5EF4-FFF2-40B4-BE49-F238E27FC236}">
                <a16:creationId xmlns:a16="http://schemas.microsoft.com/office/drawing/2014/main" id="{4FAAC256-3FDE-B159-4EEA-6AB01D3C43B8}"/>
              </a:ext>
            </a:extLst>
          </p:cNvPr>
          <p:cNvPicPr>
            <a:picLocks noChangeAspect="1"/>
          </p:cNvPicPr>
          <p:nvPr/>
        </p:nvPicPr>
        <p:blipFill>
          <a:blip r:embed="rId2"/>
          <a:stretch>
            <a:fillRect/>
          </a:stretch>
        </p:blipFill>
        <p:spPr>
          <a:xfrm>
            <a:off x="162336" y="682767"/>
            <a:ext cx="11867327" cy="4841733"/>
          </a:xfrm>
          <a:prstGeom prst="rect">
            <a:avLst/>
          </a:prstGeom>
          <a:ln>
            <a:noFill/>
          </a:ln>
          <a:effectLst>
            <a:outerShdw blurRad="292100" dist="139700" dir="2700000" algn="tl" rotWithShape="0">
              <a:srgbClr val="333333">
                <a:alpha val="65000"/>
              </a:srgbClr>
            </a:outerShdw>
          </a:effectLst>
        </p:spPr>
      </p:pic>
      <p:sp>
        <p:nvSpPr>
          <p:cNvPr id="2" name="Rounded Rectangle 1">
            <a:extLst>
              <a:ext uri="{FF2B5EF4-FFF2-40B4-BE49-F238E27FC236}">
                <a16:creationId xmlns:a16="http://schemas.microsoft.com/office/drawing/2014/main" id="{7188446B-CF09-D5D4-E6C8-2C64AF573362}"/>
              </a:ext>
            </a:extLst>
          </p:cNvPr>
          <p:cNvSpPr/>
          <p:nvPr/>
        </p:nvSpPr>
        <p:spPr>
          <a:xfrm>
            <a:off x="3029527" y="3366656"/>
            <a:ext cx="5292437" cy="443345"/>
          </a:xfrm>
          <a:prstGeom prst="round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T"/>
          </a:p>
        </p:txBody>
      </p:sp>
    </p:spTree>
    <p:extLst>
      <p:ext uri="{BB962C8B-B14F-4D97-AF65-F5344CB8AC3E}">
        <p14:creationId xmlns:p14="http://schemas.microsoft.com/office/powerpoint/2010/main" val="153021202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741C6C9-C65C-2218-E48F-18CBF138580E}"/>
              </a:ext>
            </a:extLst>
          </p:cNvPr>
          <p:cNvPicPr>
            <a:picLocks noChangeAspect="1"/>
          </p:cNvPicPr>
          <p:nvPr/>
        </p:nvPicPr>
        <p:blipFill>
          <a:blip r:embed="rId2"/>
          <a:stretch>
            <a:fillRect/>
          </a:stretch>
        </p:blipFill>
        <p:spPr>
          <a:xfrm>
            <a:off x="914400" y="142488"/>
            <a:ext cx="10363200" cy="6090313"/>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256B3080-0622-09D6-7CA3-71F5C8EF9C32}"/>
              </a:ext>
            </a:extLst>
          </p:cNvPr>
          <p:cNvSpPr txBox="1"/>
          <p:nvPr/>
        </p:nvSpPr>
        <p:spPr>
          <a:xfrm>
            <a:off x="3623733" y="6356579"/>
            <a:ext cx="6096000" cy="461665"/>
          </a:xfrm>
          <a:prstGeom prst="rect">
            <a:avLst/>
          </a:prstGeom>
          <a:noFill/>
        </p:spPr>
        <p:txBody>
          <a:bodyPr wrap="square">
            <a:spAutoFit/>
          </a:bodyPr>
          <a:lstStyle/>
          <a:p>
            <a:pPr algn="ctr"/>
            <a:r>
              <a:rPr lang="x-none" sz="2400" b="1" dirty="0">
                <a:latin typeface="Source Sans Pro" panose="020B0503030403020204" pitchFamily="34" charset="0"/>
                <a:ea typeface="Source Sans Pro" panose="020B0503030403020204" pitchFamily="34" charset="0"/>
              </a:rPr>
              <a:t>https://www.cochranelibrary.com/</a:t>
            </a:r>
          </a:p>
        </p:txBody>
      </p:sp>
    </p:spTree>
    <p:extLst>
      <p:ext uri="{BB962C8B-B14F-4D97-AF65-F5344CB8AC3E}">
        <p14:creationId xmlns:p14="http://schemas.microsoft.com/office/powerpoint/2010/main" val="74952391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B72A22-77BE-B64E-1301-DCB9E11A9F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0075" y="535852"/>
            <a:ext cx="9030946" cy="5786295"/>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609F0776-C9C8-A949-5A65-EE984CD51586}"/>
              </a:ext>
            </a:extLst>
          </p:cNvPr>
          <p:cNvSpPr txBox="1"/>
          <p:nvPr/>
        </p:nvSpPr>
        <p:spPr>
          <a:xfrm>
            <a:off x="160735" y="6436451"/>
            <a:ext cx="9183290" cy="369332"/>
          </a:xfrm>
          <a:prstGeom prst="rect">
            <a:avLst/>
          </a:prstGeom>
          <a:noFill/>
        </p:spPr>
        <p:txBody>
          <a:bodyPr wrap="square">
            <a:spAutoFit/>
          </a:bodyPr>
          <a:lstStyle/>
          <a:p>
            <a:r>
              <a:rPr lang="en-AT" dirty="0">
                <a:solidFill>
                  <a:schemeClr val="bg1">
                    <a:lumMod val="50000"/>
                  </a:schemeClr>
                </a:solidFill>
              </a:rPr>
              <a:t>https://www.cochranelibrary.com/cdsr/doi/10.1002/14651858.CD015751.pub2/full/fa</a:t>
            </a:r>
          </a:p>
        </p:txBody>
      </p:sp>
    </p:spTree>
    <p:extLst>
      <p:ext uri="{BB962C8B-B14F-4D97-AF65-F5344CB8AC3E}">
        <p14:creationId xmlns:p14="http://schemas.microsoft.com/office/powerpoint/2010/main" val="171391979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F4286D3-95A3-DFC9-D530-2672B9659B5D}"/>
              </a:ext>
            </a:extLst>
          </p:cNvPr>
          <p:cNvSpPr>
            <a:spLocks noGrp="1"/>
          </p:cNvSpPr>
          <p:nvPr>
            <p:ph type="sldNum" sz="quarter" idx="4294967295"/>
          </p:nvPr>
        </p:nvSpPr>
        <p:spPr>
          <a:xfrm>
            <a:off x="10880725" y="6446838"/>
            <a:ext cx="1311275"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F6402D-44EF-47C8-9973-FA8A0D9B155C}" type="slidenum">
              <a:rPr kumimoji="0" lang="en-US" sz="18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Content Placeholder 6">
            <a:extLst>
              <a:ext uri="{FF2B5EF4-FFF2-40B4-BE49-F238E27FC236}">
                <a16:creationId xmlns:a16="http://schemas.microsoft.com/office/drawing/2014/main" id="{E1B0A716-4E95-00D3-9086-8B67ED8114A8}"/>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158773" y="303213"/>
            <a:ext cx="6166559" cy="4568825"/>
          </a:xfrm>
        </p:spPr>
      </p:pic>
      <p:pic>
        <p:nvPicPr>
          <p:cNvPr id="9" name="Picture 8">
            <a:extLst>
              <a:ext uri="{FF2B5EF4-FFF2-40B4-BE49-F238E27FC236}">
                <a16:creationId xmlns:a16="http://schemas.microsoft.com/office/drawing/2014/main" id="{A63B8FBD-CD14-2C27-0470-CC43646D35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9813" y="4643437"/>
            <a:ext cx="6055519" cy="1235641"/>
          </a:xfrm>
          <a:prstGeom prst="rect">
            <a:avLst/>
          </a:prstGeom>
        </p:spPr>
      </p:pic>
      <p:sp>
        <p:nvSpPr>
          <p:cNvPr id="11" name="TextBox 10">
            <a:extLst>
              <a:ext uri="{FF2B5EF4-FFF2-40B4-BE49-F238E27FC236}">
                <a16:creationId xmlns:a16="http://schemas.microsoft.com/office/drawing/2014/main" id="{CEA57011-B924-C8C7-EDEA-FA7B1F548505}"/>
              </a:ext>
            </a:extLst>
          </p:cNvPr>
          <p:cNvSpPr txBox="1"/>
          <p:nvPr/>
        </p:nvSpPr>
        <p:spPr>
          <a:xfrm>
            <a:off x="6325332" y="506750"/>
            <a:ext cx="5245893" cy="5940088"/>
          </a:xfrm>
          <a:prstGeom prst="rect">
            <a:avLst/>
          </a:prstGeom>
          <a:noFill/>
        </p:spPr>
        <p:txBody>
          <a:bodyPr wrap="square">
            <a:spAutoFit/>
          </a:bodyPr>
          <a:lstStyle/>
          <a:p>
            <a:pPr marL="0" marR="0" lvl="0" indent="0" algn="r" defTabSz="914388" rtl="1" eaLnBrk="1" fontAlgn="auto" latinLnBrk="0" hangingPunct="1">
              <a:lnSpc>
                <a:spcPct val="100000"/>
              </a:lnSpc>
              <a:spcBef>
                <a:spcPts val="0"/>
              </a:spcBef>
              <a:spcAft>
                <a:spcPts val="0"/>
              </a:spcAft>
              <a:buClrTx/>
              <a:buSzTx/>
              <a:buFontTx/>
              <a:buNone/>
              <a:tabLst/>
              <a:defRPr/>
            </a:pPr>
            <a:r>
              <a:rPr kumimoji="0" lang="x-none" sz="2000" b="0" i="0" u="none" strike="noStrike" kern="1200" cap="none" spc="0" normalizeH="0" baseline="0" noProof="0" dirty="0">
                <a:ln>
                  <a:noFill/>
                </a:ln>
                <a:solidFill>
                  <a:prstClr val="black"/>
                </a:solidFill>
                <a:effectLst/>
                <a:uLnTx/>
                <a:uFillTx/>
                <a:latin typeface="B Roya" pitchFamily="2" charset="-78"/>
                <a:ea typeface="+mn-ea"/>
                <a:cs typeface="B Roya" pitchFamily="2" charset="-78"/>
              </a:rPr>
              <a:t>شواهد قانع</a:t>
            </a:r>
            <a:r>
              <a:rPr kumimoji="0" lang="fa-IR" sz="2000" b="0" i="0" u="none" strike="noStrike" kern="1200" cap="none" spc="0" normalizeH="0" baseline="0" noProof="0" dirty="0">
                <a:ln>
                  <a:noFill/>
                </a:ln>
                <a:solidFill>
                  <a:prstClr val="black"/>
                </a:solidFill>
                <a:effectLst/>
                <a:uLnTx/>
                <a:uFillTx/>
                <a:latin typeface="B Roya" pitchFamily="2" charset="-78"/>
                <a:ea typeface="+mn-ea"/>
                <a:cs typeface="B Roya" pitchFamily="2" charset="-78"/>
              </a:rPr>
              <a:t>‌</a:t>
            </a:r>
            <a:r>
              <a:rPr kumimoji="0" lang="x-none" sz="2000" b="0" i="0" u="none" strike="noStrike" kern="1200" cap="none" spc="0" normalizeH="0" baseline="0" noProof="0" dirty="0">
                <a:ln>
                  <a:noFill/>
                </a:ln>
                <a:solidFill>
                  <a:prstClr val="black"/>
                </a:solidFill>
                <a:effectLst/>
                <a:uLnTx/>
                <a:uFillTx/>
                <a:latin typeface="B Roya" pitchFamily="2" charset="-78"/>
                <a:ea typeface="+mn-ea"/>
                <a:cs typeface="B Roya" pitchFamily="2" charset="-78"/>
              </a:rPr>
              <a:t>کننده</a:t>
            </a:r>
            <a:r>
              <a:rPr kumimoji="0" lang="fa-IR" sz="2000" b="0" i="0" u="none" strike="noStrike" kern="1200" cap="none" spc="0" normalizeH="0" baseline="0" noProof="0" dirty="0">
                <a:ln>
                  <a:noFill/>
                </a:ln>
                <a:solidFill>
                  <a:prstClr val="black"/>
                </a:solidFill>
                <a:effectLst/>
                <a:uLnTx/>
                <a:uFillTx/>
                <a:latin typeface="B Roya" pitchFamily="2" charset="-78"/>
                <a:ea typeface="+mn-ea"/>
                <a:cs typeface="B Roya" pitchFamily="2" charset="-78"/>
              </a:rPr>
              <a:t>‌</a:t>
            </a:r>
            <a:r>
              <a:rPr kumimoji="0" lang="x-none" sz="2000" b="0" i="0" u="none" strike="noStrike" kern="1200" cap="none" spc="0" normalizeH="0" baseline="0" noProof="0" dirty="0">
                <a:ln>
                  <a:noFill/>
                </a:ln>
                <a:solidFill>
                  <a:prstClr val="black"/>
                </a:solidFill>
                <a:effectLst/>
                <a:uLnTx/>
                <a:uFillTx/>
                <a:latin typeface="B Roya" pitchFamily="2" charset="-78"/>
                <a:ea typeface="+mn-ea"/>
                <a:cs typeface="B Roya" pitchFamily="2" charset="-78"/>
              </a:rPr>
              <a:t>تری در مورد </a:t>
            </a:r>
            <a:r>
              <a:rPr kumimoji="0" lang="x-none" sz="2000" b="1" i="0" u="none" strike="noStrike" kern="1200" cap="none" spc="0" normalizeH="0" baseline="0" noProof="0" dirty="0">
                <a:ln>
                  <a:noFill/>
                </a:ln>
                <a:solidFill>
                  <a:prstClr val="black"/>
                </a:solidFill>
                <a:effectLst/>
                <a:uLnTx/>
                <a:uFillTx/>
                <a:latin typeface="B Roya" pitchFamily="2" charset="-78"/>
                <a:ea typeface="+mn-ea"/>
                <a:cs typeface="B Roya" pitchFamily="2" charset="-78"/>
              </a:rPr>
              <a:t>اثربخشی و ایمنی قطره</a:t>
            </a:r>
            <a:r>
              <a:rPr kumimoji="0" lang="fa-IR" sz="2000" b="1" i="0" u="none" strike="noStrike" kern="1200" cap="none" spc="0" normalizeH="0" baseline="0" noProof="0" dirty="0">
                <a:ln>
                  <a:noFill/>
                </a:ln>
                <a:solidFill>
                  <a:prstClr val="black"/>
                </a:solidFill>
                <a:effectLst/>
                <a:uLnTx/>
                <a:uFillTx/>
                <a:latin typeface="B Roya" pitchFamily="2" charset="-78"/>
                <a:ea typeface="+mn-ea"/>
                <a:cs typeface="B Roya" pitchFamily="2" charset="-78"/>
              </a:rPr>
              <a:t>‌</a:t>
            </a:r>
            <a:r>
              <a:rPr kumimoji="0" lang="x-none" sz="2000" b="1" i="0" u="none" strike="noStrike" kern="1200" cap="none" spc="0" normalizeH="0" baseline="0" noProof="0" dirty="0">
                <a:ln>
                  <a:noFill/>
                </a:ln>
                <a:solidFill>
                  <a:prstClr val="black"/>
                </a:solidFill>
                <a:effectLst/>
                <a:uLnTx/>
                <a:uFillTx/>
                <a:latin typeface="B Roya" pitchFamily="2" charset="-78"/>
                <a:ea typeface="+mn-ea"/>
                <a:cs typeface="B Roya" pitchFamily="2" charset="-78"/>
              </a:rPr>
              <a:t>های روان کننده در کاهش ناراحتی </a:t>
            </a:r>
            <a:r>
              <a:rPr kumimoji="0" lang="fa-IR" sz="2000" b="1" i="0" u="none" strike="noStrike" kern="1200" cap="none" spc="0" normalizeH="0" baseline="0" noProof="0" dirty="0">
                <a:ln>
                  <a:noFill/>
                </a:ln>
                <a:solidFill>
                  <a:prstClr val="black"/>
                </a:solidFill>
                <a:effectLst/>
                <a:uLnTx/>
                <a:uFillTx/>
                <a:latin typeface="B Roya" pitchFamily="2" charset="-78"/>
                <a:ea typeface="+mn-ea"/>
                <a:cs typeface="B Roya" pitchFamily="2" charset="-78"/>
              </a:rPr>
              <a:t>لنزهای تماسی</a:t>
            </a:r>
            <a:r>
              <a:rPr kumimoji="0" lang="x-none" sz="2000" b="1" i="0" u="none" strike="noStrike" kern="1200" cap="none" spc="0" normalizeH="0" baseline="0" noProof="0" dirty="0">
                <a:ln>
                  <a:noFill/>
                </a:ln>
                <a:solidFill>
                  <a:prstClr val="black"/>
                </a:solidFill>
                <a:effectLst/>
                <a:uLnTx/>
                <a:uFillTx/>
                <a:latin typeface="B Roya" pitchFamily="2" charset="-78"/>
                <a:ea typeface="+mn-ea"/>
                <a:cs typeface="B Roya" pitchFamily="2" charset="-78"/>
              </a:rPr>
              <a:t> </a:t>
            </a:r>
            <a:r>
              <a:rPr kumimoji="0" lang="x-none" sz="2000" b="0" i="0" u="none" strike="noStrike" kern="1200" cap="none" spc="0" normalizeH="0" baseline="0" noProof="0" dirty="0">
                <a:ln>
                  <a:noFill/>
                </a:ln>
                <a:solidFill>
                  <a:prstClr val="black"/>
                </a:solidFill>
                <a:effectLst/>
                <a:uLnTx/>
                <a:uFillTx/>
                <a:latin typeface="B Roya" pitchFamily="2" charset="-78"/>
                <a:ea typeface="+mn-ea"/>
                <a:cs typeface="B Roya" pitchFamily="2" charset="-78"/>
              </a:rPr>
              <a:t>مورد نیاز است</a:t>
            </a:r>
            <a:r>
              <a:rPr kumimoji="0" lang="fa-IR" sz="2000" b="0" i="0" u="none" strike="noStrike" kern="1200" cap="none" spc="0" normalizeH="0" baseline="0" noProof="0" dirty="0">
                <a:ln>
                  <a:noFill/>
                </a:ln>
                <a:solidFill>
                  <a:prstClr val="black"/>
                </a:solidFill>
                <a:effectLst/>
                <a:uLnTx/>
                <a:uFillTx/>
                <a:latin typeface="B Roya" pitchFamily="2" charset="-78"/>
                <a:ea typeface="+mn-ea"/>
                <a:cs typeface="B Roya" pitchFamily="2" charset="-78"/>
              </a:rPr>
              <a:t>.</a:t>
            </a:r>
            <a:r>
              <a:rPr kumimoji="0" lang="x-none" sz="2000" b="0" i="0" u="none" strike="noStrike" kern="1200" cap="none" spc="0" normalizeH="0" baseline="0" noProof="0" dirty="0">
                <a:ln>
                  <a:noFill/>
                </a:ln>
                <a:solidFill>
                  <a:prstClr val="black"/>
                </a:solidFill>
                <a:effectLst/>
                <a:uLnTx/>
                <a:uFillTx/>
                <a:latin typeface="B Roya" pitchFamily="2" charset="-78"/>
                <a:ea typeface="+mn-ea"/>
                <a:cs typeface="B Roya" pitchFamily="2" charset="-78"/>
              </a:rPr>
              <a:t> </a:t>
            </a:r>
            <a:r>
              <a:rPr kumimoji="0" lang="fa-IR" sz="2000" b="0" i="0" u="none" strike="noStrike" kern="1200" cap="none" spc="0" normalizeH="0" baseline="0" noProof="0" dirty="0" err="1">
                <a:ln>
                  <a:noFill/>
                </a:ln>
                <a:solidFill>
                  <a:prstClr val="black"/>
                </a:solidFill>
                <a:effectLst/>
                <a:uLnTx/>
                <a:uFillTx/>
                <a:latin typeface="B Roya" pitchFamily="2" charset="-78"/>
                <a:ea typeface="+mn-ea"/>
                <a:cs typeface="B Roya" pitchFamily="2" charset="-78"/>
              </a:rPr>
              <a:t>کارآزمایی‌های</a:t>
            </a:r>
            <a:r>
              <a:rPr kumimoji="0" lang="x-none" sz="2000" b="0" i="0" u="none" strike="noStrike" kern="1200" cap="none" spc="0" normalizeH="0" baseline="0" noProof="0" dirty="0">
                <a:ln>
                  <a:noFill/>
                </a:ln>
                <a:solidFill>
                  <a:prstClr val="black"/>
                </a:solidFill>
                <a:effectLst/>
                <a:uLnTx/>
                <a:uFillTx/>
                <a:latin typeface="B Roya" pitchFamily="2" charset="-78"/>
                <a:ea typeface="+mn-ea"/>
                <a:cs typeface="B Roya" pitchFamily="2" charset="-78"/>
              </a:rPr>
              <a:t> آینده باید:</a:t>
            </a:r>
            <a:endParaRPr kumimoji="0" lang="fa-IR" sz="2000" b="0" i="0" u="none" strike="noStrike" kern="1200" cap="none" spc="0" normalizeH="0" baseline="0" noProof="0" dirty="0">
              <a:ln>
                <a:noFill/>
              </a:ln>
              <a:solidFill>
                <a:prstClr val="black"/>
              </a:solidFill>
              <a:effectLst/>
              <a:uLnTx/>
              <a:uFillTx/>
              <a:latin typeface="B Roya" pitchFamily="2" charset="-78"/>
              <a:ea typeface="+mn-ea"/>
              <a:cs typeface="B Roya" pitchFamily="2" charset="-78"/>
            </a:endParaRPr>
          </a:p>
          <a:p>
            <a:pPr marL="285750" marR="0" lvl="0" indent="-285750" algn="r" defTabSz="914388" rtl="1" eaLnBrk="1" fontAlgn="auto" latinLnBrk="0" hangingPunct="1">
              <a:lnSpc>
                <a:spcPct val="100000"/>
              </a:lnSpc>
              <a:spcBef>
                <a:spcPts val="0"/>
              </a:spcBef>
              <a:spcAft>
                <a:spcPts val="0"/>
              </a:spcAft>
              <a:buClr>
                <a:srgbClr val="36868E"/>
              </a:buClr>
              <a:buSzTx/>
              <a:buFont typeface="Wingdings" pitchFamily="2" charset="2"/>
              <a:buChar char="§"/>
              <a:tabLst/>
              <a:defRPr/>
            </a:pPr>
            <a:r>
              <a:rPr kumimoji="0" lang="fa-IR" sz="2000" b="1" i="0" u="none" strike="noStrike" kern="1200" cap="none" spc="0" normalizeH="0" baseline="0" noProof="0" dirty="0">
                <a:ln>
                  <a:noFill/>
                </a:ln>
                <a:solidFill>
                  <a:prstClr val="black"/>
                </a:solidFill>
                <a:effectLst/>
                <a:uLnTx/>
                <a:uFillTx/>
                <a:latin typeface="B Roya" pitchFamily="2" charset="-78"/>
                <a:ea typeface="+mn-ea"/>
                <a:cs typeface="B Roya" pitchFamily="2" charset="-78"/>
              </a:rPr>
              <a:t>از</a:t>
            </a:r>
            <a:r>
              <a:rPr kumimoji="0" lang="x-none" sz="2000" b="1" i="0" u="none" strike="noStrike" kern="1200" cap="none" spc="0" normalizeH="0" baseline="0" noProof="0" dirty="0">
                <a:ln>
                  <a:noFill/>
                </a:ln>
                <a:solidFill>
                  <a:prstClr val="black"/>
                </a:solidFill>
                <a:effectLst/>
                <a:uLnTx/>
                <a:uFillTx/>
                <a:latin typeface="B Roya" pitchFamily="2" charset="-78"/>
                <a:ea typeface="+mn-ea"/>
                <a:cs typeface="B Roya" pitchFamily="2" charset="-78"/>
              </a:rPr>
              <a:t> پرسشنامه</a:t>
            </a:r>
            <a:r>
              <a:rPr kumimoji="0" lang="fa-IR" sz="2000" b="1" i="0" u="none" strike="noStrike" kern="1200" cap="none" spc="0" normalizeH="0" baseline="0" noProof="0" dirty="0">
                <a:ln>
                  <a:noFill/>
                </a:ln>
                <a:solidFill>
                  <a:prstClr val="black"/>
                </a:solidFill>
                <a:effectLst/>
                <a:uLnTx/>
                <a:uFillTx/>
                <a:latin typeface="B Roya" pitchFamily="2" charset="-78"/>
                <a:ea typeface="+mn-ea"/>
                <a:cs typeface="B Roya" pitchFamily="2" charset="-78"/>
              </a:rPr>
              <a:t>‌</a:t>
            </a:r>
            <a:r>
              <a:rPr kumimoji="0" lang="x-none" sz="2000" b="1" i="0" u="none" strike="noStrike" kern="1200" cap="none" spc="0" normalizeH="0" baseline="0" noProof="0" dirty="0">
                <a:ln>
                  <a:noFill/>
                </a:ln>
                <a:solidFill>
                  <a:prstClr val="black"/>
                </a:solidFill>
                <a:effectLst/>
                <a:uLnTx/>
                <a:uFillTx/>
                <a:latin typeface="B Roya" pitchFamily="2" charset="-78"/>
                <a:ea typeface="+mn-ea"/>
                <a:cs typeface="B Roya" pitchFamily="2" charset="-78"/>
              </a:rPr>
              <a:t>ها یا ابزارهای معتبر </a:t>
            </a:r>
            <a:r>
              <a:rPr kumimoji="0" lang="x-none" sz="2000" b="0" i="0" u="none" strike="noStrike" kern="1200" cap="none" spc="0" normalizeH="0" baseline="0" noProof="0" dirty="0">
                <a:ln>
                  <a:noFill/>
                </a:ln>
                <a:solidFill>
                  <a:prstClr val="black"/>
                </a:solidFill>
                <a:effectLst/>
                <a:uLnTx/>
                <a:uFillTx/>
                <a:latin typeface="B Roya" pitchFamily="2" charset="-78"/>
                <a:ea typeface="+mn-ea"/>
                <a:cs typeface="B Roya" pitchFamily="2" charset="-78"/>
              </a:rPr>
              <a:t>برای تعیین کمیت </a:t>
            </a:r>
            <a:r>
              <a:rPr kumimoji="0" lang="fa-IR" sz="2000" b="0" i="0" u="none" strike="noStrike" kern="1200" cap="none" spc="0" normalizeH="0" baseline="0" noProof="0" dirty="0">
                <a:ln>
                  <a:noFill/>
                </a:ln>
                <a:solidFill>
                  <a:prstClr val="black"/>
                </a:solidFill>
                <a:effectLst/>
                <a:uLnTx/>
                <a:uFillTx/>
                <a:latin typeface="B Roya" pitchFamily="2" charset="-78"/>
                <a:ea typeface="+mn-ea"/>
                <a:cs typeface="B Roya" pitchFamily="2" charset="-78"/>
              </a:rPr>
              <a:t>پیامدها</a:t>
            </a:r>
            <a:r>
              <a:rPr kumimoji="0" lang="x-none" sz="2000" b="0" i="0" u="none" strike="noStrike" kern="1200" cap="none" spc="0" normalizeH="0" baseline="0" noProof="0" dirty="0">
                <a:ln>
                  <a:noFill/>
                </a:ln>
                <a:solidFill>
                  <a:prstClr val="black"/>
                </a:solidFill>
                <a:effectLst/>
                <a:uLnTx/>
                <a:uFillTx/>
                <a:latin typeface="B Roya" pitchFamily="2" charset="-78"/>
                <a:ea typeface="+mn-ea"/>
                <a:cs typeface="B Roya" pitchFamily="2" charset="-78"/>
              </a:rPr>
              <a:t> استفاده کنید.</a:t>
            </a:r>
            <a:endParaRPr kumimoji="0" lang="fa-IR" sz="2000" b="0" i="0" u="none" strike="noStrike" kern="1200" cap="none" spc="0" normalizeH="0" baseline="0" noProof="0" dirty="0">
              <a:ln>
                <a:noFill/>
              </a:ln>
              <a:solidFill>
                <a:prstClr val="black"/>
              </a:solidFill>
              <a:effectLst/>
              <a:uLnTx/>
              <a:uFillTx/>
              <a:latin typeface="B Roya" pitchFamily="2" charset="-78"/>
              <a:ea typeface="+mn-ea"/>
              <a:cs typeface="B Roya" pitchFamily="2" charset="-78"/>
            </a:endParaRPr>
          </a:p>
          <a:p>
            <a:pPr marL="285750" marR="0" lvl="0" indent="-285750" algn="r" defTabSz="914388" rtl="1" eaLnBrk="1" fontAlgn="auto" latinLnBrk="0" hangingPunct="1">
              <a:lnSpc>
                <a:spcPct val="100000"/>
              </a:lnSpc>
              <a:spcBef>
                <a:spcPts val="0"/>
              </a:spcBef>
              <a:spcAft>
                <a:spcPts val="0"/>
              </a:spcAft>
              <a:buClr>
                <a:srgbClr val="36868E"/>
              </a:buClr>
              <a:buSzTx/>
              <a:buFont typeface="Wingdings" pitchFamily="2" charset="2"/>
              <a:buChar char="§"/>
              <a:tabLst/>
              <a:defRPr/>
            </a:pPr>
            <a:r>
              <a:rPr kumimoji="0" lang="x-none" sz="2000" b="0" i="0" u="none" strike="noStrike" kern="1200" cap="none" spc="0" normalizeH="0" baseline="0" noProof="0" dirty="0">
                <a:ln>
                  <a:noFill/>
                </a:ln>
                <a:solidFill>
                  <a:prstClr val="black"/>
                </a:solidFill>
                <a:effectLst/>
                <a:uLnTx/>
                <a:uFillTx/>
                <a:latin typeface="B Roya" pitchFamily="2" charset="-78"/>
                <a:ea typeface="+mn-ea"/>
                <a:cs typeface="B Roya" pitchFamily="2" charset="-78"/>
              </a:rPr>
              <a:t> ترکیب </a:t>
            </a:r>
            <a:r>
              <a:rPr kumimoji="0" lang="x-none" sz="2000" b="1" i="0" u="none" strike="noStrike" kern="1200" cap="none" spc="0" normalizeH="0" baseline="0" noProof="0" dirty="0">
                <a:ln>
                  <a:noFill/>
                </a:ln>
                <a:solidFill>
                  <a:prstClr val="black"/>
                </a:solidFill>
                <a:effectLst/>
                <a:uLnTx/>
                <a:uFillTx/>
                <a:latin typeface="B Roya" pitchFamily="2" charset="-78"/>
                <a:ea typeface="+mn-ea"/>
                <a:cs typeface="B Roya" pitchFamily="2" charset="-78"/>
              </a:rPr>
              <a:t>مجموعه</a:t>
            </a:r>
            <a:r>
              <a:rPr kumimoji="0" lang="fa-IR" sz="2000" b="1" i="0" u="none" strike="noStrike" kern="1200" cap="none" spc="0" normalizeH="0" baseline="0" noProof="0" dirty="0">
                <a:ln>
                  <a:noFill/>
                </a:ln>
                <a:solidFill>
                  <a:prstClr val="black"/>
                </a:solidFill>
                <a:effectLst/>
                <a:uLnTx/>
                <a:uFillTx/>
                <a:latin typeface="B Roya" pitchFamily="2" charset="-78"/>
                <a:ea typeface="+mn-ea"/>
                <a:cs typeface="B Roya" pitchFamily="2" charset="-78"/>
              </a:rPr>
              <a:t>‌ای از</a:t>
            </a:r>
            <a:r>
              <a:rPr kumimoji="0" lang="x-none" sz="2000" b="1" i="0" u="none" strike="noStrike" kern="1200" cap="none" spc="0" normalizeH="0" baseline="0" noProof="0" dirty="0">
                <a:ln>
                  <a:noFill/>
                </a:ln>
                <a:solidFill>
                  <a:prstClr val="black"/>
                </a:solidFill>
                <a:effectLst/>
                <a:uLnTx/>
                <a:uFillTx/>
                <a:latin typeface="B Roya" pitchFamily="2" charset="-78"/>
                <a:ea typeface="+mn-ea"/>
                <a:cs typeface="B Roya" pitchFamily="2" charset="-78"/>
              </a:rPr>
              <a:t> </a:t>
            </a:r>
            <a:r>
              <a:rPr kumimoji="0" lang="fa-IR" sz="2000" b="1" i="0" u="none" strike="noStrike" kern="1200" cap="none" spc="0" normalizeH="0" baseline="0" noProof="0" dirty="0">
                <a:ln>
                  <a:noFill/>
                </a:ln>
                <a:solidFill>
                  <a:prstClr val="black"/>
                </a:solidFill>
                <a:effectLst/>
                <a:uLnTx/>
                <a:uFillTx/>
                <a:latin typeface="B Roya" pitchFamily="2" charset="-78"/>
                <a:ea typeface="+mn-ea"/>
                <a:cs typeface="B Roya" pitchFamily="2" charset="-78"/>
              </a:rPr>
              <a:t>پیامدهای اصلی</a:t>
            </a:r>
            <a:r>
              <a:rPr kumimoji="0" lang="x-none" sz="2000" b="1" i="0" u="none" strike="noStrike" kern="1200" cap="none" spc="0" normalizeH="0" baseline="0" noProof="0" dirty="0">
                <a:ln>
                  <a:noFill/>
                </a:ln>
                <a:solidFill>
                  <a:prstClr val="black"/>
                </a:solidFill>
                <a:effectLst/>
                <a:uLnTx/>
                <a:uFillTx/>
                <a:latin typeface="B Roya" pitchFamily="2" charset="-78"/>
                <a:ea typeface="+mn-ea"/>
                <a:cs typeface="B Roya" pitchFamily="2" charset="-78"/>
              </a:rPr>
              <a:t> </a:t>
            </a:r>
            <a:r>
              <a:rPr kumimoji="0" lang="fa-IR" sz="2000" b="1" i="0" u="none" strike="noStrike" kern="1200" cap="none" spc="0" normalizeH="0" baseline="0" noProof="0" dirty="0">
                <a:ln>
                  <a:noFill/>
                </a:ln>
                <a:solidFill>
                  <a:prstClr val="black"/>
                </a:solidFill>
                <a:effectLst/>
                <a:uLnTx/>
                <a:uFillTx/>
                <a:latin typeface="B Roya" pitchFamily="2" charset="-78"/>
                <a:ea typeface="+mn-ea"/>
                <a:cs typeface="B Roya" pitchFamily="2" charset="-78"/>
              </a:rPr>
              <a:t> </a:t>
            </a:r>
            <a:r>
              <a:rPr kumimoji="0" lang="en-GB" sz="1800" b="0" i="0" u="none" strike="noStrike" kern="1200" cap="none" spc="0" normalizeH="0" baseline="0" noProof="0" dirty="0">
                <a:ln>
                  <a:noFill/>
                </a:ln>
                <a:solidFill>
                  <a:prstClr val="black"/>
                </a:solidFill>
                <a:effectLst/>
                <a:uLnTx/>
                <a:uFillTx/>
                <a:latin typeface="SourceSansPro" panose="020B0503030403020204" pitchFamily="34" charset="0"/>
                <a:ea typeface="+mn-ea"/>
                <a:cs typeface="+mn-cs"/>
              </a:rPr>
              <a:t>(</a:t>
            </a:r>
            <a:r>
              <a:rPr kumimoji="0" lang="en-GB" sz="1800" b="0" i="0" u="none" strike="noStrike" kern="1200" cap="none" spc="0" normalizeH="0" baseline="0" noProof="0" dirty="0">
                <a:ln>
                  <a:noFill/>
                </a:ln>
                <a:solidFill>
                  <a:srgbClr val="165BB2"/>
                </a:solidFill>
                <a:effectLst/>
                <a:uLnTx/>
                <a:uFillTx/>
                <a:latin typeface="SourceSansPro" panose="020B0503030403020204" pitchFamily="34" charset="0"/>
                <a:ea typeface="+mn-ea"/>
                <a:cs typeface="+mn-cs"/>
              </a:rPr>
              <a:t>Saldanha 2018</a:t>
            </a:r>
            <a:r>
              <a:rPr kumimoji="0" lang="en-GB" sz="1800" b="0" i="0" u="none" strike="noStrike" kern="1200" cap="none" spc="0" normalizeH="0" baseline="0" noProof="0" dirty="0">
                <a:ln>
                  <a:noFill/>
                </a:ln>
                <a:solidFill>
                  <a:prstClr val="black"/>
                </a:solidFill>
                <a:effectLst/>
                <a:uLnTx/>
                <a:uFillTx/>
                <a:latin typeface="SourceSansPro" panose="020B0503030403020204" pitchFamily="34" charset="0"/>
                <a:ea typeface="+mn-ea"/>
                <a:cs typeface="+mn-cs"/>
              </a:rPr>
              <a:t>)</a:t>
            </a:r>
            <a:r>
              <a:rPr kumimoji="0" lang="fa-IR" sz="1800" b="0" i="0" u="none" strike="noStrike" kern="1200" cap="none" spc="0" normalizeH="0" baseline="0" noProof="0" dirty="0">
                <a:ln>
                  <a:noFill/>
                </a:ln>
                <a:solidFill>
                  <a:prstClr val="black"/>
                </a:solidFill>
                <a:effectLst/>
                <a:uLnTx/>
                <a:uFillTx/>
                <a:latin typeface="SourceSansPro" panose="020B0503030403020204" pitchFamily="34" charset="0"/>
                <a:ea typeface="+mn-ea"/>
                <a:cs typeface="Arial" panose="020B0604020202020204" pitchFamily="34" charset="0"/>
              </a:rPr>
              <a:t>  </a:t>
            </a:r>
            <a:r>
              <a:rPr kumimoji="0" lang="fa-IR" sz="2000" b="0" i="0" u="none" strike="noStrike" kern="1200" cap="none" spc="0" normalizeH="0" baseline="0" noProof="0" dirty="0">
                <a:ln>
                  <a:noFill/>
                </a:ln>
                <a:solidFill>
                  <a:prstClr val="black"/>
                </a:solidFill>
                <a:effectLst/>
                <a:uLnTx/>
                <a:uFillTx/>
                <a:latin typeface="B Roya" pitchFamily="2" charset="-78"/>
                <a:ea typeface="+mn-ea"/>
                <a:cs typeface="B Roya" pitchFamily="2" charset="-78"/>
              </a:rPr>
              <a:t> </a:t>
            </a:r>
            <a:endParaRPr kumimoji="0" lang="x-none" sz="2000" b="0" i="0" u="none" strike="noStrike" kern="1200" cap="none" spc="0" normalizeH="0" baseline="0" noProof="0" dirty="0">
              <a:ln>
                <a:noFill/>
              </a:ln>
              <a:solidFill>
                <a:prstClr val="black"/>
              </a:solidFill>
              <a:effectLst/>
              <a:uLnTx/>
              <a:uFillTx/>
              <a:latin typeface="B Roya" pitchFamily="2" charset="-78"/>
              <a:ea typeface="+mn-ea"/>
              <a:cs typeface="B Roya" pitchFamily="2" charset="-78"/>
            </a:endParaRPr>
          </a:p>
          <a:p>
            <a:pPr marL="285750" marR="0" lvl="0" indent="-285750" algn="r" defTabSz="914388" rtl="1" eaLnBrk="1" fontAlgn="auto" latinLnBrk="0" hangingPunct="1">
              <a:lnSpc>
                <a:spcPct val="100000"/>
              </a:lnSpc>
              <a:spcBef>
                <a:spcPts val="0"/>
              </a:spcBef>
              <a:spcAft>
                <a:spcPts val="0"/>
              </a:spcAft>
              <a:buClr>
                <a:srgbClr val="36868E"/>
              </a:buClr>
              <a:buSzTx/>
              <a:buFont typeface="Wingdings" pitchFamily="2" charset="2"/>
              <a:buChar char="§"/>
              <a:tabLst/>
              <a:defRPr/>
            </a:pPr>
            <a:r>
              <a:rPr kumimoji="0" lang="fa-IR" sz="2000" b="0" i="0" u="none" strike="noStrike" kern="1200" cap="none" spc="0" normalizeH="0" baseline="0" noProof="0" dirty="0">
                <a:ln>
                  <a:noFill/>
                </a:ln>
                <a:solidFill>
                  <a:prstClr val="black"/>
                </a:solidFill>
                <a:effectLst/>
                <a:uLnTx/>
                <a:uFillTx/>
                <a:latin typeface="B Roya" pitchFamily="2" charset="-78"/>
                <a:ea typeface="+mn-ea"/>
                <a:cs typeface="B Roya" pitchFamily="2" charset="-78"/>
              </a:rPr>
              <a:t>ش</a:t>
            </a:r>
            <a:r>
              <a:rPr kumimoji="0" lang="x-none" sz="2000" b="0" i="0" u="none" strike="noStrike" kern="1200" cap="none" spc="0" normalizeH="0" baseline="0" noProof="0" dirty="0">
                <a:ln>
                  <a:noFill/>
                </a:ln>
                <a:solidFill>
                  <a:prstClr val="black"/>
                </a:solidFill>
                <a:effectLst/>
                <a:uLnTx/>
                <a:uFillTx/>
                <a:latin typeface="B Roya" pitchFamily="2" charset="-78"/>
                <a:ea typeface="+mn-ea"/>
                <a:cs typeface="B Roya" pitchFamily="2" charset="-78"/>
              </a:rPr>
              <a:t>رکت‌کنندگان از </a:t>
            </a:r>
            <a:r>
              <a:rPr kumimoji="0" lang="x-none" sz="2000" b="1" i="0" u="none" strike="noStrike" kern="1200" cap="none" spc="0" normalizeH="0" baseline="0" noProof="0" dirty="0">
                <a:ln>
                  <a:noFill/>
                </a:ln>
                <a:solidFill>
                  <a:prstClr val="black"/>
                </a:solidFill>
                <a:effectLst/>
                <a:uLnTx/>
                <a:uFillTx/>
                <a:latin typeface="B Roya" pitchFamily="2" charset="-78"/>
                <a:ea typeface="+mn-ea"/>
                <a:cs typeface="B Roya" pitchFamily="2" charset="-78"/>
              </a:rPr>
              <a:t>گروه‌های مختلف، پیشینه‌های نژادی و قومی مختلف، و مکان‌های جغرافیایی متنوع</a:t>
            </a:r>
            <a:r>
              <a:rPr kumimoji="0" lang="fa-IR" sz="2000" b="1" i="0" u="none" strike="noStrike" kern="1200" cap="none" spc="0" normalizeH="0" baseline="0" noProof="0" dirty="0">
                <a:ln>
                  <a:noFill/>
                </a:ln>
                <a:solidFill>
                  <a:prstClr val="black"/>
                </a:solidFill>
                <a:effectLst/>
                <a:uLnTx/>
                <a:uFillTx/>
                <a:latin typeface="B Roya" pitchFamily="2" charset="-78"/>
                <a:ea typeface="+mn-ea"/>
                <a:cs typeface="B Roya" pitchFamily="2" charset="-78"/>
              </a:rPr>
              <a:t> </a:t>
            </a:r>
            <a:r>
              <a:rPr kumimoji="0" lang="fa-IR" sz="2000" b="0" i="0" u="none" strike="noStrike" kern="1200" cap="none" spc="0" normalizeH="0" baseline="0" noProof="0" dirty="0">
                <a:ln>
                  <a:noFill/>
                </a:ln>
                <a:solidFill>
                  <a:prstClr val="black"/>
                </a:solidFill>
                <a:effectLst/>
                <a:uLnTx/>
                <a:uFillTx/>
                <a:latin typeface="B Roya" pitchFamily="2" charset="-78"/>
                <a:ea typeface="+mn-ea"/>
                <a:cs typeface="B Roya" pitchFamily="2" charset="-78"/>
              </a:rPr>
              <a:t>به منظور </a:t>
            </a:r>
            <a:r>
              <a:rPr kumimoji="0" lang="x-none" sz="2000" b="0" i="0" u="none" strike="noStrike" kern="1200" cap="none" spc="0" normalizeH="0" baseline="0" noProof="0" dirty="0">
                <a:ln>
                  <a:noFill/>
                </a:ln>
                <a:solidFill>
                  <a:prstClr val="black"/>
                </a:solidFill>
                <a:effectLst/>
                <a:uLnTx/>
                <a:uFillTx/>
                <a:latin typeface="B Roya" pitchFamily="2" charset="-78"/>
                <a:ea typeface="+mn-ea"/>
                <a:cs typeface="B Roya" pitchFamily="2" charset="-78"/>
              </a:rPr>
              <a:t>بهینه </a:t>
            </a:r>
            <a:r>
              <a:rPr kumimoji="0" lang="fa-IR" sz="2000" b="0" i="0" u="none" strike="noStrike" kern="1200" cap="none" spc="0" normalizeH="0" baseline="0" noProof="0" dirty="0">
                <a:ln>
                  <a:noFill/>
                </a:ln>
                <a:solidFill>
                  <a:prstClr val="black"/>
                </a:solidFill>
                <a:effectLst/>
                <a:uLnTx/>
                <a:uFillTx/>
                <a:latin typeface="B Roya" pitchFamily="2" charset="-78"/>
                <a:ea typeface="+mn-ea"/>
                <a:cs typeface="B Roya" pitchFamily="2" charset="-78"/>
              </a:rPr>
              <a:t>کردن</a:t>
            </a:r>
            <a:r>
              <a:rPr kumimoji="0" lang="x-none" sz="2000" b="0" i="0" u="none" strike="noStrike" kern="1200" cap="none" spc="0" normalizeH="0" baseline="0" noProof="0" dirty="0">
                <a:ln>
                  <a:noFill/>
                </a:ln>
                <a:solidFill>
                  <a:prstClr val="black"/>
                </a:solidFill>
                <a:effectLst/>
                <a:uLnTx/>
                <a:uFillTx/>
                <a:latin typeface="B Roya" pitchFamily="2" charset="-78"/>
                <a:ea typeface="+mn-ea"/>
                <a:cs typeface="B Roya" pitchFamily="2" charset="-78"/>
              </a:rPr>
              <a:t> نمایند</a:t>
            </a:r>
            <a:r>
              <a:rPr kumimoji="0" lang="fa-IR" sz="2000" b="0" i="0" u="none" strike="noStrike" kern="1200" cap="none" spc="0" normalizeH="0" baseline="0" noProof="0" dirty="0">
                <a:ln>
                  <a:noFill/>
                </a:ln>
                <a:solidFill>
                  <a:prstClr val="black"/>
                </a:solidFill>
                <a:effectLst/>
                <a:uLnTx/>
                <a:uFillTx/>
                <a:latin typeface="B Roya" pitchFamily="2" charset="-78"/>
                <a:ea typeface="+mn-ea"/>
                <a:cs typeface="B Roya" pitchFamily="2" charset="-78"/>
              </a:rPr>
              <a:t>ه بودن</a:t>
            </a:r>
            <a:r>
              <a:rPr kumimoji="0" lang="x-none" sz="2000" b="0" i="0" u="none" strike="noStrike" kern="1200" cap="none" spc="0" normalizeH="0" baseline="0" noProof="0" dirty="0">
                <a:ln>
                  <a:noFill/>
                </a:ln>
                <a:solidFill>
                  <a:prstClr val="black"/>
                </a:solidFill>
                <a:effectLst/>
                <a:uLnTx/>
                <a:uFillTx/>
                <a:latin typeface="B Roya" pitchFamily="2" charset="-78"/>
                <a:ea typeface="+mn-ea"/>
                <a:cs typeface="B Roya" pitchFamily="2" charset="-78"/>
              </a:rPr>
              <a:t> شرکت کنندگان؛</a:t>
            </a:r>
          </a:p>
          <a:p>
            <a:pPr marL="285750" marR="0" lvl="0" indent="-285750" algn="r" defTabSz="914388" rtl="1" eaLnBrk="1" fontAlgn="auto" latinLnBrk="0" hangingPunct="1">
              <a:lnSpc>
                <a:spcPct val="100000"/>
              </a:lnSpc>
              <a:spcBef>
                <a:spcPts val="0"/>
              </a:spcBef>
              <a:spcAft>
                <a:spcPts val="0"/>
              </a:spcAft>
              <a:buClr>
                <a:srgbClr val="36868E"/>
              </a:buClr>
              <a:buSzTx/>
              <a:buFont typeface="Wingdings" pitchFamily="2" charset="2"/>
              <a:buChar char="§"/>
              <a:tabLst/>
              <a:defRPr/>
            </a:pPr>
            <a:r>
              <a:rPr kumimoji="0" lang="fa-IR" sz="2000" b="0" i="0" u="none" strike="noStrike" kern="1200" cap="none" spc="0" normalizeH="0" baseline="0" noProof="0" dirty="0">
                <a:ln>
                  <a:noFill/>
                </a:ln>
                <a:solidFill>
                  <a:prstClr val="black"/>
                </a:solidFill>
                <a:effectLst/>
                <a:uLnTx/>
                <a:uFillTx/>
                <a:latin typeface="B Roya" pitchFamily="2" charset="-78"/>
                <a:ea typeface="+mn-ea"/>
                <a:cs typeface="B Roya" pitchFamily="2" charset="-78"/>
              </a:rPr>
              <a:t>در </a:t>
            </a:r>
            <a:r>
              <a:rPr kumimoji="0" lang="fa-IR" sz="2000" b="0" i="0" u="none" strike="noStrike" kern="1200" cap="none" spc="0" normalizeH="0" baseline="0" noProof="0" dirty="0" err="1">
                <a:ln>
                  <a:noFill/>
                </a:ln>
                <a:solidFill>
                  <a:prstClr val="black"/>
                </a:solidFill>
                <a:effectLst/>
                <a:uLnTx/>
                <a:uFillTx/>
                <a:latin typeface="B Roya" pitchFamily="2" charset="-78"/>
                <a:ea typeface="+mn-ea"/>
                <a:cs typeface="B Roya" pitchFamily="2" charset="-78"/>
              </a:rPr>
              <a:t>نظرگرفتن</a:t>
            </a:r>
            <a:r>
              <a:rPr kumimoji="0" lang="fa-IR" sz="2000" b="0" i="0" u="none" strike="noStrike" kern="1200" cap="none" spc="0" normalizeH="0" baseline="0" noProof="0" dirty="0">
                <a:ln>
                  <a:noFill/>
                </a:ln>
                <a:solidFill>
                  <a:prstClr val="black"/>
                </a:solidFill>
                <a:effectLst/>
                <a:uLnTx/>
                <a:uFillTx/>
                <a:latin typeface="B Roya" pitchFamily="2" charset="-78"/>
                <a:ea typeface="+mn-ea"/>
                <a:cs typeface="B Roya" pitchFamily="2" charset="-78"/>
              </a:rPr>
              <a:t> </a:t>
            </a:r>
            <a:r>
              <a:rPr kumimoji="0" lang="x-none" sz="2000" b="1" i="0" u="none" strike="noStrike" kern="1200" cap="none" spc="0" normalizeH="0" baseline="0" noProof="0" dirty="0">
                <a:ln>
                  <a:noFill/>
                </a:ln>
                <a:solidFill>
                  <a:prstClr val="black"/>
                </a:solidFill>
                <a:effectLst/>
                <a:uLnTx/>
                <a:uFillTx/>
                <a:latin typeface="B Roya" pitchFamily="2" charset="-78"/>
                <a:ea typeface="+mn-ea"/>
                <a:cs typeface="B Roya" pitchFamily="2" charset="-78"/>
              </a:rPr>
              <a:t>انواع خاص</a:t>
            </a:r>
            <a:r>
              <a:rPr kumimoji="0" lang="fa-IR" sz="2000" b="1" i="0" u="none" strike="noStrike" kern="1200" cap="none" spc="0" normalizeH="0" baseline="0" noProof="0" dirty="0">
                <a:ln>
                  <a:noFill/>
                </a:ln>
                <a:solidFill>
                  <a:prstClr val="black"/>
                </a:solidFill>
                <a:effectLst/>
                <a:uLnTx/>
                <a:uFillTx/>
                <a:latin typeface="B Roya" pitchFamily="2" charset="-78"/>
                <a:ea typeface="+mn-ea"/>
                <a:cs typeface="B Roya" pitchFamily="2" charset="-78"/>
              </a:rPr>
              <a:t> لنزهای تماسی، </a:t>
            </a:r>
            <a:r>
              <a:rPr kumimoji="0" lang="fa-IR" sz="2000" b="1" i="0" u="none" strike="noStrike" kern="1200" cap="none" spc="0" normalizeH="0" baseline="0" noProof="0" dirty="0" err="1">
                <a:ln>
                  <a:noFill/>
                </a:ln>
                <a:solidFill>
                  <a:prstClr val="black"/>
                </a:solidFill>
                <a:effectLst/>
                <a:uLnTx/>
                <a:uFillTx/>
                <a:latin typeface="B Roya" pitchFamily="2" charset="-78"/>
                <a:ea typeface="+mn-ea"/>
                <a:cs typeface="B Roya" pitchFamily="2" charset="-78"/>
              </a:rPr>
              <a:t>زمان‌بندی</a:t>
            </a:r>
            <a:r>
              <a:rPr kumimoji="0" lang="fa-IR" sz="2000" b="1" i="0" u="none" strike="noStrike" kern="1200" cap="none" spc="0" normalizeH="0" baseline="0" noProof="0" dirty="0">
                <a:ln>
                  <a:noFill/>
                </a:ln>
                <a:solidFill>
                  <a:prstClr val="black"/>
                </a:solidFill>
                <a:effectLst/>
                <a:uLnTx/>
                <a:uFillTx/>
                <a:latin typeface="B Roya" pitchFamily="2" charset="-78"/>
                <a:ea typeface="+mn-ea"/>
                <a:cs typeface="B Roya" pitchFamily="2" charset="-78"/>
              </a:rPr>
              <a:t> استفاده و</a:t>
            </a:r>
            <a:r>
              <a:rPr kumimoji="0" lang="x-none" sz="2000" b="1" i="0" u="none" strike="noStrike" kern="1200" cap="none" spc="0" normalizeH="0" baseline="0" noProof="0" dirty="0">
                <a:ln>
                  <a:noFill/>
                </a:ln>
                <a:solidFill>
                  <a:prstClr val="black"/>
                </a:solidFill>
                <a:effectLst/>
                <a:uLnTx/>
                <a:uFillTx/>
                <a:latin typeface="B Roya" pitchFamily="2" charset="-78"/>
                <a:ea typeface="+mn-ea"/>
                <a:cs typeface="B Roya" pitchFamily="2" charset="-78"/>
              </a:rPr>
              <a:t> سیستم</a:t>
            </a:r>
            <a:r>
              <a:rPr kumimoji="0" lang="fa-IR" sz="2000" b="1" i="0" u="none" strike="noStrike" kern="1200" cap="none" spc="0" normalizeH="0" baseline="0" noProof="0" dirty="0">
                <a:ln>
                  <a:noFill/>
                </a:ln>
                <a:solidFill>
                  <a:prstClr val="black"/>
                </a:solidFill>
                <a:effectLst/>
                <a:uLnTx/>
                <a:uFillTx/>
                <a:latin typeface="B Roya" pitchFamily="2" charset="-78"/>
                <a:ea typeface="+mn-ea"/>
                <a:cs typeface="B Roya" pitchFamily="2" charset="-78"/>
              </a:rPr>
              <a:t>‌</a:t>
            </a:r>
            <a:r>
              <a:rPr kumimoji="0" lang="x-none" sz="2000" b="1" i="0" u="none" strike="noStrike" kern="1200" cap="none" spc="0" normalizeH="0" baseline="0" noProof="0" dirty="0">
                <a:ln>
                  <a:noFill/>
                </a:ln>
                <a:solidFill>
                  <a:prstClr val="black"/>
                </a:solidFill>
                <a:effectLst/>
                <a:uLnTx/>
                <a:uFillTx/>
                <a:latin typeface="B Roya" pitchFamily="2" charset="-78"/>
                <a:ea typeface="+mn-ea"/>
                <a:cs typeface="B Roya" pitchFamily="2" charset="-78"/>
              </a:rPr>
              <a:t>های مراقبت </a:t>
            </a:r>
            <a:r>
              <a:rPr kumimoji="0" lang="fa-IR" sz="2000" b="1" i="0" u="none" strike="noStrike" kern="1200" cap="none" spc="0" normalizeH="0" baseline="0" noProof="0" dirty="0">
                <a:ln>
                  <a:noFill/>
                </a:ln>
                <a:solidFill>
                  <a:prstClr val="black"/>
                </a:solidFill>
                <a:effectLst/>
                <a:uLnTx/>
                <a:uFillTx/>
                <a:latin typeface="B Roya" pitchFamily="2" charset="-78"/>
                <a:ea typeface="+mn-ea"/>
                <a:cs typeface="B Roya" pitchFamily="2" charset="-78"/>
              </a:rPr>
              <a:t>لنزهای تماسی</a:t>
            </a:r>
            <a:r>
              <a:rPr kumimoji="0" lang="x-none" sz="2000" b="1" i="0" u="none" strike="noStrike" kern="1200" cap="none" spc="0" normalizeH="0" baseline="0" noProof="0" dirty="0">
                <a:ln>
                  <a:noFill/>
                </a:ln>
                <a:solidFill>
                  <a:prstClr val="black"/>
                </a:solidFill>
                <a:effectLst/>
                <a:uLnTx/>
                <a:uFillTx/>
                <a:latin typeface="B Roya" pitchFamily="2" charset="-78"/>
                <a:ea typeface="+mn-ea"/>
                <a:cs typeface="B Roya" pitchFamily="2" charset="-78"/>
              </a:rPr>
              <a:t> </a:t>
            </a:r>
            <a:endParaRPr kumimoji="0" lang="fa-IR" sz="2000" b="1" i="0" u="none" strike="noStrike" kern="1200" cap="none" spc="0" normalizeH="0" baseline="0" noProof="0" dirty="0">
              <a:ln>
                <a:noFill/>
              </a:ln>
              <a:solidFill>
                <a:prstClr val="black"/>
              </a:solidFill>
              <a:effectLst/>
              <a:uLnTx/>
              <a:uFillTx/>
              <a:latin typeface="B Roya" pitchFamily="2" charset="-78"/>
              <a:ea typeface="+mn-ea"/>
              <a:cs typeface="B Roya" pitchFamily="2" charset="-78"/>
            </a:endParaRPr>
          </a:p>
          <a:p>
            <a:pPr marL="285750" marR="0" lvl="0" indent="-285750" algn="r" defTabSz="914388" rtl="1" eaLnBrk="1" fontAlgn="auto" latinLnBrk="0" hangingPunct="1">
              <a:lnSpc>
                <a:spcPct val="100000"/>
              </a:lnSpc>
              <a:spcBef>
                <a:spcPts val="0"/>
              </a:spcBef>
              <a:spcAft>
                <a:spcPts val="0"/>
              </a:spcAft>
              <a:buClr>
                <a:srgbClr val="36868E"/>
              </a:buClr>
              <a:buSzTx/>
              <a:buFont typeface="Wingdings" pitchFamily="2" charset="2"/>
              <a:buChar char="§"/>
              <a:tabLst/>
              <a:defRPr/>
            </a:pPr>
            <a:r>
              <a:rPr kumimoji="0" lang="x-none" sz="2000" b="0" i="0" u="none" strike="noStrike" kern="1200" cap="none" spc="0" normalizeH="0" baseline="0" noProof="0" dirty="0">
                <a:ln>
                  <a:noFill/>
                </a:ln>
                <a:solidFill>
                  <a:prstClr val="black"/>
                </a:solidFill>
                <a:effectLst/>
                <a:uLnTx/>
                <a:uFillTx/>
                <a:latin typeface="B Roya" pitchFamily="2" charset="-78"/>
                <a:ea typeface="+mn-ea"/>
                <a:cs typeface="B Roya" pitchFamily="2" charset="-78"/>
              </a:rPr>
              <a:t> ارزیابی قطره</a:t>
            </a:r>
            <a:r>
              <a:rPr kumimoji="0" lang="fa-IR" sz="2000" b="0" i="0" u="none" strike="noStrike" kern="1200" cap="none" spc="0" normalizeH="0" baseline="0" noProof="0" dirty="0">
                <a:ln>
                  <a:noFill/>
                </a:ln>
                <a:solidFill>
                  <a:prstClr val="black"/>
                </a:solidFill>
                <a:effectLst/>
                <a:uLnTx/>
                <a:uFillTx/>
                <a:latin typeface="B Roya" pitchFamily="2" charset="-78"/>
                <a:ea typeface="+mn-ea"/>
                <a:cs typeface="B Roya" pitchFamily="2" charset="-78"/>
              </a:rPr>
              <a:t>‌</a:t>
            </a:r>
            <a:r>
              <a:rPr kumimoji="0" lang="x-none" sz="2000" b="0" i="0" u="none" strike="noStrike" kern="1200" cap="none" spc="0" normalizeH="0" baseline="0" noProof="0" dirty="0">
                <a:ln>
                  <a:noFill/>
                </a:ln>
                <a:solidFill>
                  <a:prstClr val="black"/>
                </a:solidFill>
                <a:effectLst/>
                <a:uLnTx/>
                <a:uFillTx/>
                <a:latin typeface="B Roya" pitchFamily="2" charset="-78"/>
                <a:ea typeface="+mn-ea"/>
                <a:cs typeface="B Roya" pitchFamily="2" charset="-78"/>
              </a:rPr>
              <a:t>های روان کننده در برابر </a:t>
            </a:r>
            <a:r>
              <a:rPr kumimoji="0" lang="fa-IR" sz="2000" b="1" i="0" u="none" strike="noStrike" kern="1200" cap="none" spc="0" normalizeH="0" baseline="0" noProof="0" dirty="0">
                <a:ln>
                  <a:noFill/>
                </a:ln>
                <a:solidFill>
                  <a:prstClr val="black"/>
                </a:solidFill>
                <a:effectLst/>
                <a:uLnTx/>
                <a:uFillTx/>
                <a:latin typeface="B Roya" pitchFamily="2" charset="-78"/>
                <a:ea typeface="+mn-ea"/>
                <a:cs typeface="B Roya" pitchFamily="2" charset="-78"/>
              </a:rPr>
              <a:t>«</a:t>
            </a:r>
            <a:r>
              <a:rPr kumimoji="0" lang="fa-IR" sz="2000" b="1" i="0" u="none" strike="noStrike" kern="1200" cap="none" spc="0" normalizeH="0" baseline="0" noProof="0" dirty="0" err="1">
                <a:ln>
                  <a:noFill/>
                </a:ln>
                <a:solidFill>
                  <a:prstClr val="black"/>
                </a:solidFill>
                <a:effectLst/>
                <a:uLnTx/>
                <a:uFillTx/>
                <a:latin typeface="B Roya" pitchFamily="2" charset="-78"/>
                <a:ea typeface="+mn-ea"/>
                <a:cs typeface="B Roya" pitchFamily="2" charset="-78"/>
              </a:rPr>
              <a:t>حامل‌های</a:t>
            </a:r>
            <a:r>
              <a:rPr kumimoji="0" lang="fa-IR" sz="2000" b="1" i="0" u="none" strike="noStrike" kern="1200" cap="none" spc="0" normalizeH="0" baseline="0" noProof="0" dirty="0">
                <a:ln>
                  <a:noFill/>
                </a:ln>
                <a:solidFill>
                  <a:prstClr val="black"/>
                </a:solidFill>
                <a:effectLst/>
                <a:uLnTx/>
                <a:uFillTx/>
                <a:latin typeface="B Roya" pitchFamily="2" charset="-78"/>
                <a:ea typeface="+mn-ea"/>
                <a:cs typeface="B Roya" pitchFamily="2" charset="-78"/>
              </a:rPr>
              <a:t>» </a:t>
            </a:r>
            <a:r>
              <a:rPr kumimoji="0" lang="x-none" sz="2000" b="1" i="0" u="none" strike="noStrike" kern="1200" cap="none" spc="0" normalizeH="0" baseline="0" noProof="0" dirty="0">
                <a:ln>
                  <a:noFill/>
                </a:ln>
                <a:solidFill>
                  <a:prstClr val="black"/>
                </a:solidFill>
                <a:effectLst/>
                <a:uLnTx/>
                <a:uFillTx/>
                <a:latin typeface="B Roya" pitchFamily="2" charset="-78"/>
                <a:ea typeface="+mn-ea"/>
                <a:cs typeface="B Roya" pitchFamily="2" charset="-78"/>
              </a:rPr>
              <a:t>غیرفعال </a:t>
            </a:r>
            <a:r>
              <a:rPr kumimoji="0" lang="x-none" sz="2000" b="0" i="0" u="none" strike="noStrike" kern="1200" cap="none" spc="0" normalizeH="0" baseline="0" noProof="0" dirty="0">
                <a:ln>
                  <a:noFill/>
                </a:ln>
                <a:solidFill>
                  <a:prstClr val="black"/>
                </a:solidFill>
                <a:effectLst/>
                <a:uLnTx/>
                <a:uFillTx/>
                <a:latin typeface="B Roya" pitchFamily="2" charset="-78"/>
                <a:ea typeface="+mn-ea"/>
                <a:cs typeface="B Roya" pitchFamily="2" charset="-78"/>
              </a:rPr>
              <a:t>برای اطمینان از ارزیابی مناسب مواد فعال غیردارویی قبل از مقایسه سر به سر</a:t>
            </a:r>
            <a:r>
              <a:rPr kumimoji="0" lang="fa-IR" sz="2000" b="0" i="0" u="none" strike="noStrike" kern="1200" cap="none" spc="0" normalizeH="0" baseline="0" noProof="0" dirty="0">
                <a:ln>
                  <a:noFill/>
                </a:ln>
                <a:solidFill>
                  <a:prstClr val="black"/>
                </a:solidFill>
                <a:effectLst/>
                <a:uLnTx/>
                <a:uFillTx/>
                <a:latin typeface="B Roya" pitchFamily="2" charset="-78"/>
                <a:ea typeface="+mn-ea"/>
                <a:cs typeface="B Roya" pitchFamily="2" charset="-78"/>
              </a:rPr>
              <a:t>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B Roya" pitchFamily="2" charset="-78"/>
              </a:rPr>
              <a:t>head-to-head</a:t>
            </a:r>
            <a:r>
              <a:rPr kumimoji="0" lang="fa-IR" sz="2000" b="0" i="0" u="none" strike="noStrike" kern="1200" cap="none" spc="0" normalizeH="0" baseline="0" noProof="0" dirty="0">
                <a:ln>
                  <a:noFill/>
                </a:ln>
                <a:solidFill>
                  <a:prstClr val="black"/>
                </a:solidFill>
                <a:effectLst/>
                <a:uLnTx/>
                <a:uFillTx/>
                <a:latin typeface="B Roya" pitchFamily="2" charset="-78"/>
                <a:ea typeface="+mn-ea"/>
                <a:cs typeface="B Roya" pitchFamily="2" charset="-78"/>
              </a:rPr>
              <a:t>)</a:t>
            </a:r>
            <a:r>
              <a:rPr kumimoji="0" lang="x-none" sz="2000" b="0" i="0" u="none" strike="noStrike" kern="1200" cap="none" spc="0" normalizeH="0" baseline="0" noProof="0" dirty="0">
                <a:ln>
                  <a:noFill/>
                </a:ln>
                <a:solidFill>
                  <a:prstClr val="black"/>
                </a:solidFill>
                <a:effectLst/>
                <a:uLnTx/>
                <a:uFillTx/>
                <a:latin typeface="B Roya" pitchFamily="2" charset="-78"/>
                <a:ea typeface="+mn-ea"/>
                <a:cs typeface="B Roya" pitchFamily="2" charset="-78"/>
              </a:rPr>
              <a:t> با قطره فعال دیگر.</a:t>
            </a:r>
            <a:endParaRPr kumimoji="0" lang="fa-IR" sz="2000" b="0" i="0" u="none" strike="noStrike" kern="1200" cap="none" spc="0" normalizeH="0" baseline="0" noProof="0" dirty="0">
              <a:ln>
                <a:noFill/>
              </a:ln>
              <a:solidFill>
                <a:prstClr val="black"/>
              </a:solidFill>
              <a:effectLst/>
              <a:uLnTx/>
              <a:uFillTx/>
              <a:latin typeface="B Roya" pitchFamily="2" charset="-78"/>
              <a:ea typeface="+mn-ea"/>
              <a:cs typeface="B Roya" pitchFamily="2" charset="-78"/>
            </a:endParaRPr>
          </a:p>
          <a:p>
            <a:pPr marL="285750" marR="0" lvl="0" indent="-285750" algn="r" defTabSz="914388" rtl="1" eaLnBrk="1" fontAlgn="auto" latinLnBrk="0" hangingPunct="1">
              <a:lnSpc>
                <a:spcPct val="100000"/>
              </a:lnSpc>
              <a:spcBef>
                <a:spcPts val="0"/>
              </a:spcBef>
              <a:spcAft>
                <a:spcPts val="0"/>
              </a:spcAft>
              <a:buClr>
                <a:srgbClr val="36868E"/>
              </a:buClr>
              <a:buSzTx/>
              <a:buFont typeface="Wingdings" pitchFamily="2" charset="2"/>
              <a:buChar char="§"/>
              <a:tabLst/>
              <a:defRPr/>
            </a:pPr>
            <a:r>
              <a:rPr kumimoji="0" lang="fa-IR" sz="2000" b="0" i="0" u="none" strike="noStrike" kern="1200" cap="none" spc="0" normalizeH="0" baseline="0" noProof="0" dirty="0">
                <a:ln>
                  <a:noFill/>
                </a:ln>
                <a:solidFill>
                  <a:prstClr val="black"/>
                </a:solidFill>
                <a:effectLst/>
                <a:uLnTx/>
                <a:uFillTx/>
                <a:latin typeface="B Roya" pitchFamily="2" charset="-78"/>
                <a:ea typeface="+mn-ea"/>
                <a:cs typeface="B Roya" pitchFamily="2" charset="-78"/>
              </a:rPr>
              <a:t>پایش شرکت </a:t>
            </a:r>
            <a:r>
              <a:rPr kumimoji="0" lang="fa-IR" sz="2000" b="0" i="0" u="none" strike="noStrike" kern="1200" cap="none" spc="0" normalizeH="0" baseline="0" noProof="0" dirty="0" err="1">
                <a:ln>
                  <a:noFill/>
                </a:ln>
                <a:solidFill>
                  <a:prstClr val="black"/>
                </a:solidFill>
                <a:effectLst/>
                <a:uLnTx/>
                <a:uFillTx/>
                <a:latin typeface="B Roya" pitchFamily="2" charset="-78"/>
                <a:ea typeface="+mn-ea"/>
                <a:cs typeface="B Roya" pitchFamily="2" charset="-78"/>
              </a:rPr>
              <a:t>کنندگان</a:t>
            </a:r>
            <a:r>
              <a:rPr kumimoji="0" lang="fa-IR" sz="2000" b="0" i="0" u="none" strike="noStrike" kern="1200" cap="none" spc="0" normalizeH="0" baseline="0" noProof="0" dirty="0">
                <a:ln>
                  <a:noFill/>
                </a:ln>
                <a:solidFill>
                  <a:prstClr val="black"/>
                </a:solidFill>
                <a:effectLst/>
                <a:uLnTx/>
                <a:uFillTx/>
                <a:latin typeface="B Roya" pitchFamily="2" charset="-78"/>
                <a:ea typeface="+mn-ea"/>
                <a:cs typeface="B Roya" pitchFamily="2" charset="-78"/>
              </a:rPr>
              <a:t> در </a:t>
            </a:r>
            <a:r>
              <a:rPr kumimoji="0" lang="fa-IR" sz="2000" b="1" i="0" u="none" strike="noStrike" kern="1200" cap="none" spc="0" normalizeH="0" baseline="0" noProof="0" dirty="0">
                <a:ln>
                  <a:noFill/>
                </a:ln>
                <a:solidFill>
                  <a:prstClr val="black"/>
                </a:solidFill>
                <a:effectLst/>
                <a:uLnTx/>
                <a:uFillTx/>
                <a:latin typeface="B Roya" pitchFamily="2" charset="-78"/>
                <a:ea typeface="+mn-ea"/>
                <a:cs typeface="B Roya" pitchFamily="2" charset="-78"/>
              </a:rPr>
              <a:t>مدت زمان طولانی </a:t>
            </a:r>
            <a:r>
              <a:rPr kumimoji="0" lang="fa-IR" sz="2000" b="0" i="0" u="none" strike="noStrike" kern="1200" cap="none" spc="0" normalizeH="0" baseline="0" noProof="0" dirty="0">
                <a:ln>
                  <a:noFill/>
                </a:ln>
                <a:solidFill>
                  <a:prstClr val="black"/>
                </a:solidFill>
                <a:effectLst/>
                <a:uLnTx/>
                <a:uFillTx/>
                <a:latin typeface="B Roya" pitchFamily="2" charset="-78"/>
                <a:ea typeface="+mn-ea"/>
                <a:cs typeface="B Roya" pitchFamily="2" charset="-78"/>
              </a:rPr>
              <a:t>و</a:t>
            </a:r>
          </a:p>
          <a:p>
            <a:pPr marL="285750" marR="0" lvl="0" indent="-285750" algn="r" defTabSz="914388" rtl="1" eaLnBrk="1" fontAlgn="auto" latinLnBrk="0" hangingPunct="1">
              <a:lnSpc>
                <a:spcPct val="100000"/>
              </a:lnSpc>
              <a:spcBef>
                <a:spcPts val="0"/>
              </a:spcBef>
              <a:spcAft>
                <a:spcPts val="0"/>
              </a:spcAft>
              <a:buClr>
                <a:srgbClr val="36868E"/>
              </a:buClr>
              <a:buSzTx/>
              <a:buFont typeface="Wingdings" pitchFamily="2" charset="2"/>
              <a:buChar char="§"/>
              <a:tabLst/>
              <a:defRPr/>
            </a:pPr>
            <a:r>
              <a:rPr kumimoji="0" lang="fa-IR" sz="2000" b="0" i="0" u="none" strike="noStrike" kern="1200" cap="none" spc="0" normalizeH="0" baseline="0" noProof="0" dirty="0">
                <a:ln>
                  <a:noFill/>
                </a:ln>
                <a:solidFill>
                  <a:prstClr val="black"/>
                </a:solidFill>
                <a:effectLst/>
                <a:uLnTx/>
                <a:uFillTx/>
                <a:latin typeface="B Roya" pitchFamily="2" charset="-78"/>
                <a:ea typeface="+mn-ea"/>
                <a:cs typeface="B Roya" pitchFamily="2" charset="-78"/>
              </a:rPr>
              <a:t>مطالعاتی در آینده در نظر بگیرید که اثربخشی سایر رویکردهای درمانی برای ناراحتی لنزهای تماسی مانند </a:t>
            </a:r>
            <a:r>
              <a:rPr kumimoji="0" lang="fa-IR" sz="2000" b="0" i="0" u="none" strike="noStrike" kern="1200" cap="none" spc="0" normalizeH="0" baseline="0" noProof="0" dirty="0" err="1">
                <a:ln>
                  <a:noFill/>
                </a:ln>
                <a:solidFill>
                  <a:prstClr val="black"/>
                </a:solidFill>
                <a:effectLst/>
                <a:uLnTx/>
                <a:uFillTx/>
                <a:latin typeface="B Roya" pitchFamily="2" charset="-78"/>
                <a:ea typeface="+mn-ea"/>
                <a:cs typeface="B Roya" pitchFamily="2" charset="-78"/>
              </a:rPr>
              <a:t>قطره‌های</a:t>
            </a:r>
            <a:r>
              <a:rPr kumimoji="0" lang="fa-IR" sz="2000" b="0" i="0" u="none" strike="noStrike" kern="1200" cap="none" spc="0" normalizeH="0" baseline="0" noProof="0" dirty="0">
                <a:ln>
                  <a:noFill/>
                </a:ln>
                <a:solidFill>
                  <a:prstClr val="black"/>
                </a:solidFill>
                <a:effectLst/>
                <a:uLnTx/>
                <a:uFillTx/>
                <a:latin typeface="B Roya" pitchFamily="2" charset="-78"/>
                <a:ea typeface="+mn-ea"/>
                <a:cs typeface="B Roya" pitchFamily="2" charset="-78"/>
              </a:rPr>
              <a:t> </a:t>
            </a:r>
            <a:r>
              <a:rPr kumimoji="0" lang="fa-IR" sz="2000" b="0" i="0" u="none" strike="noStrike" kern="1200" cap="none" spc="0" normalizeH="0" baseline="0" noProof="0" dirty="0" err="1">
                <a:ln>
                  <a:noFill/>
                </a:ln>
                <a:solidFill>
                  <a:prstClr val="black"/>
                </a:solidFill>
                <a:effectLst/>
                <a:uLnTx/>
                <a:uFillTx/>
                <a:latin typeface="B Roya" pitchFamily="2" charset="-78"/>
                <a:ea typeface="+mn-ea"/>
                <a:cs typeface="B Roya" pitchFamily="2" charset="-78"/>
              </a:rPr>
              <a:t>ضدالتهاب</a:t>
            </a:r>
            <a:r>
              <a:rPr kumimoji="0" lang="fa-IR" sz="2000" b="0" i="0" u="none" strike="noStrike" kern="1200" cap="none" spc="0" normalizeH="0" baseline="0" noProof="0" dirty="0">
                <a:ln>
                  <a:noFill/>
                </a:ln>
                <a:solidFill>
                  <a:prstClr val="black"/>
                </a:solidFill>
                <a:effectLst/>
                <a:uLnTx/>
                <a:uFillTx/>
                <a:latin typeface="B Roya" pitchFamily="2" charset="-78"/>
                <a:ea typeface="+mn-ea"/>
                <a:cs typeface="B Roya" pitchFamily="2" charset="-78"/>
              </a:rPr>
              <a:t> چشمی و </a:t>
            </a:r>
            <a:r>
              <a:rPr kumimoji="0" lang="fa-IR" sz="2000" b="0" i="0" u="none" strike="noStrike" kern="1200" cap="none" spc="0" normalizeH="0" baseline="0" noProof="0" dirty="0" err="1">
                <a:ln>
                  <a:noFill/>
                </a:ln>
                <a:solidFill>
                  <a:prstClr val="black"/>
                </a:solidFill>
                <a:effectLst/>
                <a:uLnTx/>
                <a:uFillTx/>
                <a:latin typeface="B Roya" pitchFamily="2" charset="-78"/>
                <a:ea typeface="+mn-ea"/>
                <a:cs typeface="B Roya" pitchFamily="2" charset="-78"/>
              </a:rPr>
              <a:t>درمان‌های</a:t>
            </a:r>
            <a:r>
              <a:rPr kumimoji="0" lang="fa-IR" sz="2000" b="0" i="0" u="none" strike="noStrike" kern="1200" cap="none" spc="0" normalizeH="0" baseline="0" noProof="0" dirty="0">
                <a:ln>
                  <a:noFill/>
                </a:ln>
                <a:solidFill>
                  <a:prstClr val="black"/>
                </a:solidFill>
                <a:effectLst/>
                <a:uLnTx/>
                <a:uFillTx/>
                <a:latin typeface="B Roya" pitchFamily="2" charset="-78"/>
                <a:ea typeface="+mn-ea"/>
                <a:cs typeface="B Roya" pitchFamily="2" charset="-78"/>
              </a:rPr>
              <a:t> داخل مطب را ارزیابی </a:t>
            </a:r>
            <a:r>
              <a:rPr kumimoji="0" lang="fa-IR" sz="2000" b="0" i="0" u="none" strike="noStrike" kern="1200" cap="none" spc="0" normalizeH="0" baseline="0" noProof="0" dirty="0" err="1">
                <a:ln>
                  <a:noFill/>
                </a:ln>
                <a:solidFill>
                  <a:prstClr val="black"/>
                </a:solidFill>
                <a:effectLst/>
                <a:uLnTx/>
                <a:uFillTx/>
                <a:latin typeface="B Roya" pitchFamily="2" charset="-78"/>
                <a:ea typeface="+mn-ea"/>
                <a:cs typeface="B Roya" pitchFamily="2" charset="-78"/>
              </a:rPr>
              <a:t>می‌کند</a:t>
            </a:r>
            <a:r>
              <a:rPr kumimoji="0" lang="fa-IR" sz="2000" b="0" i="0" u="none" strike="noStrike" kern="1200" cap="none" spc="0" normalizeH="0" baseline="0" noProof="0" dirty="0">
                <a:ln>
                  <a:noFill/>
                </a:ln>
                <a:solidFill>
                  <a:prstClr val="black"/>
                </a:solidFill>
                <a:effectLst/>
                <a:uLnTx/>
                <a:uFillTx/>
                <a:latin typeface="B Roya" pitchFamily="2" charset="-78"/>
                <a:ea typeface="+mn-ea"/>
                <a:cs typeface="B Roya" pitchFamily="2" charset="-78"/>
              </a:rPr>
              <a:t>.</a:t>
            </a:r>
            <a:endParaRPr kumimoji="0" lang="x-none" sz="2000" b="0" i="0" u="none" strike="noStrike" kern="1200" cap="none" spc="0" normalizeH="0" baseline="0" noProof="0" dirty="0">
              <a:ln>
                <a:noFill/>
              </a:ln>
              <a:solidFill>
                <a:prstClr val="black"/>
              </a:solidFill>
              <a:effectLst/>
              <a:uLnTx/>
              <a:uFillTx/>
              <a:latin typeface="B Roya" pitchFamily="2" charset="-78"/>
              <a:ea typeface="+mn-ea"/>
              <a:cs typeface="B Roya" pitchFamily="2" charset="-78"/>
            </a:endParaRPr>
          </a:p>
        </p:txBody>
      </p:sp>
    </p:spTree>
    <p:extLst>
      <p:ext uri="{BB962C8B-B14F-4D97-AF65-F5344CB8AC3E}">
        <p14:creationId xmlns:p14="http://schemas.microsoft.com/office/powerpoint/2010/main" val="3388025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A6C0A35-C6EC-B346-0C17-941243E41D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7542" y="290862"/>
            <a:ext cx="8387920" cy="6276276"/>
          </a:xfrm>
          <a:prstGeom prst="rect">
            <a:avLst/>
          </a:prstGeom>
          <a:ln>
            <a:noFill/>
          </a:ln>
          <a:effectLst>
            <a:outerShdw blurRad="292100" dist="139700" dir="2700000" algn="tl" rotWithShape="0">
              <a:srgbClr val="333333">
                <a:alpha val="65000"/>
              </a:srgbClr>
            </a:outerShdw>
          </a:effectLst>
        </p:spPr>
      </p:pic>
      <p:sp>
        <p:nvSpPr>
          <p:cNvPr id="4" name="Right Arrow 3">
            <a:extLst>
              <a:ext uri="{FF2B5EF4-FFF2-40B4-BE49-F238E27FC236}">
                <a16:creationId xmlns:a16="http://schemas.microsoft.com/office/drawing/2014/main" id="{EEE8B566-9052-8207-615B-AD7FE8CF39B1}"/>
              </a:ext>
            </a:extLst>
          </p:cNvPr>
          <p:cNvSpPr/>
          <p:nvPr/>
        </p:nvSpPr>
        <p:spPr>
          <a:xfrm rot="1600507">
            <a:off x="570919" y="5301304"/>
            <a:ext cx="741793" cy="316476"/>
          </a:xfrm>
          <a:prstGeom prst="rightArrow">
            <a:avLst/>
          </a:prstGeom>
          <a:solidFill>
            <a:srgbClr val="66006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T"/>
          </a:p>
        </p:txBody>
      </p:sp>
    </p:spTree>
    <p:extLst>
      <p:ext uri="{BB962C8B-B14F-4D97-AF65-F5344CB8AC3E}">
        <p14:creationId xmlns:p14="http://schemas.microsoft.com/office/powerpoint/2010/main" val="142206355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A323065-6885-4F11-7D05-3B3BB249E0CC}"/>
              </a:ext>
            </a:extLst>
          </p:cNvPr>
          <p:cNvSpPr txBox="1"/>
          <p:nvPr/>
        </p:nvSpPr>
        <p:spPr>
          <a:xfrm>
            <a:off x="7466933" y="6392401"/>
            <a:ext cx="4673600" cy="338554"/>
          </a:xfrm>
          <a:prstGeom prst="rect">
            <a:avLst/>
          </a:prstGeom>
          <a:noFill/>
        </p:spPr>
        <p:txBody>
          <a:bodyPr wrap="square">
            <a:spAutoFit/>
          </a:bodyPr>
          <a:lstStyle/>
          <a:p>
            <a:r>
              <a:rPr lang="en-GB" sz="1600" i="1" dirty="0">
                <a:solidFill>
                  <a:srgbClr val="002060"/>
                </a:solidFill>
                <a:latin typeface="Source Sans Pro" panose="020B0503030403020204" pitchFamily="34" charset="0"/>
                <a:ea typeface="Source Sans Pro" panose="020B0503030403020204" pitchFamily="34" charset="0"/>
              </a:rPr>
              <a:t>https://</a:t>
            </a:r>
            <a:r>
              <a:rPr lang="en-GB" sz="1600" i="1" dirty="0" err="1">
                <a:solidFill>
                  <a:srgbClr val="002060"/>
                </a:solidFill>
                <a:latin typeface="Source Sans Pro" panose="020B0503030403020204" pitchFamily="34" charset="0"/>
                <a:ea typeface="Source Sans Pro" panose="020B0503030403020204" pitchFamily="34" charset="0"/>
              </a:rPr>
              <a:t>doi.org</a:t>
            </a:r>
            <a:r>
              <a:rPr lang="en-GB" sz="1600" i="1" dirty="0">
                <a:solidFill>
                  <a:srgbClr val="002060"/>
                </a:solidFill>
                <a:latin typeface="Source Sans Pro" panose="020B0503030403020204" pitchFamily="34" charset="0"/>
                <a:ea typeface="Source Sans Pro" panose="020B0503030403020204" pitchFamily="34" charset="0"/>
              </a:rPr>
              <a:t>/10.1002/14651858.CD013870.pub2</a:t>
            </a:r>
            <a:endParaRPr lang="x-none" sz="1600" i="1" dirty="0">
              <a:solidFill>
                <a:srgbClr val="002060"/>
              </a:solidFill>
              <a:latin typeface="Source Sans Pro" panose="020B0503030403020204" pitchFamily="34" charset="0"/>
              <a:ea typeface="Source Sans Pro" panose="020B0503030403020204" pitchFamily="34" charset="0"/>
            </a:endParaRPr>
          </a:p>
        </p:txBody>
      </p:sp>
      <p:pic>
        <p:nvPicPr>
          <p:cNvPr id="8" name="Picture 7">
            <a:extLst>
              <a:ext uri="{FF2B5EF4-FFF2-40B4-BE49-F238E27FC236}">
                <a16:creationId xmlns:a16="http://schemas.microsoft.com/office/drawing/2014/main" id="{9D36072E-47DC-B750-52B7-E0BE75843D90}"/>
              </a:ext>
            </a:extLst>
          </p:cNvPr>
          <p:cNvPicPr>
            <a:picLocks noChangeAspect="1"/>
          </p:cNvPicPr>
          <p:nvPr/>
        </p:nvPicPr>
        <p:blipFill>
          <a:blip r:embed="rId3"/>
          <a:stretch>
            <a:fillRect/>
          </a:stretch>
        </p:blipFill>
        <p:spPr>
          <a:xfrm>
            <a:off x="328001" y="283123"/>
            <a:ext cx="11535999" cy="589887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3193880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22A8D19-89DA-6FF4-6E50-1458B2110A9D}"/>
              </a:ext>
            </a:extLst>
          </p:cNvPr>
          <p:cNvPicPr>
            <a:picLocks noChangeAspect="1"/>
          </p:cNvPicPr>
          <p:nvPr/>
        </p:nvPicPr>
        <p:blipFill>
          <a:blip r:embed="rId2"/>
          <a:stretch>
            <a:fillRect/>
          </a:stretch>
        </p:blipFill>
        <p:spPr>
          <a:xfrm>
            <a:off x="368314" y="0"/>
            <a:ext cx="9377181" cy="6180656"/>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3BAA693D-B072-8C62-F48E-44F78C08922C}"/>
              </a:ext>
            </a:extLst>
          </p:cNvPr>
          <p:cNvSpPr txBox="1"/>
          <p:nvPr/>
        </p:nvSpPr>
        <p:spPr>
          <a:xfrm>
            <a:off x="368314" y="6330948"/>
            <a:ext cx="4673600" cy="338554"/>
          </a:xfrm>
          <a:prstGeom prst="rect">
            <a:avLst/>
          </a:prstGeom>
          <a:noFill/>
        </p:spPr>
        <p:txBody>
          <a:bodyPr wrap="square">
            <a:spAutoFit/>
          </a:bodyPr>
          <a:lstStyle/>
          <a:p>
            <a:r>
              <a:rPr lang="en-GB" sz="1600" i="1" dirty="0">
                <a:solidFill>
                  <a:srgbClr val="002060"/>
                </a:solidFill>
                <a:latin typeface="Source Sans Pro" panose="020B0503030403020204" pitchFamily="34" charset="0"/>
                <a:ea typeface="Source Sans Pro" panose="020B0503030403020204" pitchFamily="34" charset="0"/>
              </a:rPr>
              <a:t>https://</a:t>
            </a:r>
            <a:r>
              <a:rPr lang="en-GB" sz="1600" i="1" dirty="0" err="1">
                <a:solidFill>
                  <a:srgbClr val="002060"/>
                </a:solidFill>
                <a:latin typeface="Source Sans Pro" panose="020B0503030403020204" pitchFamily="34" charset="0"/>
                <a:ea typeface="Source Sans Pro" panose="020B0503030403020204" pitchFamily="34" charset="0"/>
              </a:rPr>
              <a:t>doi.org</a:t>
            </a:r>
            <a:r>
              <a:rPr lang="en-GB" sz="1600" i="1" dirty="0">
                <a:solidFill>
                  <a:srgbClr val="002060"/>
                </a:solidFill>
                <a:latin typeface="Source Sans Pro" panose="020B0503030403020204" pitchFamily="34" charset="0"/>
                <a:ea typeface="Source Sans Pro" panose="020B0503030403020204" pitchFamily="34" charset="0"/>
              </a:rPr>
              <a:t>/10.1002/14651858.CD013870.pub2</a:t>
            </a:r>
            <a:endParaRPr lang="x-none" sz="1600" i="1" dirty="0">
              <a:solidFill>
                <a:srgbClr val="002060"/>
              </a:solidFill>
              <a:latin typeface="Source Sans Pro" panose="020B0503030403020204" pitchFamily="34" charset="0"/>
              <a:ea typeface="Source Sans Pro" panose="020B0503030403020204" pitchFamily="34" charset="0"/>
            </a:endParaRPr>
          </a:p>
        </p:txBody>
      </p:sp>
      <p:sp>
        <p:nvSpPr>
          <p:cNvPr id="3" name="Rectangle 2">
            <a:extLst>
              <a:ext uri="{FF2B5EF4-FFF2-40B4-BE49-F238E27FC236}">
                <a16:creationId xmlns:a16="http://schemas.microsoft.com/office/drawing/2014/main" id="{C8581687-468A-6F01-7416-EE13169C8C61}"/>
              </a:ext>
            </a:extLst>
          </p:cNvPr>
          <p:cNvSpPr/>
          <p:nvPr/>
        </p:nvSpPr>
        <p:spPr>
          <a:xfrm>
            <a:off x="108554" y="1959980"/>
            <a:ext cx="9880573" cy="1990845"/>
          </a:xfrm>
          <a:prstGeom prst="rect">
            <a:avLst/>
          </a:prstGeom>
          <a:noFill/>
          <a:ln w="28575">
            <a:solidFill>
              <a:srgbClr val="FF93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x-none" sz="2400"/>
          </a:p>
        </p:txBody>
      </p:sp>
    </p:spTree>
    <p:extLst>
      <p:ext uri="{BB962C8B-B14F-4D97-AF65-F5344CB8AC3E}">
        <p14:creationId xmlns:p14="http://schemas.microsoft.com/office/powerpoint/2010/main" val="35060757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7A5713E-66D2-2856-C617-92DD25FD516D}"/>
              </a:ext>
            </a:extLst>
          </p:cNvPr>
          <p:cNvSpPr txBox="1"/>
          <p:nvPr/>
        </p:nvSpPr>
        <p:spPr>
          <a:xfrm>
            <a:off x="625600" y="1218515"/>
            <a:ext cx="8951445" cy="2554545"/>
          </a:xfrm>
          <a:prstGeom prst="rect">
            <a:avLst/>
          </a:prstGeom>
          <a:noFill/>
        </p:spPr>
        <p:txBody>
          <a:bodyPr wrap="square">
            <a:spAutoFit/>
          </a:bodyPr>
          <a:lstStyle/>
          <a:p>
            <a:pPr marL="342900" indent="-342900" algn="justLow" rtl="1">
              <a:lnSpc>
                <a:spcPct val="125000"/>
              </a:lnSpc>
              <a:spcAft>
                <a:spcPts val="1200"/>
              </a:spcAft>
              <a:buClr>
                <a:srgbClr val="F89421"/>
              </a:buClr>
              <a:buFont typeface="Wingdings" pitchFamily="2" charset="2"/>
              <a:buChar char="§"/>
            </a:pPr>
            <a:r>
              <a:rPr lang="fa-IR" sz="2400" dirty="0">
                <a:latin typeface="B Roya" pitchFamily="2" charset="-78"/>
                <a:cs typeface="B Roya" pitchFamily="2" charset="-78"/>
              </a:rPr>
              <a:t>برنامه «۲۰٪ زمان برای نوآوری» شرکت </a:t>
            </a:r>
            <a:r>
              <a:rPr lang="fa-IR" sz="2400" dirty="0" err="1">
                <a:latin typeface="B Roya" pitchFamily="2" charset="-78"/>
                <a:cs typeface="B Roya" pitchFamily="2" charset="-78"/>
              </a:rPr>
              <a:t>گوگل</a:t>
            </a:r>
            <a:r>
              <a:rPr lang="fa-IR" sz="2400" dirty="0">
                <a:latin typeface="B Roya" pitchFamily="2" charset="-78"/>
                <a:cs typeface="B Roya" pitchFamily="2" charset="-78"/>
              </a:rPr>
              <a:t> از مهندسان خود </a:t>
            </a:r>
            <a:r>
              <a:rPr lang="fa-IR" sz="2400" dirty="0" err="1">
                <a:latin typeface="B Roya" pitchFamily="2" charset="-78"/>
                <a:cs typeface="B Roya" pitchFamily="2" charset="-78"/>
              </a:rPr>
              <a:t>می‌خواهد</a:t>
            </a:r>
            <a:r>
              <a:rPr lang="fa-IR" sz="2400" dirty="0">
                <a:latin typeface="B Roya" pitchFamily="2" charset="-78"/>
                <a:cs typeface="B Roya" pitchFamily="2" charset="-78"/>
              </a:rPr>
              <a:t> که </a:t>
            </a:r>
            <a:r>
              <a:rPr lang="fa-IR" sz="2400" b="1" dirty="0">
                <a:latin typeface="B Roya" pitchFamily="2" charset="-78"/>
                <a:cs typeface="B Roya" pitchFamily="2" charset="-78"/>
              </a:rPr>
              <a:t>از هر ۴ ساعت کاری، ۱ ساعت را روی یک </a:t>
            </a:r>
            <a:r>
              <a:rPr lang="fa-IR" sz="2400" b="1" dirty="0" err="1">
                <a:latin typeface="B Roya" pitchFamily="2" charset="-78"/>
                <a:cs typeface="B Roya" pitchFamily="2" charset="-78"/>
              </a:rPr>
              <a:t>پروژه‌ی</a:t>
            </a:r>
            <a:r>
              <a:rPr lang="fa-IR" sz="2400" b="1" dirty="0">
                <a:latin typeface="B Roya" pitchFamily="2" charset="-78"/>
                <a:cs typeface="B Roya" pitchFamily="2" charset="-78"/>
              </a:rPr>
              <a:t> شخصی (یا مورد علاقه)</a:t>
            </a:r>
            <a:r>
              <a:rPr lang="fa-IR" sz="2400" dirty="0">
                <a:latin typeface="B Roya" pitchFamily="2" charset="-78"/>
                <a:cs typeface="B Roya" pitchFamily="2" charset="-78"/>
              </a:rPr>
              <a:t> کار کنند. بسیاری از محصولات موفق </a:t>
            </a:r>
            <a:r>
              <a:rPr lang="fa-IR" sz="2400" dirty="0" err="1">
                <a:latin typeface="B Roya" pitchFamily="2" charset="-78"/>
                <a:cs typeface="B Roya" pitchFamily="2" charset="-78"/>
              </a:rPr>
              <a:t>گوگل</a:t>
            </a:r>
            <a:r>
              <a:rPr lang="fa-IR" sz="2400" dirty="0">
                <a:latin typeface="B Roya" pitchFamily="2" charset="-78"/>
                <a:cs typeface="B Roya" pitchFamily="2" charset="-78"/>
              </a:rPr>
              <a:t> </a:t>
            </a:r>
            <a:r>
              <a:rPr lang="fa-IR" sz="2400" dirty="0" err="1">
                <a:latin typeface="B Roya" pitchFamily="2" charset="-78"/>
                <a:cs typeface="B Roya" pitchFamily="2" charset="-78"/>
              </a:rPr>
              <a:t>نتیجه‌ی</a:t>
            </a:r>
            <a:r>
              <a:rPr lang="fa-IR" sz="2400" dirty="0">
                <a:latin typeface="B Roya" pitchFamily="2" charset="-78"/>
                <a:cs typeface="B Roya" pitchFamily="2" charset="-78"/>
              </a:rPr>
              <a:t> همین </a:t>
            </a:r>
            <a:r>
              <a:rPr lang="fa-IR" sz="2400" dirty="0" err="1">
                <a:latin typeface="B Roya" pitchFamily="2" charset="-78"/>
                <a:cs typeface="B Roya" pitchFamily="2" charset="-78"/>
              </a:rPr>
              <a:t>زمان‌های</a:t>
            </a:r>
            <a:r>
              <a:rPr lang="fa-IR" sz="2400" dirty="0">
                <a:latin typeface="B Roya" pitchFamily="2" charset="-78"/>
                <a:cs typeface="B Roya" pitchFamily="2" charset="-78"/>
              </a:rPr>
              <a:t> اختصاصی برای نوآوری هستند. </a:t>
            </a:r>
          </a:p>
          <a:p>
            <a:pPr marL="342900" indent="-342900" algn="justLow" rtl="1">
              <a:lnSpc>
                <a:spcPct val="125000"/>
              </a:lnSpc>
              <a:spcAft>
                <a:spcPts val="1200"/>
              </a:spcAft>
              <a:buClr>
                <a:srgbClr val="F89421"/>
              </a:buClr>
              <a:buFont typeface="Wingdings" pitchFamily="2" charset="2"/>
              <a:buChar char="§"/>
            </a:pPr>
            <a:r>
              <a:rPr lang="fa-IR" sz="2400" dirty="0">
                <a:latin typeface="B Roya" pitchFamily="2" charset="-78"/>
                <a:cs typeface="B Roya" pitchFamily="2" charset="-78"/>
              </a:rPr>
              <a:t>شرکت </a:t>
            </a:r>
            <a:r>
              <a:rPr lang="fa-IR" sz="2400" dirty="0">
                <a:latin typeface="Calibri" panose="020F0502020204030204" pitchFamily="34" charset="0"/>
                <a:cs typeface="Calibri" panose="020F0502020204030204" pitchFamily="34" charset="0"/>
              </a:rPr>
              <a:t>3</a:t>
            </a:r>
            <a:r>
              <a:rPr lang="en-GB" sz="2400" dirty="0">
                <a:latin typeface="Calibri" panose="020F0502020204030204" pitchFamily="34" charset="0"/>
                <a:cs typeface="Calibri" panose="020F0502020204030204" pitchFamily="34" charset="0"/>
              </a:rPr>
              <a:t>M</a:t>
            </a:r>
            <a:r>
              <a:rPr lang="fa-IR" sz="2400" dirty="0">
                <a:latin typeface="B Roya" pitchFamily="2" charset="-78"/>
                <a:cs typeface="B Roya" pitchFamily="2" charset="-78"/>
              </a:rPr>
              <a:t> نیز قانونی مشابه دارد که به کارکنان اجازه </a:t>
            </a:r>
            <a:r>
              <a:rPr lang="fa-IR" sz="2400" dirty="0" err="1">
                <a:latin typeface="B Roya" pitchFamily="2" charset="-78"/>
                <a:cs typeface="B Roya" pitchFamily="2" charset="-78"/>
              </a:rPr>
              <a:t>می‌دهد</a:t>
            </a:r>
            <a:r>
              <a:rPr lang="fa-IR" sz="2400" dirty="0">
                <a:latin typeface="B Roya" pitchFamily="2" charset="-78"/>
                <a:cs typeface="B Roya" pitchFamily="2" charset="-78"/>
              </a:rPr>
              <a:t> ۱۵٪ از زمان کاری خود را صرف </a:t>
            </a:r>
            <a:r>
              <a:rPr lang="fa-IR" sz="2400" dirty="0" err="1">
                <a:latin typeface="B Roya" pitchFamily="2" charset="-78"/>
                <a:cs typeface="B Roya" pitchFamily="2" charset="-78"/>
              </a:rPr>
              <a:t>پروژه‌های</a:t>
            </a:r>
            <a:r>
              <a:rPr lang="fa-IR" sz="2400" dirty="0">
                <a:latin typeface="B Roya" pitchFamily="2" charset="-78"/>
                <a:cs typeface="B Roya" pitchFamily="2" charset="-78"/>
              </a:rPr>
              <a:t> شخصی کنند.</a:t>
            </a:r>
          </a:p>
        </p:txBody>
      </p:sp>
      <p:sp>
        <p:nvSpPr>
          <p:cNvPr id="11" name="Snip Single Corner Rectangle 19">
            <a:extLst>
              <a:ext uri="{FF2B5EF4-FFF2-40B4-BE49-F238E27FC236}">
                <a16:creationId xmlns:a16="http://schemas.microsoft.com/office/drawing/2014/main" id="{1EAEAEE6-CFD2-7213-B085-35DFF4643EA9}"/>
              </a:ext>
            </a:extLst>
          </p:cNvPr>
          <p:cNvSpPr/>
          <p:nvPr/>
        </p:nvSpPr>
        <p:spPr>
          <a:xfrm flipH="1">
            <a:off x="1949907" y="255495"/>
            <a:ext cx="7627138" cy="589025"/>
          </a:xfrm>
          <a:prstGeom prst="snip1Rect">
            <a:avLst>
              <a:gd name="adj" fmla="val 50000"/>
            </a:avLst>
          </a:prstGeom>
          <a:solidFill>
            <a:srgbClr val="F894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r" defTabSz="914400" rtl="1" eaLnBrk="1" latinLnBrk="0" hangingPunct="1"/>
            <a:r>
              <a:rPr lang="fa-IR" sz="2800" b="1" dirty="0">
                <a:latin typeface="B Roya" pitchFamily="2" charset="-78"/>
                <a:cs typeface="B Roya" pitchFamily="2" charset="-78"/>
              </a:rPr>
              <a:t>الهام آهسته (</a:t>
            </a:r>
            <a:r>
              <a:rPr lang="en-US" sz="2800" b="1" dirty="0">
                <a:cs typeface="B Titr" panose="00000700000000000000" pitchFamily="2" charset="-78"/>
              </a:rPr>
              <a:t>Slow Hunch</a:t>
            </a:r>
            <a:r>
              <a:rPr lang="fa-IR" sz="2800" b="1" dirty="0">
                <a:latin typeface="B Roya" pitchFamily="2" charset="-78"/>
                <a:cs typeface="B Roya" pitchFamily="2" charset="-78"/>
              </a:rPr>
              <a:t>)</a:t>
            </a:r>
            <a:endParaRPr lang="en-US" sz="2800" b="1" dirty="0">
              <a:latin typeface="B Roya" pitchFamily="2" charset="-78"/>
              <a:cs typeface="B Roya" pitchFamily="2" charset="-78"/>
            </a:endParaRPr>
          </a:p>
        </p:txBody>
      </p:sp>
      <p:pic>
        <p:nvPicPr>
          <p:cNvPr id="1026" name="Picture 2">
            <a:extLst>
              <a:ext uri="{FF2B5EF4-FFF2-40B4-BE49-F238E27FC236}">
                <a16:creationId xmlns:a16="http://schemas.microsoft.com/office/drawing/2014/main" id="{8AEAE16E-6555-4F60-0E11-F1081553B70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7474" b="16319"/>
          <a:stretch/>
        </p:blipFill>
        <p:spPr bwMode="auto">
          <a:xfrm>
            <a:off x="9739010" y="3035753"/>
            <a:ext cx="1187937" cy="78649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Google begins EU showdown to appeal £2.2bn record fine | Money News | Sky  News">
            <a:extLst>
              <a:ext uri="{FF2B5EF4-FFF2-40B4-BE49-F238E27FC236}">
                <a16:creationId xmlns:a16="http://schemas.microsoft.com/office/drawing/2014/main" id="{122366D4-385C-2C43-DF74-3E2AB401D5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147055"/>
            <a:ext cx="4819457" cy="271094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CE639E0-030B-D29D-3294-9D203A01C495}"/>
              </a:ext>
            </a:extLst>
          </p:cNvPr>
          <p:cNvSpPr txBox="1"/>
          <p:nvPr/>
        </p:nvSpPr>
        <p:spPr>
          <a:xfrm>
            <a:off x="4919553" y="4313309"/>
            <a:ext cx="4819457" cy="1938992"/>
          </a:xfrm>
          <a:prstGeom prst="rect">
            <a:avLst/>
          </a:prstGeom>
          <a:noFill/>
        </p:spPr>
        <p:txBody>
          <a:bodyPr wrap="square">
            <a:spAutoFit/>
          </a:bodyPr>
          <a:lstStyle/>
          <a:p>
            <a:pPr marL="342900" indent="-342900" algn="justLow" rtl="1">
              <a:lnSpc>
                <a:spcPct val="125000"/>
              </a:lnSpc>
              <a:spcAft>
                <a:spcPts val="1200"/>
              </a:spcAft>
              <a:buClr>
                <a:srgbClr val="F89421"/>
              </a:buClr>
              <a:buFont typeface="Wingdings" pitchFamily="2" charset="2"/>
              <a:buChar char="§"/>
            </a:pPr>
            <a:r>
              <a:rPr lang="fa-IR" sz="2400" dirty="0">
                <a:latin typeface="B Roya" pitchFamily="2" charset="-78"/>
                <a:cs typeface="B Roya" pitchFamily="2" charset="-78"/>
              </a:rPr>
              <a:t>این برنامه نه تنها به افزایش رضایت شغلی کارکنان کمک </a:t>
            </a:r>
            <a:r>
              <a:rPr lang="fa-IR" sz="2400" dirty="0" err="1">
                <a:latin typeface="B Roya" pitchFamily="2" charset="-78"/>
                <a:cs typeface="B Roya" pitchFamily="2" charset="-78"/>
              </a:rPr>
              <a:t>می‌کند</a:t>
            </a:r>
            <a:r>
              <a:rPr lang="fa-IR" sz="2400" dirty="0">
                <a:latin typeface="B Roya" pitchFamily="2" charset="-78"/>
                <a:cs typeface="B Roya" pitchFamily="2" charset="-78"/>
              </a:rPr>
              <a:t>، بلکه به شرکت نیز این امکان را </a:t>
            </a:r>
            <a:r>
              <a:rPr lang="fa-IR" sz="2400" dirty="0" err="1">
                <a:latin typeface="B Roya" pitchFamily="2" charset="-78"/>
                <a:cs typeface="B Roya" pitchFamily="2" charset="-78"/>
              </a:rPr>
              <a:t>می‌دهد</a:t>
            </a:r>
            <a:r>
              <a:rPr lang="fa-IR" sz="2400" dirty="0">
                <a:latin typeface="B Roya" pitchFamily="2" charset="-78"/>
                <a:cs typeface="B Roya" pitchFamily="2" charset="-78"/>
              </a:rPr>
              <a:t> که از </a:t>
            </a:r>
            <a:r>
              <a:rPr lang="fa-IR" sz="2400" dirty="0" err="1">
                <a:latin typeface="B Roya" pitchFamily="2" charset="-78"/>
                <a:cs typeface="B Roya" pitchFamily="2" charset="-78"/>
              </a:rPr>
              <a:t>ایده‌های</a:t>
            </a:r>
            <a:r>
              <a:rPr lang="fa-IR" sz="2400" dirty="0">
                <a:latin typeface="B Roya" pitchFamily="2" charset="-78"/>
                <a:cs typeface="B Roya" pitchFamily="2" charset="-78"/>
              </a:rPr>
              <a:t> </a:t>
            </a:r>
            <a:r>
              <a:rPr lang="fa-IR" sz="2400" dirty="0" err="1">
                <a:latin typeface="B Roya" pitchFamily="2" charset="-78"/>
                <a:cs typeface="B Roya" pitchFamily="2" charset="-78"/>
              </a:rPr>
              <a:t>نوآورانه</a:t>
            </a:r>
            <a:r>
              <a:rPr lang="fa-IR" sz="2400" dirty="0">
                <a:latin typeface="B Roya" pitchFamily="2" charset="-78"/>
                <a:cs typeface="B Roya" pitchFamily="2" charset="-78"/>
              </a:rPr>
              <a:t> و خلاقانه </a:t>
            </a:r>
            <a:r>
              <a:rPr lang="fa-IR" sz="2400" dirty="0" err="1">
                <a:latin typeface="B Roya" pitchFamily="2" charset="-78"/>
                <a:cs typeface="B Roya" pitchFamily="2" charset="-78"/>
              </a:rPr>
              <a:t>بهره‌برداری</a:t>
            </a:r>
            <a:r>
              <a:rPr lang="fa-IR" sz="2400" dirty="0">
                <a:latin typeface="B Roya" pitchFamily="2" charset="-78"/>
                <a:cs typeface="B Roya" pitchFamily="2" charset="-78"/>
              </a:rPr>
              <a:t> کند.</a:t>
            </a:r>
          </a:p>
        </p:txBody>
      </p:sp>
    </p:spTree>
    <p:extLst>
      <p:ext uri="{BB962C8B-B14F-4D97-AF65-F5344CB8AC3E}">
        <p14:creationId xmlns:p14="http://schemas.microsoft.com/office/powerpoint/2010/main" val="1945459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allAtOnce"/>
      <p:bldP spid="3" grpId="0"/>
    </p:bldLst>
  </p:timing>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E15413D-CE5E-BB35-B19D-60520446A9DA}"/>
              </a:ext>
            </a:extLst>
          </p:cNvPr>
          <p:cNvSpPr txBox="1"/>
          <p:nvPr/>
        </p:nvSpPr>
        <p:spPr>
          <a:xfrm>
            <a:off x="1020618" y="6417065"/>
            <a:ext cx="4673600" cy="338554"/>
          </a:xfrm>
          <a:prstGeom prst="rect">
            <a:avLst/>
          </a:prstGeom>
          <a:noFill/>
        </p:spPr>
        <p:txBody>
          <a:bodyPr wrap="square">
            <a:spAutoFit/>
          </a:bodyPr>
          <a:lstStyle/>
          <a:p>
            <a:r>
              <a:rPr lang="en-GB" sz="1600" i="1" dirty="0">
                <a:solidFill>
                  <a:srgbClr val="002060"/>
                </a:solidFill>
                <a:latin typeface="Source Sans Pro" panose="020B0503030403020204" pitchFamily="34" charset="0"/>
                <a:ea typeface="Source Sans Pro" panose="020B0503030403020204" pitchFamily="34" charset="0"/>
              </a:rPr>
              <a:t>https://</a:t>
            </a:r>
            <a:r>
              <a:rPr lang="en-GB" sz="1600" i="1" dirty="0" err="1">
                <a:solidFill>
                  <a:srgbClr val="002060"/>
                </a:solidFill>
                <a:latin typeface="Source Sans Pro" panose="020B0503030403020204" pitchFamily="34" charset="0"/>
                <a:ea typeface="Source Sans Pro" panose="020B0503030403020204" pitchFamily="34" charset="0"/>
              </a:rPr>
              <a:t>doi.org</a:t>
            </a:r>
            <a:r>
              <a:rPr lang="en-GB" sz="1600" i="1" dirty="0">
                <a:solidFill>
                  <a:srgbClr val="002060"/>
                </a:solidFill>
                <a:latin typeface="Source Sans Pro" panose="020B0503030403020204" pitchFamily="34" charset="0"/>
                <a:ea typeface="Source Sans Pro" panose="020B0503030403020204" pitchFamily="34" charset="0"/>
              </a:rPr>
              <a:t>/10.1002/14651858.CD013870.pub2</a:t>
            </a:r>
            <a:endParaRPr lang="x-none" sz="1600" i="1" dirty="0">
              <a:solidFill>
                <a:srgbClr val="002060"/>
              </a:solidFill>
              <a:latin typeface="Source Sans Pro" panose="020B0503030403020204" pitchFamily="34" charset="0"/>
              <a:ea typeface="Source Sans Pro" panose="020B0503030403020204" pitchFamily="34" charset="0"/>
            </a:endParaRPr>
          </a:p>
        </p:txBody>
      </p:sp>
      <p:pic>
        <p:nvPicPr>
          <p:cNvPr id="7" name="Picture 6">
            <a:extLst>
              <a:ext uri="{FF2B5EF4-FFF2-40B4-BE49-F238E27FC236}">
                <a16:creationId xmlns:a16="http://schemas.microsoft.com/office/drawing/2014/main" id="{AA6C55B3-CEA0-711E-D7DC-169FE34DF158}"/>
              </a:ext>
            </a:extLst>
          </p:cNvPr>
          <p:cNvPicPr>
            <a:picLocks noChangeAspect="1"/>
          </p:cNvPicPr>
          <p:nvPr/>
        </p:nvPicPr>
        <p:blipFill>
          <a:blip r:embed="rId2"/>
          <a:stretch>
            <a:fillRect/>
          </a:stretch>
        </p:blipFill>
        <p:spPr>
          <a:xfrm>
            <a:off x="147162" y="407504"/>
            <a:ext cx="11897676" cy="5834565"/>
          </a:xfrm>
          <a:prstGeom prst="rect">
            <a:avLst/>
          </a:prstGeom>
          <a:ln>
            <a:noFill/>
          </a:ln>
          <a:effectLst>
            <a:outerShdw blurRad="292100" dist="139700" dir="2700000" algn="tl" rotWithShape="0">
              <a:srgbClr val="333333">
                <a:alpha val="65000"/>
              </a:srgbClr>
            </a:outerShdw>
          </a:effectLst>
        </p:spPr>
      </p:pic>
      <p:sp>
        <p:nvSpPr>
          <p:cNvPr id="4" name="Rounded Rectangle 3">
            <a:extLst>
              <a:ext uri="{FF2B5EF4-FFF2-40B4-BE49-F238E27FC236}">
                <a16:creationId xmlns:a16="http://schemas.microsoft.com/office/drawing/2014/main" id="{65F6CB21-C51D-2FB8-AB21-9BE242C15A10}"/>
              </a:ext>
            </a:extLst>
          </p:cNvPr>
          <p:cNvSpPr/>
          <p:nvPr/>
        </p:nvSpPr>
        <p:spPr>
          <a:xfrm>
            <a:off x="290939" y="2175160"/>
            <a:ext cx="3768444" cy="346367"/>
          </a:xfrm>
          <a:prstGeom prst="round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T"/>
          </a:p>
        </p:txBody>
      </p:sp>
    </p:spTree>
    <p:extLst>
      <p:ext uri="{BB962C8B-B14F-4D97-AF65-F5344CB8AC3E}">
        <p14:creationId xmlns:p14="http://schemas.microsoft.com/office/powerpoint/2010/main" val="3698295897"/>
      </p:ext>
    </p:extLst>
  </p:cSld>
  <p:clrMapOvr>
    <a:masterClrMapping/>
  </p:clrMapOvr>
  <p:transition>
    <p:fade thruBlk="1"/>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9F7CFBD-7AC4-D5AF-3E08-A1ABA4E1E25D}"/>
              </a:ext>
            </a:extLst>
          </p:cNvPr>
          <p:cNvPicPr>
            <a:picLocks noChangeAspect="1"/>
          </p:cNvPicPr>
          <p:nvPr/>
        </p:nvPicPr>
        <p:blipFill>
          <a:blip r:embed="rId2"/>
          <a:stretch>
            <a:fillRect/>
          </a:stretch>
        </p:blipFill>
        <p:spPr>
          <a:xfrm>
            <a:off x="72149" y="0"/>
            <a:ext cx="6608051" cy="6858000"/>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C7044E2E-99F3-FBB7-ADA7-DF094E60463B}"/>
              </a:ext>
            </a:extLst>
          </p:cNvPr>
          <p:cNvPicPr>
            <a:picLocks noChangeAspect="1"/>
          </p:cNvPicPr>
          <p:nvPr/>
        </p:nvPicPr>
        <p:blipFill>
          <a:blip r:embed="rId3"/>
          <a:stretch>
            <a:fillRect/>
          </a:stretch>
        </p:blipFill>
        <p:spPr>
          <a:xfrm>
            <a:off x="5940423" y="2258291"/>
            <a:ext cx="5340904" cy="2424545"/>
          </a:xfrm>
          <a:prstGeom prst="rect">
            <a:avLst/>
          </a:prstGeom>
          <a:ln>
            <a:noFill/>
          </a:ln>
          <a:effectLst>
            <a:outerShdw blurRad="292100" dist="139700" dir="2700000" algn="tl" rotWithShape="0">
              <a:srgbClr val="333333">
                <a:alpha val="65000"/>
              </a:srgbClr>
            </a:outerShdw>
          </a:effectLst>
        </p:spPr>
      </p:pic>
      <p:sp>
        <p:nvSpPr>
          <p:cNvPr id="11" name="TextBox 10">
            <a:extLst>
              <a:ext uri="{FF2B5EF4-FFF2-40B4-BE49-F238E27FC236}">
                <a16:creationId xmlns:a16="http://schemas.microsoft.com/office/drawing/2014/main" id="{BE818C51-9C36-DD02-4E5A-5B3FF08B1710}"/>
              </a:ext>
            </a:extLst>
          </p:cNvPr>
          <p:cNvSpPr txBox="1"/>
          <p:nvPr/>
        </p:nvSpPr>
        <p:spPr>
          <a:xfrm>
            <a:off x="6878984" y="6243137"/>
            <a:ext cx="4061333" cy="369332"/>
          </a:xfrm>
          <a:prstGeom prst="rect">
            <a:avLst/>
          </a:prstGeom>
          <a:noFill/>
        </p:spPr>
        <p:txBody>
          <a:bodyPr wrap="square">
            <a:spAutoFit/>
          </a:bodyPr>
          <a:lstStyle/>
          <a:p>
            <a:r>
              <a:rPr lang="x-none" i="1" dirty="0">
                <a:solidFill>
                  <a:schemeClr val="bg1">
                    <a:lumMod val="50000"/>
                  </a:schemeClr>
                </a:solidFill>
                <a:latin typeface="Source Sans Pro" panose="020B0503030403020204" pitchFamily="34" charset="0"/>
                <a:ea typeface="Source Sans Pro" panose="020B0503030403020204" pitchFamily="34" charset="0"/>
              </a:rPr>
              <a:t>https://doi.org/10.1111/ced.15122</a:t>
            </a:r>
          </a:p>
        </p:txBody>
      </p:sp>
    </p:spTree>
    <p:extLst>
      <p:ext uri="{BB962C8B-B14F-4D97-AF65-F5344CB8AC3E}">
        <p14:creationId xmlns:p14="http://schemas.microsoft.com/office/powerpoint/2010/main" val="187714761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0"/>
          </p:nvPr>
        </p:nvSpPr>
        <p:spPr/>
        <p:txBody>
          <a:bodyPr/>
          <a:lstStyle/>
          <a:p>
            <a:pPr algn="r"/>
            <a:fld id="{00000000-1234-1234-1234-123412341234}" type="slidenum">
              <a:rPr lang="en" smtClean="0"/>
              <a:pPr algn="r"/>
              <a:t>82</a:t>
            </a:fld>
            <a:endParaRPr lang="en"/>
          </a:p>
        </p:txBody>
      </p:sp>
      <p:pic>
        <p:nvPicPr>
          <p:cNvPr id="3" name="Picture 2"/>
          <p:cNvPicPr>
            <a:picLocks noChangeAspect="1"/>
          </p:cNvPicPr>
          <p:nvPr/>
        </p:nvPicPr>
        <p:blipFill>
          <a:blip r:embed="rId2"/>
          <a:stretch>
            <a:fillRect/>
          </a:stretch>
        </p:blipFill>
        <p:spPr>
          <a:xfrm>
            <a:off x="291434" y="256117"/>
            <a:ext cx="11849100" cy="5803900"/>
          </a:xfrm>
          <a:prstGeom prst="rect">
            <a:avLst/>
          </a:prstGeom>
          <a:ln>
            <a:noFill/>
          </a:ln>
          <a:effectLst>
            <a:outerShdw blurRad="292100" dist="139700" dir="2700000" algn="tl" rotWithShape="0">
              <a:srgbClr val="333333">
                <a:alpha val="65000"/>
              </a:srgbClr>
            </a:outerShdw>
          </a:effectLst>
        </p:spPr>
      </p:pic>
      <p:sp>
        <p:nvSpPr>
          <p:cNvPr id="4" name="Rectangle 3"/>
          <p:cNvSpPr/>
          <p:nvPr/>
        </p:nvSpPr>
        <p:spPr>
          <a:xfrm>
            <a:off x="3581401" y="6321365"/>
            <a:ext cx="4474302" cy="400110"/>
          </a:xfrm>
          <a:prstGeom prst="rect">
            <a:avLst/>
          </a:prstGeom>
        </p:spPr>
        <p:txBody>
          <a:bodyPr wrap="none">
            <a:spAutoFit/>
          </a:bodyPr>
          <a:lstStyle/>
          <a:p>
            <a:r>
              <a:rPr lang="en-US" sz="2000" dirty="0">
                <a:solidFill>
                  <a:schemeClr val="bg1">
                    <a:lumMod val="50000"/>
                  </a:schemeClr>
                </a:solidFill>
                <a:latin typeface="Source Sans Pro" panose="020B0503030403020204" pitchFamily="34" charset="0"/>
                <a:ea typeface="Source Sans Pro" panose="020B0503030403020204" pitchFamily="34" charset="0"/>
              </a:rPr>
              <a:t>https://</a:t>
            </a:r>
            <a:r>
              <a:rPr lang="en-US" sz="2000" dirty="0" err="1">
                <a:solidFill>
                  <a:schemeClr val="bg1">
                    <a:lumMod val="50000"/>
                  </a:schemeClr>
                </a:solidFill>
                <a:latin typeface="Source Sans Pro" panose="020B0503030403020204" pitchFamily="34" charset="0"/>
                <a:ea typeface="Source Sans Pro" panose="020B0503030403020204" pitchFamily="34" charset="0"/>
              </a:rPr>
              <a:t>doi.org</a:t>
            </a:r>
            <a:r>
              <a:rPr lang="en-US" sz="2000" dirty="0">
                <a:solidFill>
                  <a:schemeClr val="bg1">
                    <a:lumMod val="50000"/>
                  </a:schemeClr>
                </a:solidFill>
                <a:latin typeface="Source Sans Pro" panose="020B0503030403020204" pitchFamily="34" charset="0"/>
                <a:ea typeface="Source Sans Pro" panose="020B0503030403020204" pitchFamily="34" charset="0"/>
              </a:rPr>
              <a:t>/10.3390/atmos13122076</a:t>
            </a:r>
          </a:p>
        </p:txBody>
      </p:sp>
    </p:spTree>
    <p:extLst>
      <p:ext uri="{BB962C8B-B14F-4D97-AF65-F5344CB8AC3E}">
        <p14:creationId xmlns:p14="http://schemas.microsoft.com/office/powerpoint/2010/main" val="1578509104"/>
      </p:ext>
    </p:extLst>
  </p:cSld>
  <p:clrMapOvr>
    <a:masterClrMapping/>
  </p:clrMapOvr>
  <p:transition>
    <p:fade thruBlk="1"/>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4294967295"/>
          </p:nvPr>
        </p:nvSpPr>
        <p:spPr>
          <a:xfrm>
            <a:off x="10880725" y="6446838"/>
            <a:ext cx="1311275" cy="365125"/>
          </a:xfrm>
        </p:spPr>
        <p:txBody>
          <a:bodyPr/>
          <a:lstStyle/>
          <a:p>
            <a:fld id="{00000000-1234-1234-1234-123412341234}" type="slidenum">
              <a:rPr lang="en" smtClean="0"/>
              <a:pPr/>
              <a:t>83</a:t>
            </a:fld>
            <a:endParaRPr lang="en"/>
          </a:p>
        </p:txBody>
      </p:sp>
      <p:sp>
        <p:nvSpPr>
          <p:cNvPr id="3" name="Rectangle 2"/>
          <p:cNvSpPr/>
          <p:nvPr/>
        </p:nvSpPr>
        <p:spPr>
          <a:xfrm>
            <a:off x="954347" y="764615"/>
            <a:ext cx="8823807" cy="6186309"/>
          </a:xfrm>
          <a:prstGeom prst="rect">
            <a:avLst/>
          </a:prstGeom>
        </p:spPr>
        <p:txBody>
          <a:bodyPr wrap="square">
            <a:spAutoFit/>
          </a:bodyPr>
          <a:lstStyle/>
          <a:p>
            <a:pPr algn="r" rtl="1">
              <a:lnSpc>
                <a:spcPct val="150000"/>
              </a:lnSpc>
            </a:pPr>
            <a:r>
              <a:rPr lang="fa-IR" sz="2400" b="1" dirty="0">
                <a:solidFill>
                  <a:srgbClr val="FF9300"/>
                </a:solidFill>
                <a:cs typeface="B Roya" panose="00000400000000000000" pitchFamily="2" charset="-78"/>
              </a:rPr>
              <a:t>مقالات داغ (</a:t>
            </a:r>
            <a:r>
              <a:rPr lang="en-US" sz="2400" b="1" dirty="0">
                <a:solidFill>
                  <a:srgbClr val="FF9300"/>
                </a:solidFill>
                <a:latin typeface="Source Sans Pro" panose="020B0503030403020204" pitchFamily="34" charset="0"/>
                <a:ea typeface="Source Sans Pro" panose="020B0503030403020204" pitchFamily="34" charset="0"/>
                <a:cs typeface="B Roya" panose="00000400000000000000" pitchFamily="2" charset="-78"/>
              </a:rPr>
              <a:t>Hot papers</a:t>
            </a:r>
            <a:r>
              <a:rPr lang="fa-IR" sz="2400" b="1" dirty="0">
                <a:solidFill>
                  <a:srgbClr val="FF9300"/>
                </a:solidFill>
                <a:cs typeface="B Roya" panose="00000400000000000000" pitchFamily="2" charset="-78"/>
              </a:rPr>
              <a:t>)</a:t>
            </a:r>
            <a:r>
              <a:rPr lang="en-US" sz="2400" b="1" dirty="0">
                <a:solidFill>
                  <a:srgbClr val="FF9300"/>
                </a:solidFill>
                <a:cs typeface="B Roya" panose="00000400000000000000" pitchFamily="2" charset="-78"/>
              </a:rPr>
              <a:t> </a:t>
            </a:r>
          </a:p>
          <a:p>
            <a:pPr algn="r" rtl="1">
              <a:lnSpc>
                <a:spcPct val="150000"/>
              </a:lnSpc>
            </a:pPr>
            <a:r>
              <a:rPr lang="fa-IR" sz="2400" dirty="0">
                <a:cs typeface="B Roya" panose="00000400000000000000" pitchFamily="2" charset="-78"/>
              </a:rPr>
              <a:t>مقالات داغ، مقالاتی هستند که در </a:t>
            </a:r>
            <a:r>
              <a:rPr lang="fa-IR" sz="2400" b="1" dirty="0">
                <a:cs typeface="B Roya" panose="00000400000000000000" pitchFamily="2" charset="-78"/>
              </a:rPr>
              <a:t>دو سال اخیر </a:t>
            </a:r>
            <a:r>
              <a:rPr lang="fa-IR" sz="2400" dirty="0">
                <a:cs typeface="B Roya" panose="00000400000000000000" pitchFamily="2" charset="-78"/>
              </a:rPr>
              <a:t>منتشر شده، و به لحاظ تعداد </a:t>
            </a:r>
            <a:r>
              <a:rPr lang="fa-IR" sz="2400" dirty="0" err="1">
                <a:cs typeface="B Roya" panose="00000400000000000000" pitchFamily="2" charset="-78"/>
              </a:rPr>
              <a:t>استنادهای</a:t>
            </a:r>
            <a:r>
              <a:rPr lang="fa-IR" sz="2400" dirty="0">
                <a:cs typeface="B Roya" panose="00000400000000000000" pitchFamily="2" charset="-78"/>
              </a:rPr>
              <a:t> دریافتی در رشته موضوعی خود در زمره مقالات </a:t>
            </a:r>
            <a:r>
              <a:rPr lang="fa-IR" sz="2400" b="1" dirty="0">
                <a:cs typeface="B Roya" panose="00000400000000000000" pitchFamily="2" charset="-78"/>
              </a:rPr>
              <a:t>یک دهم درصد برتر </a:t>
            </a:r>
            <a:r>
              <a:rPr lang="fa-IR" sz="2400" dirty="0">
                <a:cs typeface="B Roya" panose="00000400000000000000" pitchFamily="2" charset="-78"/>
              </a:rPr>
              <a:t>قرار </a:t>
            </a:r>
            <a:r>
              <a:rPr lang="fa-IR" sz="2400" dirty="0" err="1">
                <a:cs typeface="B Roya" panose="00000400000000000000" pitchFamily="2" charset="-78"/>
              </a:rPr>
              <a:t>می‌گیرند</a:t>
            </a:r>
            <a:r>
              <a:rPr lang="fa-IR" sz="2400" dirty="0">
                <a:cs typeface="B Roya" panose="00000400000000000000" pitchFamily="2" charset="-78"/>
              </a:rPr>
              <a:t>. برای این افتخار، باید مقدار کافی </a:t>
            </a:r>
            <a:r>
              <a:rPr lang="fa-IR" sz="2400" b="1" dirty="0" err="1">
                <a:cs typeface="B Roya" panose="00000400000000000000" pitchFamily="2" charset="-78"/>
              </a:rPr>
              <a:t>استناددهی</a:t>
            </a:r>
            <a:r>
              <a:rPr lang="fa-IR" sz="2400" b="1" dirty="0">
                <a:cs typeface="B Roya" panose="00000400000000000000" pitchFamily="2" charset="-78"/>
              </a:rPr>
              <a:t> در دو ماه اخیر </a:t>
            </a:r>
            <a:r>
              <a:rPr lang="fa-IR" sz="2400" dirty="0">
                <a:cs typeface="B Roya" panose="00000400000000000000" pitchFamily="2" charset="-78"/>
              </a:rPr>
              <a:t>مورد محاسبه را دریافت کرده باشند. </a:t>
            </a:r>
          </a:p>
          <a:p>
            <a:pPr algn="r" rtl="1">
              <a:lnSpc>
                <a:spcPct val="150000"/>
              </a:lnSpc>
            </a:pPr>
            <a:endParaRPr lang="fa-IR" sz="2400" dirty="0">
              <a:cs typeface="B Roya" panose="00000400000000000000" pitchFamily="2" charset="-78"/>
            </a:endParaRPr>
          </a:p>
          <a:p>
            <a:pPr algn="r" rtl="1">
              <a:lnSpc>
                <a:spcPct val="150000"/>
              </a:lnSpc>
            </a:pPr>
            <a:r>
              <a:rPr lang="fa-IR" sz="2400" b="1" dirty="0">
                <a:solidFill>
                  <a:srgbClr val="FF9300"/>
                </a:solidFill>
                <a:cs typeface="B Roya" panose="00000400000000000000" pitchFamily="2" charset="-78"/>
              </a:rPr>
              <a:t>مقالات </a:t>
            </a:r>
            <a:r>
              <a:rPr lang="fa-IR" sz="2400" b="1" dirty="0" err="1">
                <a:solidFill>
                  <a:srgbClr val="FF9300"/>
                </a:solidFill>
                <a:cs typeface="B Roya" panose="00000400000000000000" pitchFamily="2" charset="-78"/>
              </a:rPr>
              <a:t>پراستناد</a:t>
            </a:r>
            <a:r>
              <a:rPr lang="fa-IR" sz="2400" b="1" dirty="0">
                <a:solidFill>
                  <a:srgbClr val="FF9300"/>
                </a:solidFill>
                <a:cs typeface="B Roya" panose="00000400000000000000" pitchFamily="2" charset="-78"/>
              </a:rPr>
              <a:t> (</a:t>
            </a:r>
            <a:r>
              <a:rPr lang="en-US" sz="2400" b="1" dirty="0">
                <a:solidFill>
                  <a:srgbClr val="FF9300"/>
                </a:solidFill>
                <a:latin typeface="Source Sans Pro" panose="020B0503030403020204" pitchFamily="34" charset="0"/>
                <a:ea typeface="Source Sans Pro" panose="020B0503030403020204" pitchFamily="34" charset="0"/>
              </a:rPr>
              <a:t>Highly cited papers</a:t>
            </a:r>
            <a:r>
              <a:rPr lang="fa-IR" sz="2400" b="1" dirty="0">
                <a:solidFill>
                  <a:srgbClr val="FF9300"/>
                </a:solidFill>
                <a:latin typeface="Source Sans Pro" panose="020B0503030403020204" pitchFamily="34" charset="0"/>
                <a:ea typeface="Source Sans Pro" panose="020B0503030403020204" pitchFamily="34" charset="0"/>
                <a:cs typeface="B Roya" panose="00000400000000000000" pitchFamily="2" charset="-78"/>
              </a:rPr>
              <a:t>)</a:t>
            </a:r>
            <a:endParaRPr lang="fa-IR" sz="2400" dirty="0">
              <a:solidFill>
                <a:srgbClr val="FF9300"/>
              </a:solidFill>
              <a:latin typeface="Source Sans Pro" panose="020B0503030403020204" pitchFamily="34" charset="0"/>
              <a:ea typeface="Source Sans Pro" panose="020B0503030403020204" pitchFamily="34" charset="0"/>
              <a:cs typeface="B Roya" panose="00000400000000000000" pitchFamily="2" charset="-78"/>
            </a:endParaRPr>
          </a:p>
          <a:p>
            <a:pPr algn="r" rtl="1">
              <a:lnSpc>
                <a:spcPct val="150000"/>
              </a:lnSpc>
            </a:pPr>
            <a:r>
              <a:rPr lang="fa-IR" sz="2400" dirty="0">
                <a:cs typeface="B Roya" panose="00000400000000000000" pitchFamily="2" charset="-78"/>
              </a:rPr>
              <a:t>مقالات </a:t>
            </a:r>
            <a:r>
              <a:rPr lang="fa-IR" sz="2400" dirty="0" err="1">
                <a:cs typeface="B Roya" panose="00000400000000000000" pitchFamily="2" charset="-78"/>
              </a:rPr>
              <a:t>پراستناد</a:t>
            </a:r>
            <a:r>
              <a:rPr lang="fa-IR" sz="2400" dirty="0">
                <a:cs typeface="B Roya" panose="00000400000000000000" pitchFamily="2" charset="-78"/>
              </a:rPr>
              <a:t>، مقالاتی هستند که </a:t>
            </a:r>
            <a:r>
              <a:rPr lang="fa-IR" sz="2400" b="1" dirty="0">
                <a:cs typeface="B Roya" panose="00000400000000000000" pitchFamily="2" charset="-78"/>
              </a:rPr>
              <a:t>در ده سال اخیر </a:t>
            </a:r>
            <a:r>
              <a:rPr lang="fa-IR" sz="2400" dirty="0">
                <a:cs typeface="B Roya" panose="00000400000000000000" pitchFamily="2" charset="-78"/>
              </a:rPr>
              <a:t>منتشر </a:t>
            </a:r>
            <a:r>
              <a:rPr lang="fa-IR" sz="2400" dirty="0" err="1">
                <a:cs typeface="B Roya" panose="00000400000000000000" pitchFamily="2" charset="-78"/>
              </a:rPr>
              <a:t>شده‌اند</a:t>
            </a:r>
            <a:r>
              <a:rPr lang="fa-IR" sz="2400" dirty="0">
                <a:cs typeface="B Roya" panose="00000400000000000000" pitchFamily="2" charset="-78"/>
              </a:rPr>
              <a:t> و به لحاظ تعداد </a:t>
            </a:r>
            <a:r>
              <a:rPr lang="fa-IR" sz="2400" dirty="0" err="1">
                <a:cs typeface="B Roya" panose="00000400000000000000" pitchFamily="2" charset="-78"/>
              </a:rPr>
              <a:t>استنادهای</a:t>
            </a:r>
            <a:r>
              <a:rPr lang="fa-IR" sz="2400" dirty="0">
                <a:cs typeface="B Roya" panose="00000400000000000000" pitchFamily="2" charset="-78"/>
              </a:rPr>
              <a:t> دریافتی در رشته موضوعی خود در زمره </a:t>
            </a:r>
            <a:r>
              <a:rPr lang="fa-IR" sz="2400" b="1" dirty="0">
                <a:cs typeface="B Roya" panose="00000400000000000000" pitchFamily="2" charset="-78"/>
              </a:rPr>
              <a:t>مقالات یک درصد برتر </a:t>
            </a:r>
            <a:r>
              <a:rPr lang="fa-IR" sz="2400" dirty="0">
                <a:cs typeface="B Roya" panose="00000400000000000000" pitchFamily="2" charset="-78"/>
              </a:rPr>
              <a:t>قرار </a:t>
            </a:r>
            <a:r>
              <a:rPr lang="fa-IR" sz="2400" dirty="0" err="1">
                <a:cs typeface="B Roya" panose="00000400000000000000" pitchFamily="2" charset="-78"/>
              </a:rPr>
              <a:t>می‌گیرند</a:t>
            </a:r>
            <a:r>
              <a:rPr lang="fa-IR" sz="2400" dirty="0">
                <a:cs typeface="B Roya" panose="00000400000000000000" pitchFamily="2" charset="-78"/>
              </a:rPr>
              <a:t> </a:t>
            </a:r>
            <a:r>
              <a:rPr lang="fa-IR" sz="2400" dirty="0"/>
              <a:t>.</a:t>
            </a:r>
          </a:p>
          <a:p>
            <a:pPr algn="r" rtl="1">
              <a:lnSpc>
                <a:spcPct val="150000"/>
              </a:lnSpc>
            </a:pPr>
            <a:endParaRPr lang="en-US" sz="2400" dirty="0">
              <a:cs typeface="B Roya" panose="00000400000000000000" pitchFamily="2" charset="-78"/>
            </a:endParaRPr>
          </a:p>
        </p:txBody>
      </p:sp>
    </p:spTree>
    <p:extLst>
      <p:ext uri="{BB962C8B-B14F-4D97-AF65-F5344CB8AC3E}">
        <p14:creationId xmlns:p14="http://schemas.microsoft.com/office/powerpoint/2010/main" val="2930616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21140" y="1244237"/>
            <a:ext cx="11749721" cy="5148164"/>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C8D6E494-8519-E984-0E58-6A8C31090E99}"/>
              </a:ext>
            </a:extLst>
          </p:cNvPr>
          <p:cNvSpPr txBox="1"/>
          <p:nvPr/>
        </p:nvSpPr>
        <p:spPr>
          <a:xfrm>
            <a:off x="3242139" y="269187"/>
            <a:ext cx="6381507" cy="666786"/>
          </a:xfrm>
          <a:prstGeom prst="rect">
            <a:avLst/>
          </a:prstGeom>
          <a:noFill/>
        </p:spPr>
        <p:txBody>
          <a:bodyPr wrap="square">
            <a:spAutoFit/>
          </a:bodyPr>
          <a:lstStyle/>
          <a:p>
            <a:r>
              <a:rPr lang="en-US" sz="3733" b="1" dirty="0">
                <a:solidFill>
                  <a:srgbClr val="F89421"/>
                </a:solidFill>
                <a:latin typeface="Source Sans Pro" panose="020B0503030403020204" pitchFamily="34" charset="0"/>
                <a:cs typeface="B Roya" panose="00000400000000000000" pitchFamily="2" charset="-78"/>
              </a:rPr>
              <a:t>Search in Web of Science</a:t>
            </a:r>
            <a:endParaRPr lang="x-none" sz="3733" dirty="0">
              <a:solidFill>
                <a:srgbClr val="F89421"/>
              </a:solidFill>
            </a:endParaRPr>
          </a:p>
        </p:txBody>
      </p:sp>
    </p:spTree>
    <p:extLst>
      <p:ext uri="{BB962C8B-B14F-4D97-AF65-F5344CB8AC3E}">
        <p14:creationId xmlns:p14="http://schemas.microsoft.com/office/powerpoint/2010/main" val="345163960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01651" y="69851"/>
            <a:ext cx="11496197" cy="6788149"/>
          </a:xfrm>
          <a:prstGeom prst="rect">
            <a:avLst/>
          </a:prstGeom>
          <a:ln>
            <a:noFill/>
          </a:ln>
          <a:effectLst>
            <a:outerShdw blurRad="292100" dist="139700" dir="2700000" algn="tl" rotWithShape="0">
              <a:srgbClr val="333333">
                <a:alpha val="65000"/>
              </a:srgbClr>
            </a:outerShdw>
          </a:effectLst>
        </p:spPr>
      </p:pic>
      <p:sp>
        <p:nvSpPr>
          <p:cNvPr id="4" name="Left Arrow 3"/>
          <p:cNvSpPr/>
          <p:nvPr/>
        </p:nvSpPr>
        <p:spPr>
          <a:xfrm rot="13911915">
            <a:off x="2619978" y="5304705"/>
            <a:ext cx="932265" cy="418715"/>
          </a:xfrm>
          <a:prstGeom prst="leftArrow">
            <a:avLst/>
          </a:prstGeom>
          <a:solidFill>
            <a:srgbClr val="FF9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24006847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4294967295"/>
          </p:nvPr>
        </p:nvSpPr>
        <p:spPr>
          <a:xfrm>
            <a:off x="10880725" y="6446838"/>
            <a:ext cx="1311275" cy="365125"/>
          </a:xfrm>
        </p:spPr>
        <p:txBody>
          <a:bodyPr/>
          <a:lstStyle/>
          <a:p>
            <a:fld id="{00000000-1234-1234-1234-123412341234}" type="slidenum">
              <a:rPr lang="en" smtClean="0"/>
              <a:pPr/>
              <a:t>86</a:t>
            </a:fld>
            <a:endParaRPr lang="en"/>
          </a:p>
        </p:txBody>
      </p:sp>
      <p:pic>
        <p:nvPicPr>
          <p:cNvPr id="3" name="Picture 2"/>
          <p:cNvPicPr>
            <a:picLocks noChangeAspect="1"/>
          </p:cNvPicPr>
          <p:nvPr/>
        </p:nvPicPr>
        <p:blipFill>
          <a:blip r:embed="rId2"/>
          <a:stretch>
            <a:fillRect/>
          </a:stretch>
        </p:blipFill>
        <p:spPr>
          <a:xfrm>
            <a:off x="606269" y="143782"/>
            <a:ext cx="3743807" cy="2076111"/>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3"/>
          <a:stretch>
            <a:fillRect/>
          </a:stretch>
        </p:blipFill>
        <p:spPr>
          <a:xfrm>
            <a:off x="1314392" y="2500435"/>
            <a:ext cx="7041439" cy="4128965"/>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4"/>
          <a:stretch>
            <a:fillRect/>
          </a:stretch>
        </p:blipFill>
        <p:spPr>
          <a:xfrm>
            <a:off x="5030616" y="270753"/>
            <a:ext cx="3554164" cy="207611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1525625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9905" y="350778"/>
            <a:ext cx="11860239" cy="583122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1023607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4294967295"/>
          </p:nvPr>
        </p:nvSpPr>
        <p:spPr>
          <a:xfrm>
            <a:off x="10880725" y="6446838"/>
            <a:ext cx="1311275" cy="365125"/>
          </a:xfrm>
        </p:spPr>
        <p:txBody>
          <a:bodyPr/>
          <a:lstStyle/>
          <a:p>
            <a:fld id="{00000000-1234-1234-1234-123412341234}" type="slidenum">
              <a:rPr lang="en" smtClean="0"/>
              <a:pPr/>
              <a:t>88</a:t>
            </a:fld>
            <a:endParaRPr lang="en"/>
          </a:p>
        </p:txBody>
      </p:sp>
      <p:pic>
        <p:nvPicPr>
          <p:cNvPr id="3" name="Picture 2"/>
          <p:cNvPicPr>
            <a:picLocks noChangeAspect="1"/>
          </p:cNvPicPr>
          <p:nvPr/>
        </p:nvPicPr>
        <p:blipFill>
          <a:blip r:embed="rId3"/>
          <a:stretch>
            <a:fillRect/>
          </a:stretch>
        </p:blipFill>
        <p:spPr>
          <a:xfrm>
            <a:off x="1223077" y="871828"/>
            <a:ext cx="7701587" cy="5940135"/>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4"/>
          <a:stretch>
            <a:fillRect/>
          </a:stretch>
        </p:blipFill>
        <p:spPr>
          <a:xfrm>
            <a:off x="1335824" y="89193"/>
            <a:ext cx="7476092" cy="573320"/>
          </a:xfrm>
          <a:prstGeom prst="rect">
            <a:avLst/>
          </a:prstGeom>
          <a:ln>
            <a:noFill/>
          </a:ln>
          <a:effectLst>
            <a:outerShdw blurRad="292100" dist="139700" dir="2700000" algn="tl" rotWithShape="0">
              <a:srgbClr val="333333">
                <a:alpha val="65000"/>
              </a:srgbClr>
            </a:outerShdw>
          </a:effectLst>
        </p:spPr>
      </p:pic>
      <p:sp>
        <p:nvSpPr>
          <p:cNvPr id="5" name="Left Arrow 4"/>
          <p:cNvSpPr/>
          <p:nvPr/>
        </p:nvSpPr>
        <p:spPr>
          <a:xfrm rot="10800000">
            <a:off x="964459" y="1656389"/>
            <a:ext cx="517236" cy="418715"/>
          </a:xfrm>
          <a:prstGeom prst="leftArrow">
            <a:avLst/>
          </a:prstGeom>
          <a:solidFill>
            <a:srgbClr val="FF9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10581659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0"/>
          </p:nvPr>
        </p:nvSpPr>
        <p:spPr/>
        <p:txBody>
          <a:bodyPr/>
          <a:lstStyle/>
          <a:p>
            <a:pPr algn="r"/>
            <a:fld id="{00000000-1234-1234-1234-123412341234}" type="slidenum">
              <a:rPr lang="en" smtClean="0"/>
              <a:pPr algn="r"/>
              <a:t>89</a:t>
            </a:fld>
            <a:endParaRPr lang="en"/>
          </a:p>
        </p:txBody>
      </p:sp>
      <p:pic>
        <p:nvPicPr>
          <p:cNvPr id="3" name="Picture 2"/>
          <p:cNvPicPr>
            <a:picLocks noChangeAspect="1"/>
          </p:cNvPicPr>
          <p:nvPr/>
        </p:nvPicPr>
        <p:blipFill>
          <a:blip r:embed="rId2"/>
          <a:stretch>
            <a:fillRect/>
          </a:stretch>
        </p:blipFill>
        <p:spPr>
          <a:xfrm>
            <a:off x="510870" y="264651"/>
            <a:ext cx="11334100" cy="6127749"/>
          </a:xfrm>
          <a:prstGeom prst="rect">
            <a:avLst/>
          </a:prstGeom>
          <a:ln>
            <a:noFill/>
          </a:ln>
          <a:effectLst>
            <a:outerShdw blurRad="292100" dist="139700" dir="2700000" algn="tl" rotWithShape="0">
              <a:srgbClr val="333333">
                <a:alpha val="65000"/>
              </a:srgbClr>
            </a:outerShdw>
          </a:effectLst>
        </p:spPr>
      </p:pic>
      <p:sp>
        <p:nvSpPr>
          <p:cNvPr id="4" name="Rectangle 3"/>
          <p:cNvSpPr/>
          <p:nvPr/>
        </p:nvSpPr>
        <p:spPr>
          <a:xfrm>
            <a:off x="3956159" y="6392400"/>
            <a:ext cx="3571812" cy="420564"/>
          </a:xfrm>
          <a:prstGeom prst="rect">
            <a:avLst/>
          </a:prstGeom>
        </p:spPr>
        <p:txBody>
          <a:bodyPr wrap="none">
            <a:spAutoFit/>
          </a:bodyPr>
          <a:lstStyle/>
          <a:p>
            <a:r>
              <a:rPr lang="en-US" sz="2133" b="1" dirty="0">
                <a:solidFill>
                  <a:schemeClr val="bg1">
                    <a:lumMod val="50000"/>
                  </a:schemeClr>
                </a:solidFill>
                <a:latin typeface="Source Sans Pro" panose="020B0503030403020204" pitchFamily="34" charset="0"/>
                <a:ea typeface="Source Sans Pro" panose="020B0503030403020204" pitchFamily="34" charset="0"/>
              </a:rPr>
              <a:t>https://</a:t>
            </a:r>
            <a:r>
              <a:rPr lang="en-US" sz="2133" b="1" dirty="0" err="1">
                <a:solidFill>
                  <a:schemeClr val="bg1">
                    <a:lumMod val="50000"/>
                  </a:schemeClr>
                </a:solidFill>
                <a:latin typeface="Source Sans Pro" panose="020B0503030403020204" pitchFamily="34" charset="0"/>
                <a:ea typeface="Source Sans Pro" panose="020B0503030403020204" pitchFamily="34" charset="0"/>
              </a:rPr>
              <a:t>scholar.google.com</a:t>
            </a:r>
            <a:r>
              <a:rPr lang="en-US" sz="2133" b="1" dirty="0">
                <a:solidFill>
                  <a:schemeClr val="bg1">
                    <a:lumMod val="50000"/>
                  </a:schemeClr>
                </a:solidFill>
                <a:latin typeface="Source Sans Pro" panose="020B0503030403020204" pitchFamily="34" charset="0"/>
                <a:ea typeface="Source Sans Pro" panose="020B0503030403020204" pitchFamily="34" charset="0"/>
              </a:rPr>
              <a:t>/</a:t>
            </a:r>
          </a:p>
        </p:txBody>
      </p:sp>
      <p:sp>
        <p:nvSpPr>
          <p:cNvPr id="5" name="Left Arrow 4"/>
          <p:cNvSpPr/>
          <p:nvPr/>
        </p:nvSpPr>
        <p:spPr>
          <a:xfrm>
            <a:off x="1744138" y="1687176"/>
            <a:ext cx="517236" cy="418715"/>
          </a:xfrm>
          <a:prstGeom prst="leftArrow">
            <a:avLst/>
          </a:prstGeom>
          <a:solidFill>
            <a:srgbClr val="FF9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3810880774"/>
      </p:ext>
    </p:extLst>
  </p:cSld>
  <p:clrMapOvr>
    <a:masterClrMapping/>
  </p:clrMapOvr>
  <p:transition>
    <p:fade thruBlk="1"/>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7A5713E-66D2-2856-C617-92DD25FD516D}"/>
              </a:ext>
            </a:extLst>
          </p:cNvPr>
          <p:cNvSpPr txBox="1"/>
          <p:nvPr/>
        </p:nvSpPr>
        <p:spPr>
          <a:xfrm>
            <a:off x="1037042" y="1162814"/>
            <a:ext cx="8701367" cy="5324535"/>
          </a:xfrm>
          <a:prstGeom prst="rect">
            <a:avLst/>
          </a:prstGeom>
          <a:noFill/>
        </p:spPr>
        <p:txBody>
          <a:bodyPr wrap="square">
            <a:spAutoFit/>
          </a:bodyPr>
          <a:lstStyle/>
          <a:p>
            <a:pPr marL="342900" indent="-342900" algn="just" rtl="1">
              <a:lnSpc>
                <a:spcPct val="125000"/>
              </a:lnSpc>
              <a:spcAft>
                <a:spcPts val="1200"/>
              </a:spcAft>
              <a:buClr>
                <a:srgbClr val="F89421"/>
              </a:buClr>
              <a:buFont typeface="Wingdings" pitchFamily="2" charset="2"/>
              <a:buChar char="§"/>
            </a:pPr>
            <a:r>
              <a:rPr lang="fa-IR" sz="2400" dirty="0">
                <a:latin typeface="B Roya" pitchFamily="2" charset="-78"/>
                <a:cs typeface="B Roya" pitchFamily="2" charset="-78"/>
              </a:rPr>
              <a:t>منظور از این اصطلاح، در اصل، </a:t>
            </a:r>
            <a:r>
              <a:rPr lang="fa-IR" sz="2400" dirty="0" err="1">
                <a:latin typeface="B Roya" pitchFamily="2" charset="-78"/>
                <a:cs typeface="B Roya" pitchFamily="2" charset="-78"/>
              </a:rPr>
              <a:t>ارتباط‌پذیری</a:t>
            </a:r>
            <a:r>
              <a:rPr lang="fa-IR" sz="2400" dirty="0">
                <a:latin typeface="B Roya" pitchFamily="2" charset="-78"/>
                <a:cs typeface="B Roya" pitchFamily="2" charset="-78"/>
              </a:rPr>
              <a:t> است و </a:t>
            </a:r>
            <a:r>
              <a:rPr lang="fa-IR" sz="2400" dirty="0" err="1">
                <a:latin typeface="B Roya" pitchFamily="2" charset="-78"/>
                <a:cs typeface="B Roya" pitchFamily="2" charset="-78"/>
              </a:rPr>
              <a:t>به‌طور</a:t>
            </a:r>
            <a:r>
              <a:rPr lang="fa-IR" sz="2400" dirty="0">
                <a:latin typeface="B Roya" pitchFamily="2" charset="-78"/>
                <a:cs typeface="B Roya" pitchFamily="2" charset="-78"/>
              </a:rPr>
              <a:t> خاص، </a:t>
            </a:r>
            <a:r>
              <a:rPr lang="fa-IR" sz="2400" dirty="0" err="1">
                <a:latin typeface="B Roya" pitchFamily="2" charset="-78"/>
                <a:cs typeface="B Roya" pitchFamily="2" charset="-78"/>
              </a:rPr>
              <a:t>ارتباط‌پذیری‌ای</a:t>
            </a:r>
            <a:r>
              <a:rPr lang="fa-IR" sz="2400" dirty="0">
                <a:latin typeface="B Roya" pitchFamily="2" charset="-78"/>
                <a:cs typeface="B Roya" pitchFamily="2" charset="-78"/>
              </a:rPr>
              <a:t> که موارد زیر را تشویق </a:t>
            </a:r>
            <a:r>
              <a:rPr lang="fa-IR" sz="2400" dirty="0" err="1">
                <a:latin typeface="B Roya" pitchFamily="2" charset="-78"/>
                <a:cs typeface="B Roya" pitchFamily="2" charset="-78"/>
              </a:rPr>
              <a:t>می‌کند</a:t>
            </a:r>
            <a:r>
              <a:rPr lang="fa-IR" sz="2400" dirty="0">
                <a:latin typeface="B Roya" pitchFamily="2" charset="-78"/>
                <a:cs typeface="B Roya" pitchFamily="2" charset="-78"/>
              </a:rPr>
              <a:t>:</a:t>
            </a:r>
          </a:p>
          <a:p>
            <a:pPr marL="800100" lvl="1" indent="-342900" algn="r" rtl="1">
              <a:spcAft>
                <a:spcPts val="1200"/>
              </a:spcAft>
              <a:buClr>
                <a:srgbClr val="F89421"/>
              </a:buClr>
              <a:buFont typeface="Arial" panose="020B0604020202020204" pitchFamily="34" charset="0"/>
              <a:buChar char="•"/>
            </a:pPr>
            <a:r>
              <a:rPr lang="fa-IR" sz="2400" dirty="0" err="1">
                <a:latin typeface="B Roya" pitchFamily="2" charset="-78"/>
                <a:cs typeface="B Roya" pitchFamily="2" charset="-78"/>
              </a:rPr>
              <a:t>به‌اشتراک‌گذاری</a:t>
            </a:r>
            <a:r>
              <a:rPr lang="fa-IR" sz="2400" dirty="0">
                <a:latin typeface="B Roya" pitchFamily="2" charset="-78"/>
                <a:cs typeface="B Roya" pitchFamily="2" charset="-78"/>
              </a:rPr>
              <a:t> سریع اطلاعات</a:t>
            </a:r>
          </a:p>
          <a:p>
            <a:pPr marL="800100" lvl="1" indent="-342900" algn="r" rtl="1">
              <a:spcAft>
                <a:spcPts val="1200"/>
              </a:spcAft>
              <a:buClr>
                <a:srgbClr val="F89421"/>
              </a:buClr>
              <a:buFont typeface="Arial" panose="020B0604020202020204" pitchFamily="34" charset="0"/>
              <a:buChar char="•"/>
            </a:pPr>
            <a:r>
              <a:rPr lang="fa-IR" sz="2400" dirty="0">
                <a:latin typeface="B Roya" pitchFamily="2" charset="-78"/>
                <a:cs typeface="B Roya" pitchFamily="2" charset="-78"/>
              </a:rPr>
              <a:t>برخوردهای تصادفی و </a:t>
            </a:r>
            <a:r>
              <a:rPr lang="fa-IR" sz="2400" dirty="0" err="1">
                <a:latin typeface="B Roya" pitchFamily="2" charset="-78"/>
                <a:cs typeface="B Roya" pitchFamily="2" charset="-78"/>
              </a:rPr>
              <a:t>الهام‌بخش</a:t>
            </a:r>
            <a:endParaRPr lang="fa-IR" sz="2400" dirty="0">
              <a:latin typeface="B Roya" pitchFamily="2" charset="-78"/>
              <a:cs typeface="B Roya" pitchFamily="2" charset="-78"/>
            </a:endParaRPr>
          </a:p>
          <a:p>
            <a:pPr marL="800100" lvl="1" indent="-342900" algn="r" rtl="1">
              <a:spcAft>
                <a:spcPts val="1200"/>
              </a:spcAft>
              <a:buClr>
                <a:srgbClr val="F89421"/>
              </a:buClr>
              <a:buFont typeface="Arial" panose="020B0604020202020204" pitchFamily="34" charset="0"/>
              <a:buChar char="•"/>
            </a:pPr>
            <a:r>
              <a:rPr lang="fa-IR" sz="2400" dirty="0" err="1">
                <a:latin typeface="B Roya" pitchFamily="2" charset="-78"/>
                <a:cs typeface="B Roya" pitchFamily="2" charset="-78"/>
              </a:rPr>
              <a:t>شکل‌گیری</a:t>
            </a:r>
            <a:r>
              <a:rPr lang="fa-IR" sz="2400" dirty="0">
                <a:latin typeface="B Roya" pitchFamily="2" charset="-78"/>
                <a:cs typeface="B Roya" pitchFamily="2" charset="-78"/>
              </a:rPr>
              <a:t> «</a:t>
            </a:r>
            <a:r>
              <a:rPr lang="en-US" sz="2400" dirty="0">
                <a:latin typeface="Calibri" panose="020F0502020204030204" pitchFamily="34" charset="0"/>
                <a:cs typeface="Calibri" panose="020F0502020204030204" pitchFamily="34" charset="0"/>
              </a:rPr>
              <a:t>Slow Hunch</a:t>
            </a:r>
            <a:r>
              <a:rPr lang="fa-IR" sz="2400" dirty="0">
                <a:latin typeface="B Roya" pitchFamily="2" charset="-78"/>
                <a:cs typeface="B Roya" pitchFamily="2" charset="-78"/>
              </a:rPr>
              <a:t>»</a:t>
            </a:r>
          </a:p>
          <a:p>
            <a:pPr marL="800100" lvl="1" indent="-342900" algn="r" rtl="1">
              <a:spcAft>
                <a:spcPts val="1200"/>
              </a:spcAft>
              <a:buClr>
                <a:srgbClr val="F89421"/>
              </a:buClr>
              <a:buFont typeface="Arial" panose="020B0604020202020204" pitchFamily="34" charset="0"/>
              <a:buChar char="•"/>
            </a:pPr>
            <a:r>
              <a:rPr lang="fa-IR" sz="2400" dirty="0">
                <a:latin typeface="B Roya" pitchFamily="2" charset="-78"/>
                <a:cs typeface="B Roya" pitchFamily="2" charset="-78"/>
              </a:rPr>
              <a:t>کاوش در «</a:t>
            </a:r>
            <a:r>
              <a:rPr lang="fa-IR" sz="2400" dirty="0" err="1">
                <a:latin typeface="B Roya" pitchFamily="2" charset="-78"/>
                <a:cs typeface="B Roya" pitchFamily="2" charset="-78"/>
              </a:rPr>
              <a:t>امکان‌های</a:t>
            </a:r>
            <a:r>
              <a:rPr lang="fa-IR" sz="2400" dirty="0">
                <a:latin typeface="B Roya" pitchFamily="2" charset="-78"/>
                <a:cs typeface="B Roya" pitchFamily="2" charset="-78"/>
              </a:rPr>
              <a:t> مجاور»</a:t>
            </a:r>
          </a:p>
          <a:p>
            <a:pPr marL="800100" lvl="1" indent="-342900" algn="r" rtl="1">
              <a:spcAft>
                <a:spcPts val="1200"/>
              </a:spcAft>
              <a:buClr>
                <a:srgbClr val="F89421"/>
              </a:buClr>
              <a:buFont typeface="Arial" panose="020B0604020202020204" pitchFamily="34" charset="0"/>
              <a:buChar char="•"/>
            </a:pPr>
            <a:r>
              <a:rPr lang="fa-IR" sz="2400" dirty="0">
                <a:latin typeface="B Roya" pitchFamily="2" charset="-78"/>
                <a:cs typeface="B Roya" pitchFamily="2" charset="-78"/>
              </a:rPr>
              <a:t>تطبیق </a:t>
            </a:r>
            <a:r>
              <a:rPr lang="fa-IR" sz="2400" dirty="0" err="1">
                <a:latin typeface="B Roya" pitchFamily="2" charset="-78"/>
                <a:cs typeface="B Roya" pitchFamily="2" charset="-78"/>
              </a:rPr>
              <a:t>راه‌حل‌های</a:t>
            </a:r>
            <a:r>
              <a:rPr lang="fa-IR" sz="2400" dirty="0">
                <a:latin typeface="B Roya" pitchFamily="2" charset="-78"/>
                <a:cs typeface="B Roya" pitchFamily="2" charset="-78"/>
              </a:rPr>
              <a:t> موجود برای حل مسائل به ظاهر </a:t>
            </a:r>
            <a:r>
              <a:rPr lang="fa-IR" sz="2400" dirty="0" err="1">
                <a:latin typeface="B Roya" pitchFamily="2" charset="-78"/>
                <a:cs typeface="B Roya" pitchFamily="2" charset="-78"/>
              </a:rPr>
              <a:t>نامرتبط</a:t>
            </a:r>
            <a:endParaRPr lang="en-US" sz="2400" dirty="0">
              <a:latin typeface="B Roya" pitchFamily="2" charset="-78"/>
              <a:cs typeface="B Roya" pitchFamily="2" charset="-78"/>
            </a:endParaRPr>
          </a:p>
          <a:p>
            <a:pPr marL="342900" indent="-342900" algn="just" rtl="1">
              <a:lnSpc>
                <a:spcPct val="125000"/>
              </a:lnSpc>
              <a:spcAft>
                <a:spcPts val="1200"/>
              </a:spcAft>
              <a:buClr>
                <a:srgbClr val="F89421"/>
              </a:buClr>
              <a:buFont typeface="Wingdings" pitchFamily="2" charset="2"/>
              <a:buChar char="§"/>
            </a:pPr>
            <a:r>
              <a:rPr lang="fa-IR" sz="2400" dirty="0" err="1">
                <a:solidFill>
                  <a:srgbClr val="002060"/>
                </a:solidFill>
                <a:latin typeface="B Roya" pitchFamily="2" charset="-78"/>
                <a:cs typeface="B Roya" pitchFamily="2" charset="-78"/>
              </a:rPr>
              <a:t>ایده‌ها</a:t>
            </a:r>
            <a:r>
              <a:rPr lang="fa-IR" sz="2400" dirty="0">
                <a:solidFill>
                  <a:srgbClr val="002060"/>
                </a:solidFill>
                <a:latin typeface="B Roya" pitchFamily="2" charset="-78"/>
                <a:cs typeface="B Roya" pitchFamily="2" charset="-78"/>
              </a:rPr>
              <a:t> در </a:t>
            </a:r>
            <a:r>
              <a:rPr lang="fa-IR" sz="2400" dirty="0" err="1">
                <a:solidFill>
                  <a:srgbClr val="002060"/>
                </a:solidFill>
                <a:latin typeface="B Roya" pitchFamily="2" charset="-78"/>
                <a:cs typeface="B Roya" pitchFamily="2" charset="-78"/>
              </a:rPr>
              <a:t>محیط‌هایی</a:t>
            </a:r>
            <a:r>
              <a:rPr lang="fa-IR" sz="2400" dirty="0">
                <a:solidFill>
                  <a:srgbClr val="002060"/>
                </a:solidFill>
                <a:latin typeface="B Roya" pitchFamily="2" charset="-78"/>
                <a:cs typeface="B Roya" pitchFamily="2" charset="-78"/>
              </a:rPr>
              <a:t> با ساختار باز و سیال شکوفا </a:t>
            </a:r>
            <a:r>
              <a:rPr lang="fa-IR" sz="2400" dirty="0" err="1">
                <a:solidFill>
                  <a:srgbClr val="002060"/>
                </a:solidFill>
                <a:latin typeface="B Roya" pitchFamily="2" charset="-78"/>
                <a:cs typeface="B Roya" pitchFamily="2" charset="-78"/>
              </a:rPr>
              <a:t>می‌شوند</a:t>
            </a:r>
            <a:r>
              <a:rPr lang="fa-IR" sz="2400" dirty="0">
                <a:solidFill>
                  <a:srgbClr val="002060"/>
                </a:solidFill>
                <a:latin typeface="B Roya" pitchFamily="2" charset="-78"/>
                <a:cs typeface="B Roya" pitchFamily="2" charset="-78"/>
              </a:rPr>
              <a:t>.</a:t>
            </a:r>
          </a:p>
          <a:p>
            <a:pPr marL="342900" indent="-342900" algn="just" rtl="1">
              <a:lnSpc>
                <a:spcPct val="125000"/>
              </a:lnSpc>
              <a:spcAft>
                <a:spcPts val="1200"/>
              </a:spcAft>
              <a:buClr>
                <a:srgbClr val="F89421"/>
              </a:buClr>
              <a:buFont typeface="Wingdings" pitchFamily="2" charset="2"/>
              <a:buChar char="§"/>
            </a:pPr>
            <a:r>
              <a:rPr lang="fa-IR" sz="2400" b="1" dirty="0" err="1">
                <a:solidFill>
                  <a:srgbClr val="002060"/>
                </a:solidFill>
                <a:latin typeface="B Roya" pitchFamily="2" charset="-78"/>
                <a:cs typeface="B Roya" pitchFamily="2" charset="-78"/>
              </a:rPr>
              <a:t>شبکه‌های</a:t>
            </a:r>
            <a:r>
              <a:rPr lang="fa-IR" sz="2400" b="1" dirty="0">
                <a:solidFill>
                  <a:srgbClr val="002060"/>
                </a:solidFill>
                <a:latin typeface="B Roya" pitchFamily="2" charset="-78"/>
                <a:cs typeface="B Roya" pitchFamily="2" charset="-78"/>
              </a:rPr>
              <a:t> باز </a:t>
            </a:r>
            <a:r>
              <a:rPr lang="fa-IR" sz="2400" dirty="0">
                <a:solidFill>
                  <a:srgbClr val="002060"/>
                </a:solidFill>
                <a:latin typeface="B Roya" pitchFamily="2" charset="-78"/>
                <a:cs typeface="B Roya" pitchFamily="2" charset="-78"/>
              </a:rPr>
              <a:t>برخلاف </a:t>
            </a:r>
            <a:r>
              <a:rPr lang="fa-IR" sz="2400" dirty="0" err="1">
                <a:solidFill>
                  <a:srgbClr val="002060"/>
                </a:solidFill>
                <a:latin typeface="B Roya" pitchFamily="2" charset="-78"/>
                <a:cs typeface="B Roya" pitchFamily="2" charset="-78"/>
              </a:rPr>
              <a:t>محیط‌های</a:t>
            </a:r>
            <a:r>
              <a:rPr lang="fa-IR" sz="2400" dirty="0">
                <a:solidFill>
                  <a:srgbClr val="002060"/>
                </a:solidFill>
                <a:latin typeface="B Roya" pitchFamily="2" charset="-78"/>
                <a:cs typeface="B Roya" pitchFamily="2" charset="-78"/>
              </a:rPr>
              <a:t> بسته و </a:t>
            </a:r>
            <a:r>
              <a:rPr lang="fa-IR" sz="2400" dirty="0" err="1">
                <a:solidFill>
                  <a:srgbClr val="002060"/>
                </a:solidFill>
                <a:latin typeface="B Roya" pitchFamily="2" charset="-78"/>
                <a:cs typeface="B Roya" pitchFamily="2" charset="-78"/>
              </a:rPr>
              <a:t>سلسله‌مراتبی</a:t>
            </a:r>
            <a:r>
              <a:rPr lang="fa-IR" sz="2400" dirty="0">
                <a:solidFill>
                  <a:srgbClr val="002060"/>
                </a:solidFill>
                <a:latin typeface="B Roya" pitchFamily="2" charset="-78"/>
                <a:cs typeface="B Roya" pitchFamily="2" charset="-78"/>
              </a:rPr>
              <a:t>، فرصت رشد بیشتری برای </a:t>
            </a:r>
            <a:r>
              <a:rPr lang="fa-IR" sz="2400" dirty="0" err="1">
                <a:solidFill>
                  <a:srgbClr val="002060"/>
                </a:solidFill>
                <a:latin typeface="B Roya" pitchFamily="2" charset="-78"/>
                <a:cs typeface="B Roya" pitchFamily="2" charset="-78"/>
              </a:rPr>
              <a:t>ایده‌ها</a:t>
            </a:r>
            <a:r>
              <a:rPr lang="fa-IR" sz="2400" dirty="0">
                <a:solidFill>
                  <a:srgbClr val="002060"/>
                </a:solidFill>
                <a:latin typeface="B Roya" pitchFamily="2" charset="-78"/>
                <a:cs typeface="B Roya" pitchFamily="2" charset="-78"/>
              </a:rPr>
              <a:t> فراهم می‌کنند.</a:t>
            </a:r>
          </a:p>
        </p:txBody>
      </p:sp>
      <p:sp>
        <p:nvSpPr>
          <p:cNvPr id="11" name="Snip Single Corner Rectangle 19">
            <a:extLst>
              <a:ext uri="{FF2B5EF4-FFF2-40B4-BE49-F238E27FC236}">
                <a16:creationId xmlns:a16="http://schemas.microsoft.com/office/drawing/2014/main" id="{1EAEAEE6-CFD2-7213-B085-35DFF4643EA9}"/>
              </a:ext>
            </a:extLst>
          </p:cNvPr>
          <p:cNvSpPr/>
          <p:nvPr/>
        </p:nvSpPr>
        <p:spPr>
          <a:xfrm flipH="1">
            <a:off x="1949906" y="255495"/>
            <a:ext cx="7627138" cy="585136"/>
          </a:xfrm>
          <a:prstGeom prst="snip1Rect">
            <a:avLst>
              <a:gd name="adj" fmla="val 50000"/>
            </a:avLst>
          </a:prstGeom>
          <a:solidFill>
            <a:srgbClr val="F894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r" defTabSz="914400" rtl="1" eaLnBrk="1" latinLnBrk="0" hangingPunct="1"/>
            <a:r>
              <a:rPr lang="fa-IR" sz="2800" b="1" dirty="0" err="1">
                <a:latin typeface="B Roya" pitchFamily="2" charset="-78"/>
                <a:cs typeface="B Roya" pitchFamily="2" charset="-78"/>
              </a:rPr>
              <a:t>شبکه‌های</a:t>
            </a:r>
            <a:r>
              <a:rPr lang="fa-IR" sz="2800" b="1" dirty="0">
                <a:latin typeface="B Roya" pitchFamily="2" charset="-78"/>
                <a:cs typeface="B Roya" pitchFamily="2" charset="-78"/>
              </a:rPr>
              <a:t> سیال (</a:t>
            </a:r>
            <a:r>
              <a:rPr lang="en-GB" sz="2800" b="1" dirty="0">
                <a:cs typeface="B Roya" pitchFamily="2" charset="-78"/>
              </a:rPr>
              <a:t>Liquid Networks</a:t>
            </a:r>
            <a:r>
              <a:rPr lang="fa-IR" sz="2800" b="1" dirty="0">
                <a:latin typeface="B Roya" pitchFamily="2" charset="-78"/>
                <a:cs typeface="B Roya" pitchFamily="2" charset="-78"/>
              </a:rPr>
              <a:t>)</a:t>
            </a:r>
            <a:endParaRPr lang="en-US" sz="2800" b="1" dirty="0">
              <a:cs typeface="B Titr" panose="00000700000000000000" pitchFamily="2" charset="-78"/>
            </a:endParaRPr>
          </a:p>
        </p:txBody>
      </p:sp>
    </p:spTree>
    <p:extLst>
      <p:ext uri="{BB962C8B-B14F-4D97-AF65-F5344CB8AC3E}">
        <p14:creationId xmlns:p14="http://schemas.microsoft.com/office/powerpoint/2010/main" val="2411739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allAtOnce"/>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280395" y="0"/>
            <a:ext cx="10058400" cy="1449387"/>
          </a:xfrm>
        </p:spPr>
        <p:txBody>
          <a:bodyPr>
            <a:normAutofit/>
          </a:bodyPr>
          <a:lstStyle/>
          <a:p>
            <a:r>
              <a:rPr lang="en-US" sz="3200" b="1" dirty="0">
                <a:solidFill>
                  <a:schemeClr val="bg1"/>
                </a:solidFill>
                <a:latin typeface="Source Sans Pro" panose="020B0503030403020204" pitchFamily="34" charset="0"/>
                <a:ea typeface="Source Sans Pro" panose="020B0503030403020204" pitchFamily="34" charset="0"/>
                <a:cs typeface="B Roya" panose="00000400000000000000" pitchFamily="2" charset="-78"/>
              </a:rPr>
              <a:t>Field-Weighted Citation Impact (FWCI)</a:t>
            </a:r>
            <a:endParaRPr lang="en-US" sz="3200" b="1" dirty="0">
              <a:solidFill>
                <a:schemeClr val="bg1"/>
              </a:solidFill>
              <a:latin typeface="Source Sans Pro" panose="020B0503030403020204" pitchFamily="34" charset="0"/>
              <a:cs typeface="B Roya" panose="00000400000000000000" pitchFamily="2" charset="-78"/>
            </a:endParaRPr>
          </a:p>
        </p:txBody>
      </p:sp>
      <p:sp>
        <p:nvSpPr>
          <p:cNvPr id="2" name="Slide Number Placeholder 1"/>
          <p:cNvSpPr>
            <a:spLocks noGrp="1"/>
          </p:cNvSpPr>
          <p:nvPr>
            <p:ph type="sldNum" idx="4294967295"/>
          </p:nvPr>
        </p:nvSpPr>
        <p:spPr>
          <a:xfrm>
            <a:off x="10880725" y="6459538"/>
            <a:ext cx="1311275" cy="365125"/>
          </a:xfrm>
        </p:spPr>
        <p:txBody>
          <a:bodyPr/>
          <a:lstStyle/>
          <a:p>
            <a:pPr algn="r"/>
            <a:fld id="{00000000-1234-1234-1234-123412341234}" type="slidenum">
              <a:rPr lang="en" smtClean="0">
                <a:latin typeface="Source Sans Pro" panose="020B0503030403020204" pitchFamily="34" charset="0"/>
                <a:cs typeface="B Roya" panose="00000400000000000000" pitchFamily="2" charset="-78"/>
              </a:rPr>
              <a:pPr algn="r"/>
              <a:t>90</a:t>
            </a:fld>
            <a:endParaRPr lang="en">
              <a:latin typeface="Source Sans Pro" panose="020B0503030403020204" pitchFamily="34" charset="0"/>
              <a:cs typeface="B Roya" panose="00000400000000000000" pitchFamily="2" charset="-78"/>
            </a:endParaRPr>
          </a:p>
        </p:txBody>
      </p:sp>
      <p:sp>
        <p:nvSpPr>
          <p:cNvPr id="7" name="Rectangle 6"/>
          <p:cNvSpPr/>
          <p:nvPr/>
        </p:nvSpPr>
        <p:spPr>
          <a:xfrm>
            <a:off x="305890" y="1285517"/>
            <a:ext cx="9246049" cy="5345053"/>
          </a:xfrm>
          <a:prstGeom prst="rect">
            <a:avLst/>
          </a:prstGeom>
        </p:spPr>
        <p:txBody>
          <a:bodyPr wrap="square">
            <a:spAutoFit/>
          </a:bodyPr>
          <a:lstStyle/>
          <a:p>
            <a:pPr algn="r" rtl="1">
              <a:spcAft>
                <a:spcPts val="800"/>
              </a:spcAft>
            </a:pPr>
            <a:r>
              <a:rPr lang="en-US" sz="2200" dirty="0">
                <a:latin typeface="Source Sans Pro" panose="020B0503030403020204" pitchFamily="34" charset="0"/>
                <a:cs typeface="B Roya" panose="00000400000000000000" pitchFamily="2" charset="-78"/>
              </a:rPr>
              <a:t>FWCI</a:t>
            </a:r>
            <a:r>
              <a:rPr lang="fa-IR" sz="2200" dirty="0">
                <a:latin typeface="Source Sans Pro" panose="020B0503030403020204" pitchFamily="34" charset="0"/>
                <a:cs typeface="B Roya" panose="00000400000000000000" pitchFamily="2" charset="-78"/>
              </a:rPr>
              <a:t> </a:t>
            </a:r>
            <a:r>
              <a:rPr lang="fa-IR" sz="2200" b="1" dirty="0" err="1">
                <a:latin typeface="Source Sans Pro" panose="020B0503030403020204" pitchFamily="34" charset="0"/>
                <a:cs typeface="B Roya" panose="00000400000000000000" pitchFamily="2" charset="-78"/>
              </a:rPr>
              <a:t>تفاوت‌های</a:t>
            </a:r>
            <a:r>
              <a:rPr lang="fa-IR" sz="2200" b="1" dirty="0">
                <a:latin typeface="Source Sans Pro" panose="020B0503030403020204" pitchFamily="34" charset="0"/>
                <a:cs typeface="B Roya" panose="00000400000000000000" pitchFamily="2" charset="-78"/>
              </a:rPr>
              <a:t> رفتار پژوهشی در </a:t>
            </a:r>
            <a:r>
              <a:rPr lang="fa-IR" sz="2200" b="1" dirty="0" err="1">
                <a:latin typeface="Source Sans Pro" panose="020B0503030403020204" pitchFamily="34" charset="0"/>
                <a:cs typeface="B Roya" panose="00000400000000000000" pitchFamily="2" charset="-78"/>
              </a:rPr>
              <a:t>رشته‌های</a:t>
            </a:r>
            <a:r>
              <a:rPr lang="fa-IR" sz="2200" b="1" dirty="0">
                <a:latin typeface="Source Sans Pro" panose="020B0503030403020204" pitchFamily="34" charset="0"/>
                <a:cs typeface="B Roya" panose="00000400000000000000" pitchFamily="2" charset="-78"/>
              </a:rPr>
              <a:t> مختلف </a:t>
            </a:r>
            <a:r>
              <a:rPr lang="fa-IR" sz="2200" dirty="0">
                <a:latin typeface="Source Sans Pro" panose="020B0503030403020204" pitchFamily="34" charset="0"/>
                <a:cs typeface="B Roya" panose="00000400000000000000" pitchFamily="2" charset="-78"/>
              </a:rPr>
              <a:t>را مد نظر قرار </a:t>
            </a:r>
            <a:r>
              <a:rPr lang="fa-IR" sz="2200" dirty="0" err="1">
                <a:latin typeface="Source Sans Pro" panose="020B0503030403020204" pitchFamily="34" charset="0"/>
                <a:cs typeface="B Roya" panose="00000400000000000000" pitchFamily="2" charset="-78"/>
              </a:rPr>
              <a:t>می‌دهد</a:t>
            </a:r>
            <a:r>
              <a:rPr lang="fa-IR" sz="2200" dirty="0">
                <a:latin typeface="Source Sans Pro" panose="020B0503030403020204" pitchFamily="34" charset="0"/>
                <a:cs typeface="B Roya" panose="00000400000000000000" pitchFamily="2" charset="-78"/>
              </a:rPr>
              <a:t> و برای محاسبه آن، سه معیار</a:t>
            </a:r>
            <a:r>
              <a:rPr lang="en-US" sz="2200" dirty="0">
                <a:latin typeface="Source Sans Pro" panose="020B0503030403020204" pitchFamily="34" charset="0"/>
                <a:cs typeface="B Roya" panose="00000400000000000000" pitchFamily="2" charset="-78"/>
              </a:rPr>
              <a:t> </a:t>
            </a:r>
            <a:r>
              <a:rPr lang="fa-IR" sz="2200" b="1" dirty="0">
                <a:solidFill>
                  <a:srgbClr val="FF9300"/>
                </a:solidFill>
                <a:latin typeface="Source Sans Pro" panose="020B0503030403020204" pitchFamily="34" charset="0"/>
                <a:cs typeface="B Roya" panose="00000400000000000000" pitchFamily="2" charset="-78"/>
              </a:rPr>
              <a:t>رشته یا حیطه موضوعی</a:t>
            </a:r>
            <a:r>
              <a:rPr lang="fa-IR" sz="2200" dirty="0">
                <a:solidFill>
                  <a:srgbClr val="FF9300"/>
                </a:solidFill>
                <a:latin typeface="Source Sans Pro" panose="020B0503030403020204" pitchFamily="34" charset="0"/>
                <a:cs typeface="B Roya" panose="00000400000000000000" pitchFamily="2" charset="-78"/>
              </a:rPr>
              <a:t>، </a:t>
            </a:r>
            <a:r>
              <a:rPr lang="fa-IR" sz="2200" b="1" dirty="0">
                <a:solidFill>
                  <a:srgbClr val="FF9300"/>
                </a:solidFill>
                <a:latin typeface="Source Sans Pro" panose="020B0503030403020204" pitchFamily="34" charset="0"/>
                <a:cs typeface="B Roya" panose="00000400000000000000" pitchFamily="2" charset="-78"/>
              </a:rPr>
              <a:t>سن یا سال انتشار </a:t>
            </a:r>
            <a:r>
              <a:rPr lang="fa-IR" sz="2200" dirty="0">
                <a:solidFill>
                  <a:srgbClr val="FF9300"/>
                </a:solidFill>
                <a:latin typeface="Source Sans Pro" panose="020B0503030403020204" pitchFamily="34" charset="0"/>
                <a:cs typeface="B Roya" panose="00000400000000000000" pitchFamily="2" charset="-78"/>
              </a:rPr>
              <a:t>و </a:t>
            </a:r>
            <a:r>
              <a:rPr lang="fa-IR" sz="2200" b="1" dirty="0">
                <a:solidFill>
                  <a:srgbClr val="FF9300"/>
                </a:solidFill>
                <a:latin typeface="Source Sans Pro" panose="020B0503030403020204" pitchFamily="34" charset="0"/>
                <a:cs typeface="B Roya" panose="00000400000000000000" pitchFamily="2" charset="-78"/>
              </a:rPr>
              <a:t>نوع مقاله</a:t>
            </a:r>
            <a:r>
              <a:rPr lang="fa-IR" sz="2200" b="1" dirty="0">
                <a:solidFill>
                  <a:schemeClr val="accent2"/>
                </a:solidFill>
                <a:latin typeface="Source Sans Pro" panose="020B0503030403020204" pitchFamily="34" charset="0"/>
                <a:cs typeface="B Roya" panose="00000400000000000000" pitchFamily="2" charset="-78"/>
              </a:rPr>
              <a:t> </a:t>
            </a:r>
            <a:r>
              <a:rPr lang="fa-IR" sz="2200" dirty="0">
                <a:latin typeface="Source Sans Pro" panose="020B0503030403020204" pitchFamily="34" charset="0"/>
                <a:cs typeface="B Roya" panose="00000400000000000000" pitchFamily="2" charset="-78"/>
              </a:rPr>
              <a:t>مد نظر قرار </a:t>
            </a:r>
            <a:r>
              <a:rPr lang="fa-IR" sz="2200" dirty="0" err="1">
                <a:latin typeface="Source Sans Pro" panose="020B0503030403020204" pitchFamily="34" charset="0"/>
                <a:cs typeface="B Roya" panose="00000400000000000000" pitchFamily="2" charset="-78"/>
              </a:rPr>
              <a:t>می‌گیرد</a:t>
            </a:r>
            <a:r>
              <a:rPr lang="fa-IR" sz="2200" dirty="0">
                <a:latin typeface="Source Sans Pro" panose="020B0503030403020204" pitchFamily="34" charset="0"/>
                <a:cs typeface="B Roya" panose="00000400000000000000" pitchFamily="2" charset="-78"/>
              </a:rPr>
              <a:t>. این شاخص قابل محاسبه برای</a:t>
            </a:r>
            <a:r>
              <a:rPr lang="en-US" sz="2200" dirty="0">
                <a:latin typeface="Source Sans Pro" panose="020B0503030403020204" pitchFamily="34" charset="0"/>
                <a:cs typeface="B Roya" panose="00000400000000000000" pitchFamily="2" charset="-78"/>
              </a:rPr>
              <a:t> </a:t>
            </a:r>
            <a:r>
              <a:rPr lang="fa-IR" sz="2200" dirty="0">
                <a:latin typeface="Source Sans Pro" panose="020B0503030403020204" pitchFamily="34" charset="0"/>
                <a:cs typeface="B Roya" panose="00000400000000000000" pitchFamily="2" charset="-78"/>
              </a:rPr>
              <a:t>مجموعه مقالات در سطح </a:t>
            </a:r>
            <a:r>
              <a:rPr lang="fa-IR" sz="2200" b="1" dirty="0">
                <a:latin typeface="Source Sans Pro" panose="020B0503030403020204" pitchFamily="34" charset="0"/>
                <a:cs typeface="B Roya" panose="00000400000000000000" pitchFamily="2" charset="-78"/>
              </a:rPr>
              <a:t>مقاله، فرد، مجلات، دانشگاه و کشور </a:t>
            </a:r>
            <a:r>
              <a:rPr lang="fa-IR" sz="2200" dirty="0" err="1">
                <a:latin typeface="Source Sans Pro" panose="020B0503030403020204" pitchFamily="34" charset="0"/>
                <a:cs typeface="B Roya" panose="00000400000000000000" pitchFamily="2" charset="-78"/>
              </a:rPr>
              <a:t>می‌باشد</a:t>
            </a:r>
            <a:r>
              <a:rPr lang="fa-IR" sz="2200" dirty="0">
                <a:latin typeface="Source Sans Pro" panose="020B0503030403020204" pitchFamily="34" charset="0"/>
                <a:cs typeface="B Roya" panose="00000400000000000000" pitchFamily="2" charset="-78"/>
              </a:rPr>
              <a:t>. </a:t>
            </a:r>
          </a:p>
          <a:p>
            <a:pPr algn="r" rtl="1">
              <a:spcAft>
                <a:spcPts val="800"/>
              </a:spcAft>
            </a:pPr>
            <a:r>
              <a:rPr lang="en-US" sz="2200" dirty="0">
                <a:latin typeface="Source Sans Pro" panose="020B0503030403020204" pitchFamily="34" charset="0"/>
                <a:cs typeface="B Roya" panose="00000400000000000000" pitchFamily="2" charset="-78"/>
              </a:rPr>
              <a:t>FWCI</a:t>
            </a:r>
            <a:r>
              <a:rPr lang="fa-IR" sz="2200" dirty="0">
                <a:latin typeface="Source Sans Pro" panose="020B0503030403020204" pitchFamily="34" charset="0"/>
                <a:cs typeface="B Roya" panose="00000400000000000000" pitchFamily="2" charset="-78"/>
              </a:rPr>
              <a:t> از نسبت استنادات به </a:t>
            </a:r>
            <a:r>
              <a:rPr lang="fa-IR" sz="2200" dirty="0" err="1">
                <a:latin typeface="Source Sans Pro" panose="020B0503030403020204" pitchFamily="34" charset="0"/>
                <a:cs typeface="B Roya" panose="00000400000000000000" pitchFamily="2" charset="-78"/>
              </a:rPr>
              <a:t>ازای</a:t>
            </a:r>
            <a:r>
              <a:rPr lang="fa-IR" sz="2200" dirty="0">
                <a:latin typeface="Source Sans Pro" panose="020B0503030403020204" pitchFamily="34" charset="0"/>
                <a:cs typeface="B Roya" panose="00000400000000000000" pitchFamily="2" charset="-78"/>
              </a:rPr>
              <a:t> هر مقاله تقسیم بر کل استنادات به </a:t>
            </a:r>
            <a:r>
              <a:rPr lang="fa-IR" sz="2200" dirty="0" err="1">
                <a:latin typeface="Source Sans Pro" panose="020B0503030403020204" pitchFamily="34" charset="0"/>
                <a:cs typeface="B Roya" panose="00000400000000000000" pitchFamily="2" charset="-78"/>
              </a:rPr>
              <a:t>ازای</a:t>
            </a:r>
            <a:r>
              <a:rPr lang="fa-IR" sz="2200" dirty="0">
                <a:latin typeface="Source Sans Pro" panose="020B0503030403020204" pitchFamily="34" charset="0"/>
                <a:cs typeface="B Roya" panose="00000400000000000000" pitchFamily="2" charset="-78"/>
              </a:rPr>
              <a:t> هر مقاله هم رشته، هم نوع و هم سن</a:t>
            </a:r>
          </a:p>
          <a:p>
            <a:pPr algn="r" rtl="1">
              <a:spcAft>
                <a:spcPts val="800"/>
              </a:spcAft>
            </a:pPr>
            <a:r>
              <a:rPr lang="fa-IR" sz="2200" dirty="0">
                <a:latin typeface="Source Sans Pro" panose="020B0503030403020204" pitchFamily="34" charset="0"/>
                <a:cs typeface="B Roya" panose="00000400000000000000" pitchFamily="2" charset="-78"/>
              </a:rPr>
              <a:t>در پایگاه </a:t>
            </a:r>
            <a:r>
              <a:rPr lang="fa-IR" sz="2200" dirty="0" err="1">
                <a:latin typeface="Source Sans Pro" panose="020B0503030403020204" pitchFamily="34" charset="0"/>
                <a:cs typeface="B Roya" panose="00000400000000000000" pitchFamily="2" charset="-78"/>
              </a:rPr>
              <a:t>استنادی</a:t>
            </a:r>
            <a:r>
              <a:rPr lang="en-US" sz="2200" dirty="0">
                <a:latin typeface="Source Sans Pro" panose="020B0503030403020204" pitchFamily="34" charset="0"/>
                <a:cs typeface="B Roya" panose="00000400000000000000" pitchFamily="2" charset="-78"/>
              </a:rPr>
              <a:t>Scopus </a:t>
            </a:r>
            <a:r>
              <a:rPr lang="fa-IR" sz="2200" dirty="0">
                <a:latin typeface="Source Sans Pro" panose="020B0503030403020204" pitchFamily="34" charset="0"/>
                <a:cs typeface="B Roya" panose="00000400000000000000" pitchFamily="2" charset="-78"/>
              </a:rPr>
              <a:t> بدست </a:t>
            </a:r>
            <a:r>
              <a:rPr lang="fa-IR" sz="2200" dirty="0" err="1">
                <a:latin typeface="Source Sans Pro" panose="020B0503030403020204" pitchFamily="34" charset="0"/>
                <a:cs typeface="B Roya" panose="00000400000000000000" pitchFamily="2" charset="-78"/>
              </a:rPr>
              <a:t>می‌آید</a:t>
            </a:r>
            <a:r>
              <a:rPr lang="fa-IR" sz="2200" dirty="0">
                <a:latin typeface="Source Sans Pro" panose="020B0503030403020204" pitchFamily="34" charset="0"/>
                <a:cs typeface="B Roya" panose="00000400000000000000" pitchFamily="2" charset="-78"/>
              </a:rPr>
              <a:t> که حاصل این کسر می‌تواند یکی از حالات زیر باشد:</a:t>
            </a:r>
            <a:endParaRPr lang="en-US" sz="2200" dirty="0">
              <a:latin typeface="Source Sans Pro" panose="020B0503030403020204" pitchFamily="34" charset="0"/>
              <a:cs typeface="B Roya" panose="00000400000000000000" pitchFamily="2" charset="-78"/>
            </a:endParaRPr>
          </a:p>
          <a:p>
            <a:pPr marL="380990" indent="-380990" algn="r" rtl="1">
              <a:spcAft>
                <a:spcPts val="800"/>
              </a:spcAft>
              <a:buClr>
                <a:srgbClr val="FF9300"/>
              </a:buClr>
              <a:buFont typeface="Arial" panose="020B0604020202020204" pitchFamily="34" charset="0"/>
              <a:buChar char="•"/>
            </a:pPr>
            <a:r>
              <a:rPr lang="en-US" sz="2200" b="1" dirty="0">
                <a:latin typeface="Source Sans Pro" panose="020B0503030403020204" pitchFamily="34" charset="0"/>
                <a:cs typeface="B Roya" panose="00000400000000000000" pitchFamily="2" charset="-78"/>
              </a:rPr>
              <a:t>FWCI </a:t>
            </a:r>
            <a:r>
              <a:rPr lang="fa-IR" sz="2200" b="1" dirty="0">
                <a:latin typeface="Source Sans Pro" panose="020B0503030403020204" pitchFamily="34" charset="0"/>
                <a:cs typeface="B Roya" panose="00000400000000000000" pitchFamily="2" charset="-78"/>
              </a:rPr>
              <a:t> </a:t>
            </a:r>
            <a:r>
              <a:rPr lang="en-US" sz="2200" b="1" dirty="0">
                <a:latin typeface="Source Sans Pro" panose="020B0503030403020204" pitchFamily="34" charset="0"/>
                <a:cs typeface="B Roya" panose="00000400000000000000" pitchFamily="2" charset="-78"/>
              </a:rPr>
              <a:t>=</a:t>
            </a:r>
            <a:r>
              <a:rPr lang="fa-IR" sz="2200" b="1" dirty="0">
                <a:latin typeface="Source Sans Pro" panose="020B0503030403020204" pitchFamily="34" charset="0"/>
                <a:cs typeface="B Roya" panose="00000400000000000000" pitchFamily="2" charset="-78"/>
              </a:rPr>
              <a:t> ۱</a:t>
            </a:r>
            <a:r>
              <a:rPr lang="fa-IR" sz="2200" dirty="0">
                <a:latin typeface="Source Sans Pro" panose="020B0503030403020204" pitchFamily="34" charset="0"/>
                <a:cs typeface="B Roya" panose="00000400000000000000" pitchFamily="2" charset="-78"/>
              </a:rPr>
              <a:t> به این معنی است که متوسط عملکرد </a:t>
            </a:r>
            <a:r>
              <a:rPr lang="fa-IR" sz="2200" dirty="0" err="1">
                <a:latin typeface="Source Sans Pro" panose="020B0503030403020204" pitchFamily="34" charset="0"/>
                <a:cs typeface="B Roya" panose="00000400000000000000" pitchFamily="2" charset="-78"/>
              </a:rPr>
              <a:t>استنادی</a:t>
            </a:r>
            <a:r>
              <a:rPr lang="fa-IR" sz="2200" dirty="0">
                <a:latin typeface="Source Sans Pro" panose="020B0503030403020204" pitchFamily="34" charset="0"/>
                <a:cs typeface="B Roya" panose="00000400000000000000" pitchFamily="2" charset="-78"/>
              </a:rPr>
              <a:t> با عملکرد </a:t>
            </a:r>
            <a:r>
              <a:rPr lang="fa-IR" sz="2200" dirty="0" err="1">
                <a:latin typeface="Source Sans Pro" panose="020B0503030403020204" pitchFamily="34" charset="0"/>
                <a:cs typeface="B Roya" panose="00000400000000000000" pitchFamily="2" charset="-78"/>
              </a:rPr>
              <a:t>استنادی</a:t>
            </a:r>
            <a:r>
              <a:rPr lang="fa-IR" sz="2200" dirty="0">
                <a:latin typeface="Source Sans Pro" panose="020B0503030403020204" pitchFamily="34" charset="0"/>
                <a:cs typeface="B Roya" panose="00000400000000000000" pitchFamily="2" charset="-78"/>
              </a:rPr>
              <a:t> هم رشته، هم نوع و هم سال در دنیا برابر بوده است.</a:t>
            </a:r>
          </a:p>
          <a:p>
            <a:pPr marL="380990" indent="-380990" algn="r" rtl="1">
              <a:spcAft>
                <a:spcPts val="800"/>
              </a:spcAft>
              <a:buClr>
                <a:srgbClr val="FF9300"/>
              </a:buClr>
              <a:buFont typeface="Arial" panose="020B0604020202020204" pitchFamily="34" charset="0"/>
              <a:buChar char="•"/>
            </a:pPr>
            <a:r>
              <a:rPr lang="en-US" sz="2200" b="1" dirty="0">
                <a:latin typeface="Source Sans Pro" panose="020B0503030403020204" pitchFamily="34" charset="0"/>
                <a:cs typeface="B Roya" panose="00000400000000000000" pitchFamily="2" charset="-78"/>
              </a:rPr>
              <a:t>FWCI</a:t>
            </a:r>
            <a:r>
              <a:rPr lang="fa-IR" sz="2200" b="1" dirty="0">
                <a:latin typeface="Source Sans Pro" panose="020B0503030403020204" pitchFamily="34" charset="0"/>
                <a:cs typeface="B Roya" panose="00000400000000000000" pitchFamily="2" charset="-78"/>
              </a:rPr>
              <a:t> </a:t>
            </a:r>
            <a:r>
              <a:rPr lang="en-US" sz="2200" b="1" dirty="0">
                <a:latin typeface="Source Sans Pro" panose="020B0503030403020204" pitchFamily="34" charset="0"/>
                <a:cs typeface="B Roya" panose="00000400000000000000" pitchFamily="2" charset="-78"/>
              </a:rPr>
              <a:t>&lt;</a:t>
            </a:r>
            <a:r>
              <a:rPr lang="fa-IR" sz="2200" b="1" dirty="0">
                <a:latin typeface="Source Sans Pro" panose="020B0503030403020204" pitchFamily="34" charset="0"/>
                <a:cs typeface="B Roya" panose="00000400000000000000" pitchFamily="2" charset="-78"/>
              </a:rPr>
              <a:t> ۱</a:t>
            </a:r>
            <a:r>
              <a:rPr lang="fa-IR" sz="2200" dirty="0">
                <a:latin typeface="Source Sans Pro" panose="020B0503030403020204" pitchFamily="34" charset="0"/>
                <a:cs typeface="B Roya" panose="00000400000000000000" pitchFamily="2" charset="-78"/>
              </a:rPr>
              <a:t> به این معنی است که متوسط عملکرد </a:t>
            </a:r>
            <a:r>
              <a:rPr lang="fa-IR" sz="2200" dirty="0" err="1">
                <a:latin typeface="Source Sans Pro" panose="020B0503030403020204" pitchFamily="34" charset="0"/>
                <a:cs typeface="B Roya" panose="00000400000000000000" pitchFamily="2" charset="-78"/>
              </a:rPr>
              <a:t>استنادی</a:t>
            </a:r>
            <a:r>
              <a:rPr lang="fa-IR" sz="2200" dirty="0">
                <a:latin typeface="Source Sans Pro" panose="020B0503030403020204" pitchFamily="34" charset="0"/>
                <a:cs typeface="B Roya" panose="00000400000000000000" pitchFamily="2" charset="-78"/>
              </a:rPr>
              <a:t> از عملکرد </a:t>
            </a:r>
            <a:r>
              <a:rPr lang="fa-IR" sz="2200" dirty="0" err="1">
                <a:latin typeface="Source Sans Pro" panose="020B0503030403020204" pitchFamily="34" charset="0"/>
                <a:cs typeface="B Roya" panose="00000400000000000000" pitchFamily="2" charset="-78"/>
              </a:rPr>
              <a:t>استنادی</a:t>
            </a:r>
            <a:r>
              <a:rPr lang="fa-IR" sz="2200" dirty="0">
                <a:latin typeface="Source Sans Pro" panose="020B0503030403020204" pitchFamily="34" charset="0"/>
                <a:cs typeface="B Roya" panose="00000400000000000000" pitchFamily="2" charset="-78"/>
              </a:rPr>
              <a:t> هم رشته، هم نوع و هم سال در</a:t>
            </a:r>
            <a:r>
              <a:rPr lang="en-US" sz="2200" dirty="0">
                <a:latin typeface="Source Sans Pro" panose="020B0503030403020204" pitchFamily="34" charset="0"/>
                <a:cs typeface="B Roya" panose="00000400000000000000" pitchFamily="2" charset="-78"/>
              </a:rPr>
              <a:t> </a:t>
            </a:r>
            <a:r>
              <a:rPr lang="fa-IR" sz="2200" dirty="0">
                <a:latin typeface="Source Sans Pro" panose="020B0503030403020204" pitchFamily="34" charset="0"/>
                <a:cs typeface="B Roya" panose="00000400000000000000" pitchFamily="2" charset="-78"/>
              </a:rPr>
              <a:t>دنیا بیشتر بوده است</a:t>
            </a:r>
            <a:r>
              <a:rPr lang="fa-IR" sz="2200" b="1" dirty="0">
                <a:solidFill>
                  <a:srgbClr val="FF9300"/>
                </a:solidFill>
                <a:latin typeface="Source Sans Pro" panose="020B0503030403020204" pitchFamily="34" charset="0"/>
                <a:cs typeface="B Roya" panose="00000400000000000000" pitchFamily="2" charset="-78"/>
              </a:rPr>
              <a:t>. (برای مثال ۱/۸۴=</a:t>
            </a:r>
            <a:r>
              <a:rPr lang="en-US" sz="2200" b="1" dirty="0">
                <a:solidFill>
                  <a:srgbClr val="FF9300"/>
                </a:solidFill>
                <a:latin typeface="Source Sans Pro" panose="020B0503030403020204" pitchFamily="34" charset="0"/>
                <a:cs typeface="B Roya" panose="00000400000000000000" pitchFamily="2" charset="-78"/>
              </a:rPr>
              <a:t>FWCI </a:t>
            </a:r>
            <a:r>
              <a:rPr lang="fa-IR" sz="2200" b="1" dirty="0">
                <a:solidFill>
                  <a:srgbClr val="FF9300"/>
                </a:solidFill>
                <a:latin typeface="Source Sans Pro" panose="020B0503030403020204" pitchFamily="34" charset="0"/>
                <a:cs typeface="B Roya" panose="00000400000000000000" pitchFamily="2" charset="-78"/>
              </a:rPr>
              <a:t> به این معنی است که مقاله مورد نظر ۸۴% از مقالات هم رشته، هم نوع و هم سن خود در دنیا استنادات بهتری داشته است).</a:t>
            </a:r>
          </a:p>
          <a:p>
            <a:pPr marL="380990" indent="-380990" algn="r" rtl="1">
              <a:spcAft>
                <a:spcPts val="800"/>
              </a:spcAft>
              <a:buClr>
                <a:srgbClr val="FF9300"/>
              </a:buClr>
              <a:buFont typeface="Arial" panose="020B0604020202020204" pitchFamily="34" charset="0"/>
              <a:buChar char="•"/>
            </a:pPr>
            <a:r>
              <a:rPr lang="en-US" sz="2200" b="1" dirty="0">
                <a:latin typeface="Source Sans Pro" panose="020B0503030403020204" pitchFamily="34" charset="0"/>
                <a:cs typeface="B Roya" panose="00000400000000000000" pitchFamily="2" charset="-78"/>
              </a:rPr>
              <a:t>FWCI</a:t>
            </a:r>
            <a:r>
              <a:rPr lang="fa-IR" sz="2200" b="1" dirty="0">
                <a:latin typeface="Source Sans Pro" panose="020B0503030403020204" pitchFamily="34" charset="0"/>
                <a:cs typeface="B Roya" panose="00000400000000000000" pitchFamily="2" charset="-78"/>
              </a:rPr>
              <a:t> </a:t>
            </a:r>
            <a:r>
              <a:rPr lang="en-US" sz="2200" b="1" dirty="0">
                <a:latin typeface="Source Sans Pro" panose="020B0503030403020204" pitchFamily="34" charset="0"/>
                <a:cs typeface="B Roya" panose="00000400000000000000" pitchFamily="2" charset="-78"/>
              </a:rPr>
              <a:t>&gt;</a:t>
            </a:r>
            <a:r>
              <a:rPr lang="fa-IR" sz="2200" b="1" dirty="0">
                <a:latin typeface="Source Sans Pro" panose="020B0503030403020204" pitchFamily="34" charset="0"/>
                <a:cs typeface="B Roya" panose="00000400000000000000" pitchFamily="2" charset="-78"/>
              </a:rPr>
              <a:t> ۱ </a:t>
            </a:r>
            <a:r>
              <a:rPr lang="fa-IR" sz="2200" dirty="0">
                <a:latin typeface="Source Sans Pro" panose="020B0503030403020204" pitchFamily="34" charset="0"/>
                <a:cs typeface="B Roya" panose="00000400000000000000" pitchFamily="2" charset="-78"/>
              </a:rPr>
              <a:t>به این معنی است که متوسط عملکرد </a:t>
            </a:r>
            <a:r>
              <a:rPr lang="fa-IR" sz="2200" dirty="0" err="1">
                <a:latin typeface="Source Sans Pro" panose="020B0503030403020204" pitchFamily="34" charset="0"/>
                <a:cs typeface="B Roya" panose="00000400000000000000" pitchFamily="2" charset="-78"/>
              </a:rPr>
              <a:t>استنادی</a:t>
            </a:r>
            <a:r>
              <a:rPr lang="fa-IR" sz="2200" dirty="0">
                <a:latin typeface="Source Sans Pro" panose="020B0503030403020204" pitchFamily="34" charset="0"/>
                <a:cs typeface="B Roya" panose="00000400000000000000" pitchFamily="2" charset="-78"/>
              </a:rPr>
              <a:t> از عملکرد </a:t>
            </a:r>
            <a:r>
              <a:rPr lang="fa-IR" sz="2200" dirty="0" err="1">
                <a:latin typeface="Source Sans Pro" panose="020B0503030403020204" pitchFamily="34" charset="0"/>
                <a:cs typeface="B Roya" panose="00000400000000000000" pitchFamily="2" charset="-78"/>
              </a:rPr>
              <a:t>استنادی</a:t>
            </a:r>
            <a:r>
              <a:rPr lang="fa-IR" sz="2200" dirty="0">
                <a:latin typeface="Source Sans Pro" panose="020B0503030403020204" pitchFamily="34" charset="0"/>
                <a:cs typeface="B Roya" panose="00000400000000000000" pitchFamily="2" charset="-78"/>
              </a:rPr>
              <a:t> هم رشته، هم نوع و هم سال در</a:t>
            </a:r>
            <a:r>
              <a:rPr lang="en-US" sz="2200" dirty="0">
                <a:latin typeface="Source Sans Pro" panose="020B0503030403020204" pitchFamily="34" charset="0"/>
                <a:cs typeface="B Roya" panose="00000400000000000000" pitchFamily="2" charset="-78"/>
              </a:rPr>
              <a:t> </a:t>
            </a:r>
            <a:r>
              <a:rPr lang="fa-IR" sz="2200" dirty="0">
                <a:latin typeface="Source Sans Pro" panose="020B0503030403020204" pitchFamily="34" charset="0"/>
                <a:cs typeface="B Roya" panose="00000400000000000000" pitchFamily="2" charset="-78"/>
              </a:rPr>
              <a:t>دنیا کمتر بوده است.</a:t>
            </a:r>
            <a:r>
              <a:rPr lang="en-US" sz="2200" dirty="0">
                <a:latin typeface="Source Sans Pro" panose="020B0503030403020204" pitchFamily="34" charset="0"/>
                <a:cs typeface="B Roya" panose="00000400000000000000" pitchFamily="2" charset="-78"/>
              </a:rPr>
              <a:t> </a:t>
            </a:r>
            <a:r>
              <a:rPr lang="fa-IR" sz="2200" dirty="0">
                <a:latin typeface="Source Sans Pro" panose="020B0503030403020204" pitchFamily="34" charset="0"/>
                <a:cs typeface="B Roya" panose="00000400000000000000" pitchFamily="2" charset="-78"/>
              </a:rPr>
              <a:t> </a:t>
            </a:r>
            <a:r>
              <a:rPr lang="fa-IR" sz="2200" b="1" dirty="0">
                <a:solidFill>
                  <a:srgbClr val="FF9300"/>
                </a:solidFill>
                <a:latin typeface="Source Sans Pro" panose="020B0503030403020204" pitchFamily="34" charset="0"/>
                <a:cs typeface="B Roya" panose="00000400000000000000" pitchFamily="2" charset="-78"/>
              </a:rPr>
              <a:t>(برای مثال ۰/۸۵=</a:t>
            </a:r>
            <a:r>
              <a:rPr lang="en-US" sz="2200" b="1" dirty="0">
                <a:solidFill>
                  <a:srgbClr val="FF9300"/>
                </a:solidFill>
                <a:latin typeface="Source Sans Pro" panose="020B0503030403020204" pitchFamily="34" charset="0"/>
                <a:cs typeface="B Roya" panose="00000400000000000000" pitchFamily="2" charset="-78"/>
              </a:rPr>
              <a:t> FWCI </a:t>
            </a:r>
            <a:r>
              <a:rPr lang="fa-IR" sz="2200" b="1" dirty="0">
                <a:solidFill>
                  <a:srgbClr val="FF9300"/>
                </a:solidFill>
                <a:latin typeface="Source Sans Pro" panose="020B0503030403020204" pitchFamily="34" charset="0"/>
                <a:cs typeface="B Roya" panose="00000400000000000000" pitchFamily="2" charset="-78"/>
              </a:rPr>
              <a:t>به این معنی است که ۱۵ درصد از مقالات هم رشته، هم نوع و هم سن خود در دنیا استنادات کمتری داشته است)</a:t>
            </a:r>
            <a:endParaRPr lang="en-US" sz="2200" b="1" dirty="0">
              <a:solidFill>
                <a:srgbClr val="FF9300"/>
              </a:solidFill>
              <a:latin typeface="Source Sans Pro" panose="020B0503030403020204" pitchFamily="34" charset="0"/>
              <a:cs typeface="B Roya" panose="00000400000000000000" pitchFamily="2" charset="-78"/>
            </a:endParaRPr>
          </a:p>
        </p:txBody>
      </p:sp>
      <p:sp>
        <p:nvSpPr>
          <p:cNvPr id="10" name="Oval Callout 9"/>
          <p:cNvSpPr/>
          <p:nvPr/>
        </p:nvSpPr>
        <p:spPr>
          <a:xfrm>
            <a:off x="9551939" y="2637922"/>
            <a:ext cx="2640061" cy="1745595"/>
          </a:xfrm>
          <a:prstGeom prst="wedgeEllipseCallout">
            <a:avLst/>
          </a:prstGeom>
        </p:spPr>
        <p:style>
          <a:lnRef idx="2">
            <a:schemeClr val="accent5"/>
          </a:lnRef>
          <a:fillRef idx="1">
            <a:schemeClr val="lt1"/>
          </a:fillRef>
          <a:effectRef idx="0">
            <a:schemeClr val="accent5"/>
          </a:effectRef>
          <a:fontRef idx="minor">
            <a:schemeClr val="dk1"/>
          </a:fontRef>
        </p:style>
        <p:txBody>
          <a:bodyPr wrap="square">
            <a:spAutoFit/>
          </a:bodyPr>
          <a:lstStyle/>
          <a:p>
            <a:pPr marL="146047" indent="-146047">
              <a:spcAft>
                <a:spcPts val="1600"/>
              </a:spcAft>
              <a:buClr>
                <a:srgbClr val="FF9300"/>
              </a:buClr>
              <a:buFont typeface="Arial" panose="020B0604020202020204" pitchFamily="34" charset="0"/>
              <a:buChar char="•"/>
            </a:pPr>
            <a:r>
              <a:rPr lang="en-US" sz="1600" b="1">
                <a:latin typeface="Source Sans Pro" panose="020B0503030403020204" pitchFamily="34" charset="0"/>
                <a:ea typeface="Source Sans Pro" panose="020B0503030403020204" pitchFamily="34" charset="0"/>
              </a:rPr>
              <a:t>Publication year</a:t>
            </a:r>
          </a:p>
          <a:p>
            <a:pPr marL="146047" indent="-146047">
              <a:spcAft>
                <a:spcPts val="1600"/>
              </a:spcAft>
              <a:buClr>
                <a:srgbClr val="FF9300"/>
              </a:buClr>
              <a:buFont typeface="Arial" panose="020B0604020202020204" pitchFamily="34" charset="0"/>
              <a:buChar char="•"/>
            </a:pPr>
            <a:r>
              <a:rPr lang="en-US" sz="1600" b="1">
                <a:latin typeface="Source Sans Pro" panose="020B0503030403020204" pitchFamily="34" charset="0"/>
                <a:ea typeface="Source Sans Pro" panose="020B0503030403020204" pitchFamily="34" charset="0"/>
              </a:rPr>
              <a:t>Document type</a:t>
            </a:r>
          </a:p>
          <a:p>
            <a:pPr marL="146047" indent="-146047">
              <a:spcAft>
                <a:spcPts val="1600"/>
              </a:spcAft>
              <a:buClr>
                <a:srgbClr val="FF9300"/>
              </a:buClr>
              <a:buFont typeface="Arial" panose="020B0604020202020204" pitchFamily="34" charset="0"/>
              <a:buChar char="•"/>
            </a:pPr>
            <a:r>
              <a:rPr lang="en-US" sz="1600" b="1">
                <a:latin typeface="Source Sans Pro" panose="020B0503030403020204" pitchFamily="34" charset="0"/>
                <a:ea typeface="Source Sans Pro" panose="020B0503030403020204" pitchFamily="34" charset="0"/>
              </a:rPr>
              <a:t>Discipline</a:t>
            </a:r>
          </a:p>
        </p:txBody>
      </p:sp>
    </p:spTree>
    <p:extLst>
      <p:ext uri="{BB962C8B-B14F-4D97-AF65-F5344CB8AC3E}">
        <p14:creationId xmlns:p14="http://schemas.microsoft.com/office/powerpoint/2010/main" val="168109628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397" t="351" r="10331" b="-351"/>
          <a:stretch/>
        </p:blipFill>
        <p:spPr>
          <a:xfrm>
            <a:off x="192303" y="189885"/>
            <a:ext cx="8300536" cy="3504840"/>
          </a:xfrm>
          <a:prstGeom prst="rect">
            <a:avLst/>
          </a:prstGeom>
          <a:ln>
            <a:noFill/>
          </a:ln>
          <a:effectLst>
            <a:outerShdw blurRad="292100" dist="139700" dir="2700000" algn="tl" rotWithShape="0">
              <a:srgbClr val="333333">
                <a:alpha val="65000"/>
              </a:srgbClr>
            </a:outerShdw>
          </a:effectLst>
        </p:spPr>
      </p:pic>
      <p:sp>
        <p:nvSpPr>
          <p:cNvPr id="4" name="Left Arrow 3"/>
          <p:cNvSpPr/>
          <p:nvPr/>
        </p:nvSpPr>
        <p:spPr>
          <a:xfrm>
            <a:off x="8234221" y="1732948"/>
            <a:ext cx="517236" cy="418715"/>
          </a:xfrm>
          <a:prstGeom prst="leftArrow">
            <a:avLst/>
          </a:prstGeom>
          <a:solidFill>
            <a:srgbClr val="FF9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5" name="Picture 4"/>
          <p:cNvPicPr>
            <a:picLocks noChangeAspect="1"/>
          </p:cNvPicPr>
          <p:nvPr/>
        </p:nvPicPr>
        <p:blipFill>
          <a:blip r:embed="rId4"/>
          <a:stretch>
            <a:fillRect/>
          </a:stretch>
        </p:blipFill>
        <p:spPr>
          <a:xfrm>
            <a:off x="192303" y="3809631"/>
            <a:ext cx="7673304" cy="2837320"/>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5"/>
          <a:stretch>
            <a:fillRect/>
          </a:stretch>
        </p:blipFill>
        <p:spPr>
          <a:xfrm>
            <a:off x="8081295" y="4596755"/>
            <a:ext cx="1182269" cy="414225"/>
          </a:xfrm>
          <a:prstGeom prst="rect">
            <a:avLst/>
          </a:prstGeom>
        </p:spPr>
      </p:pic>
      <p:sp>
        <p:nvSpPr>
          <p:cNvPr id="7" name="Left Arrow 6"/>
          <p:cNvSpPr/>
          <p:nvPr/>
        </p:nvSpPr>
        <p:spPr>
          <a:xfrm>
            <a:off x="4859807" y="4178040"/>
            <a:ext cx="517236" cy="418715"/>
          </a:xfrm>
          <a:prstGeom prst="leftArrow">
            <a:avLst/>
          </a:prstGeom>
          <a:solidFill>
            <a:srgbClr val="FF9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Rectangle 7"/>
          <p:cNvSpPr/>
          <p:nvPr/>
        </p:nvSpPr>
        <p:spPr>
          <a:xfrm>
            <a:off x="8081295" y="4004590"/>
            <a:ext cx="3704860" cy="461665"/>
          </a:xfrm>
          <a:prstGeom prst="rect">
            <a:avLst/>
          </a:prstGeom>
        </p:spPr>
        <p:txBody>
          <a:bodyPr wrap="none">
            <a:spAutoFit/>
          </a:bodyPr>
          <a:lstStyle/>
          <a:p>
            <a:r>
              <a:rPr lang="en-US" sz="2400" b="1" dirty="0">
                <a:latin typeface="Source Sans Pro" panose="020B0503030403020204" pitchFamily="34" charset="0"/>
                <a:ea typeface="Source Sans Pro" panose="020B0503030403020204" pitchFamily="34" charset="0"/>
                <a:cs typeface="B Roya" panose="00000400000000000000" pitchFamily="2" charset="-78"/>
              </a:rPr>
              <a:t>Profile of a top researcher</a:t>
            </a:r>
            <a:endParaRPr lang="en-US" sz="2400" b="1" dirty="0"/>
          </a:p>
        </p:txBody>
      </p:sp>
      <p:sp>
        <p:nvSpPr>
          <p:cNvPr id="9" name="Rectangle 8"/>
          <p:cNvSpPr/>
          <p:nvPr/>
        </p:nvSpPr>
        <p:spPr>
          <a:xfrm>
            <a:off x="8672429" y="499751"/>
            <a:ext cx="3113726" cy="461665"/>
          </a:xfrm>
          <a:prstGeom prst="rect">
            <a:avLst/>
          </a:prstGeom>
        </p:spPr>
        <p:txBody>
          <a:bodyPr wrap="square">
            <a:spAutoFit/>
          </a:bodyPr>
          <a:lstStyle/>
          <a:p>
            <a:r>
              <a:rPr lang="en-US" sz="2400" b="1" dirty="0">
                <a:latin typeface="Source Sans Pro" panose="020B0503030403020204" pitchFamily="34" charset="0"/>
                <a:ea typeface="Source Sans Pro" panose="020B0503030403020204" pitchFamily="34" charset="0"/>
                <a:cs typeface="B Roya" panose="00000400000000000000" pitchFamily="2" charset="-78"/>
              </a:rPr>
              <a:t>Profile of a university</a:t>
            </a:r>
            <a:endParaRPr lang="en-US" sz="2400" b="1" dirty="0"/>
          </a:p>
        </p:txBody>
      </p:sp>
    </p:spTree>
    <p:extLst>
      <p:ext uri="{BB962C8B-B14F-4D97-AF65-F5344CB8AC3E}">
        <p14:creationId xmlns:p14="http://schemas.microsoft.com/office/powerpoint/2010/main" val="195752968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4294967295"/>
          </p:nvPr>
        </p:nvSpPr>
        <p:spPr>
          <a:xfrm>
            <a:off x="10880725" y="6446838"/>
            <a:ext cx="1311275" cy="365125"/>
          </a:xfrm>
        </p:spPr>
        <p:txBody>
          <a:bodyPr/>
          <a:lstStyle/>
          <a:p>
            <a:fld id="{00000000-1234-1234-1234-123412341234}" type="slidenum">
              <a:rPr lang="en" smtClean="0"/>
              <a:pPr/>
              <a:t>92</a:t>
            </a:fld>
            <a:endParaRPr lang="en"/>
          </a:p>
        </p:txBody>
      </p:sp>
      <p:pic>
        <p:nvPicPr>
          <p:cNvPr id="3" name="Picture 2"/>
          <p:cNvPicPr>
            <a:picLocks noChangeAspect="1"/>
          </p:cNvPicPr>
          <p:nvPr/>
        </p:nvPicPr>
        <p:blipFill>
          <a:blip r:embed="rId3"/>
          <a:stretch>
            <a:fillRect/>
          </a:stretch>
        </p:blipFill>
        <p:spPr>
          <a:xfrm>
            <a:off x="336303" y="381000"/>
            <a:ext cx="5569243" cy="5713800"/>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4"/>
          <a:stretch>
            <a:fillRect/>
          </a:stretch>
        </p:blipFill>
        <p:spPr>
          <a:xfrm>
            <a:off x="6096000" y="421270"/>
            <a:ext cx="5412939" cy="4272017"/>
          </a:xfrm>
          <a:prstGeom prst="rect">
            <a:avLst/>
          </a:prstGeom>
        </p:spPr>
      </p:pic>
      <p:sp>
        <p:nvSpPr>
          <p:cNvPr id="5" name="Down Arrow 4">
            <a:extLst>
              <a:ext uri="{FF2B5EF4-FFF2-40B4-BE49-F238E27FC236}">
                <a16:creationId xmlns:a16="http://schemas.microsoft.com/office/drawing/2014/main" id="{1D58A32A-C8D4-B9D6-F0E9-4B886845CD36}"/>
              </a:ext>
            </a:extLst>
          </p:cNvPr>
          <p:cNvSpPr/>
          <p:nvPr/>
        </p:nvSpPr>
        <p:spPr>
          <a:xfrm rot="2295268">
            <a:off x="2093078" y="4459774"/>
            <a:ext cx="789507" cy="1062281"/>
          </a:xfrm>
          <a:prstGeom prst="downArrow">
            <a:avLst/>
          </a:prstGeom>
          <a:solidFill>
            <a:srgbClr val="F894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T"/>
          </a:p>
        </p:txBody>
      </p:sp>
    </p:spTree>
    <p:extLst>
      <p:ext uri="{BB962C8B-B14F-4D97-AF65-F5344CB8AC3E}">
        <p14:creationId xmlns:p14="http://schemas.microsoft.com/office/powerpoint/2010/main" val="1365789946"/>
      </p:ext>
    </p:extLst>
  </p:cSld>
  <p:clrMapOvr>
    <a:masterClrMapping/>
  </p:clrMapOvr>
  <p:transition>
    <p:fade thruBlk="1"/>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4294967295"/>
          </p:nvPr>
        </p:nvSpPr>
        <p:spPr>
          <a:xfrm>
            <a:off x="9448800" y="6356350"/>
            <a:ext cx="2743200" cy="365125"/>
          </a:xfrm>
        </p:spPr>
        <p:txBody>
          <a:bodyPr/>
          <a:lstStyle/>
          <a:p>
            <a:fld id="{00000000-1234-1234-1234-123412341234}" type="slidenum">
              <a:rPr lang="en" smtClean="0"/>
              <a:pPr/>
              <a:t>93</a:t>
            </a:fld>
            <a:endParaRPr lang="en"/>
          </a:p>
        </p:txBody>
      </p:sp>
      <p:pic>
        <p:nvPicPr>
          <p:cNvPr id="4" name="Picture 3"/>
          <p:cNvPicPr>
            <a:picLocks noChangeAspect="1"/>
          </p:cNvPicPr>
          <p:nvPr/>
        </p:nvPicPr>
        <p:blipFill>
          <a:blip r:embed="rId3"/>
          <a:stretch>
            <a:fillRect/>
          </a:stretch>
        </p:blipFill>
        <p:spPr>
          <a:xfrm>
            <a:off x="414651" y="247361"/>
            <a:ext cx="4698661" cy="3708293"/>
          </a:xfrm>
          <a:prstGeom prst="rect">
            <a:avLst/>
          </a:prstGeom>
        </p:spPr>
      </p:pic>
      <p:sp>
        <p:nvSpPr>
          <p:cNvPr id="5" name="Rectangle 4"/>
          <p:cNvSpPr/>
          <p:nvPr/>
        </p:nvSpPr>
        <p:spPr>
          <a:xfrm>
            <a:off x="414651" y="4189551"/>
            <a:ext cx="8756073" cy="2349361"/>
          </a:xfrm>
          <a:prstGeom prst="rect">
            <a:avLst/>
          </a:prstGeom>
        </p:spPr>
        <p:txBody>
          <a:bodyPr wrap="square">
            <a:spAutoFit/>
          </a:bodyPr>
          <a:lstStyle/>
          <a:p>
            <a:pPr marL="228594" indent="-228594">
              <a:spcAft>
                <a:spcPts val="1600"/>
              </a:spcAft>
              <a:buClr>
                <a:srgbClr val="FF9300"/>
              </a:buClr>
              <a:buFont typeface="Arial" panose="020B0604020202020204" pitchFamily="34" charset="0"/>
              <a:buChar char="•"/>
            </a:pPr>
            <a:r>
              <a:rPr lang="en-US" sz="2000" dirty="0">
                <a:latin typeface="Source Sans Pro" panose="020B0503030403020204" pitchFamily="34" charset="0"/>
                <a:ea typeface="Source Sans Pro" panose="020B0503030403020204" pitchFamily="34" charset="0"/>
              </a:rPr>
              <a:t>FWCI counts the citations received in the year in which </a:t>
            </a:r>
            <a:r>
              <a:rPr lang="en-US" sz="2000" b="1" dirty="0">
                <a:latin typeface="Source Sans Pro" panose="020B0503030403020204" pitchFamily="34" charset="0"/>
                <a:ea typeface="Source Sans Pro" panose="020B0503030403020204" pitchFamily="34" charset="0"/>
              </a:rPr>
              <a:t>an item was published and the following 3 years</a:t>
            </a:r>
            <a:r>
              <a:rPr lang="en-US" sz="2000" dirty="0">
                <a:latin typeface="Source Sans Pro" panose="020B0503030403020204" pitchFamily="34" charset="0"/>
                <a:ea typeface="Source Sans Pro" panose="020B0503030403020204" pitchFamily="34" charset="0"/>
              </a:rPr>
              <a:t>.</a:t>
            </a:r>
          </a:p>
          <a:p>
            <a:pPr marL="228594" indent="-228594">
              <a:spcAft>
                <a:spcPts val="1600"/>
              </a:spcAft>
              <a:buClr>
                <a:srgbClr val="FF9300"/>
              </a:buClr>
              <a:buFont typeface="Arial" panose="020B0604020202020204" pitchFamily="34" charset="0"/>
              <a:buChar char="•"/>
            </a:pPr>
            <a:r>
              <a:rPr lang="en-US" sz="2000" dirty="0">
                <a:latin typeface="Source Sans Pro" panose="020B0503030403020204" pitchFamily="34" charset="0"/>
                <a:ea typeface="Source Sans Pro" panose="020B0503030403020204" pitchFamily="34" charset="0"/>
              </a:rPr>
              <a:t>The value of </a:t>
            </a:r>
            <a:r>
              <a:rPr lang="en-US" sz="2000" b="1" dirty="0">
                <a:latin typeface="Source Sans Pro" panose="020B0503030403020204" pitchFamily="34" charset="0"/>
                <a:ea typeface="Source Sans Pro" panose="020B0503030403020204" pitchFamily="34" charset="0"/>
              </a:rPr>
              <a:t>FWCI may fluctuate over time </a:t>
            </a:r>
            <a:r>
              <a:rPr lang="en-US" sz="2000" dirty="0">
                <a:latin typeface="Source Sans Pro" panose="020B0503030403020204" pitchFamily="34" charset="0"/>
                <a:ea typeface="Source Sans Pro" panose="020B0503030403020204" pitchFamily="34" charset="0"/>
              </a:rPr>
              <a:t>and can take a few years to </a:t>
            </a:r>
            <a:r>
              <a:rPr lang="en-US" sz="2000" dirty="0" err="1">
                <a:latin typeface="Source Sans Pro" panose="020B0503030403020204" pitchFamily="34" charset="0"/>
                <a:ea typeface="Source Sans Pro" panose="020B0503030403020204" pitchFamily="34" charset="0"/>
              </a:rPr>
              <a:t>stabalise</a:t>
            </a:r>
            <a:r>
              <a:rPr lang="en-US" sz="2000" dirty="0">
                <a:latin typeface="Source Sans Pro" panose="020B0503030403020204" pitchFamily="34" charset="0"/>
                <a:ea typeface="Source Sans Pro" panose="020B0503030403020204" pitchFamily="34" charset="0"/>
              </a:rPr>
              <a:t>.</a:t>
            </a:r>
          </a:p>
          <a:p>
            <a:pPr marL="228594" indent="-228594">
              <a:spcAft>
                <a:spcPts val="1600"/>
              </a:spcAft>
              <a:buClr>
                <a:srgbClr val="FF9300"/>
              </a:buClr>
              <a:buFont typeface="Arial" panose="020B0604020202020204" pitchFamily="34" charset="0"/>
              <a:buChar char="•"/>
            </a:pPr>
            <a:r>
              <a:rPr lang="en-US" sz="2000" b="1" dirty="0">
                <a:latin typeface="Source Sans Pro" panose="020B0503030403020204" pitchFamily="34" charset="0"/>
                <a:ea typeface="Source Sans Pro" panose="020B0503030403020204" pitchFamily="34" charset="0"/>
              </a:rPr>
              <a:t>After 4 years, </a:t>
            </a:r>
            <a:r>
              <a:rPr lang="en-US" sz="2000" b="1" dirty="0" err="1">
                <a:latin typeface="Source Sans Pro" panose="020B0503030403020204" pitchFamily="34" charset="0"/>
                <a:ea typeface="Source Sans Pro" panose="020B0503030403020204" pitchFamily="34" charset="0"/>
              </a:rPr>
              <a:t>SciVal</a:t>
            </a:r>
            <a:r>
              <a:rPr lang="en-US" sz="2000" b="1" dirty="0">
                <a:latin typeface="Source Sans Pro" panose="020B0503030403020204" pitchFamily="34" charset="0"/>
                <a:ea typeface="Source Sans Pro" panose="020B0503030403020204" pitchFamily="34" charset="0"/>
              </a:rPr>
              <a:t> stops recalculating an article's FWCI </a:t>
            </a:r>
            <a:r>
              <a:rPr lang="en-US" sz="2000" dirty="0">
                <a:latin typeface="Source Sans Pro" panose="020B0503030403020204" pitchFamily="34" charset="0"/>
                <a:ea typeface="Source Sans Pro" panose="020B0503030403020204" pitchFamily="34" charset="0"/>
              </a:rPr>
              <a:t>at each batch update and the values are then permanently locked down.</a:t>
            </a:r>
          </a:p>
        </p:txBody>
      </p:sp>
    </p:spTree>
    <p:extLst>
      <p:ext uri="{BB962C8B-B14F-4D97-AF65-F5344CB8AC3E}">
        <p14:creationId xmlns:p14="http://schemas.microsoft.com/office/powerpoint/2010/main" val="4121026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1341581" y="336358"/>
            <a:ext cx="7188200" cy="702146"/>
          </a:xfrm>
        </p:spPr>
        <p:txBody>
          <a:bodyPr>
            <a:normAutofit/>
          </a:bodyPr>
          <a:lstStyle/>
          <a:p>
            <a:pPr algn="r" defTabSz="914400" rtl="0" eaLnBrk="1" latinLnBrk="0" hangingPunct="1">
              <a:lnSpc>
                <a:spcPct val="90000"/>
              </a:lnSpc>
              <a:spcBef>
                <a:spcPct val="0"/>
              </a:spcBef>
              <a:buNone/>
            </a:pPr>
            <a:r>
              <a:rPr lang="fa-IR" sz="3200" b="1" dirty="0">
                <a:solidFill>
                  <a:schemeClr val="bg1"/>
                </a:solidFill>
              </a:rPr>
              <a:t>موضوع پژوهش خود را شناسایی کنید</a:t>
            </a:r>
            <a:endParaRPr lang="en-US" sz="3200" b="1" dirty="0">
              <a:solidFill>
                <a:schemeClr val="bg1"/>
              </a:solidFill>
            </a:endParaRPr>
          </a:p>
        </p:txBody>
      </p:sp>
      <p:sp>
        <p:nvSpPr>
          <p:cNvPr id="2" name="Slide Number Placeholder 1"/>
          <p:cNvSpPr>
            <a:spLocks noGrp="1"/>
          </p:cNvSpPr>
          <p:nvPr>
            <p:ph type="sldNum" idx="4294967295"/>
          </p:nvPr>
        </p:nvSpPr>
        <p:spPr>
          <a:xfrm>
            <a:off x="10880725" y="6459538"/>
            <a:ext cx="1311275" cy="365125"/>
          </a:xfrm>
        </p:spPr>
        <p:txBody>
          <a:bodyPr/>
          <a:lstStyle/>
          <a:p>
            <a:pPr algn="r"/>
            <a:fld id="{00000000-1234-1234-1234-123412341234}" type="slidenum">
              <a:rPr lang="en" smtClean="0"/>
              <a:pPr algn="r"/>
              <a:t>94</a:t>
            </a:fld>
            <a:endParaRPr lang="en"/>
          </a:p>
        </p:txBody>
      </p:sp>
      <p:graphicFrame>
        <p:nvGraphicFramePr>
          <p:cNvPr id="6" name="Table 5"/>
          <p:cNvGraphicFramePr>
            <a:graphicFrameLocks noGrp="1"/>
          </p:cNvGraphicFramePr>
          <p:nvPr>
            <p:extLst>
              <p:ext uri="{D42A27DB-BD31-4B8C-83A1-F6EECF244321}">
                <p14:modId xmlns:p14="http://schemas.microsoft.com/office/powerpoint/2010/main" val="2813370053"/>
              </p:ext>
            </p:extLst>
          </p:nvPr>
        </p:nvGraphicFramePr>
        <p:xfrm>
          <a:off x="5171209" y="1505620"/>
          <a:ext cx="4704389" cy="5059510"/>
        </p:xfrm>
        <a:graphic>
          <a:graphicData uri="http://schemas.openxmlformats.org/drawingml/2006/table">
            <a:tbl>
              <a:tblPr firstRow="1" bandRow="1">
                <a:tableStyleId>{5A111915-BE36-4E01-A7E5-04B1672EAD32}</a:tableStyleId>
              </a:tblPr>
              <a:tblGrid>
                <a:gridCol w="4704389">
                  <a:extLst>
                    <a:ext uri="{9D8B030D-6E8A-4147-A177-3AD203B41FA5}">
                      <a16:colId xmlns:a16="http://schemas.microsoft.com/office/drawing/2014/main" val="20000"/>
                    </a:ext>
                  </a:extLst>
                </a:gridCol>
              </a:tblGrid>
              <a:tr h="494453">
                <a:tc>
                  <a:txBody>
                    <a:bodyPr/>
                    <a:lstStyle/>
                    <a:p>
                      <a:r>
                        <a:rPr lang="en-US" sz="2100" dirty="0">
                          <a:latin typeface="Source Sans Pro" panose="020B0503030403020204" pitchFamily="34" charset="0"/>
                          <a:ea typeface="Source Sans Pro" panose="020B0503030403020204" pitchFamily="34" charset="0"/>
                        </a:rPr>
                        <a:t>A research gap</a:t>
                      </a:r>
                    </a:p>
                  </a:txBody>
                  <a:tcPr marL="121920" marR="121920" marT="60960" marB="60960">
                    <a:solidFill>
                      <a:srgbClr val="F89421"/>
                    </a:solidFill>
                  </a:tcPr>
                </a:tc>
                <a:extLst>
                  <a:ext uri="{0D108BD9-81ED-4DB2-BD59-A6C34878D82A}">
                    <a16:rowId xmlns:a16="http://schemas.microsoft.com/office/drawing/2014/main" val="10000"/>
                  </a:ext>
                </a:extLst>
              </a:tr>
              <a:tr h="4565057">
                <a:tc>
                  <a:txBody>
                    <a:bodyPr/>
                    <a:lstStyle/>
                    <a:p>
                      <a:pPr>
                        <a:lnSpc>
                          <a:spcPct val="107000"/>
                        </a:lnSpc>
                        <a:spcAft>
                          <a:spcPts val="800"/>
                        </a:spcAft>
                      </a:pPr>
                      <a:r>
                        <a:rPr lang="en-US" sz="2400" dirty="0">
                          <a:latin typeface="Source Sans Pro" panose="020B0503030403020204" pitchFamily="34" charset="0"/>
                          <a:ea typeface="Source Sans Pro" panose="020B0503030403020204" pitchFamily="34" charset="0"/>
                        </a:rPr>
                        <a:t>Research </a:t>
                      </a:r>
                      <a:r>
                        <a:rPr lang="en-US" sz="2400" dirty="0" err="1">
                          <a:latin typeface="Source Sans Pro" panose="020B0503030403020204" pitchFamily="34" charset="0"/>
                          <a:ea typeface="Source Sans Pro" panose="020B0503030403020204" pitchFamily="34" charset="0"/>
                        </a:rPr>
                        <a:t>priorit</a:t>
                      </a:r>
                      <a:r>
                        <a:rPr lang="en-US" sz="2400" dirty="0">
                          <a:latin typeface="Source Sans Pro" panose="020B0503030403020204" pitchFamily="34" charset="0"/>
                          <a:ea typeface="Source Sans Pro" panose="020B0503030403020204" pitchFamily="34" charset="0"/>
                        </a:rPr>
                        <a:t>*</a:t>
                      </a:r>
                    </a:p>
                    <a:p>
                      <a:pPr>
                        <a:lnSpc>
                          <a:spcPct val="107000"/>
                        </a:lnSpc>
                        <a:spcAft>
                          <a:spcPts val="800"/>
                        </a:spcAft>
                      </a:pPr>
                      <a:r>
                        <a:rPr lang="en-US" sz="2400" dirty="0">
                          <a:latin typeface="Source Sans Pro" panose="020B0503030403020204" pitchFamily="34" charset="0"/>
                          <a:ea typeface="Source Sans Pro" panose="020B0503030403020204" pitchFamily="34" charset="0"/>
                        </a:rPr>
                        <a:t>Evidence gap/ research gap/ knowledge gap</a:t>
                      </a:r>
                    </a:p>
                    <a:p>
                      <a:pPr>
                        <a:lnSpc>
                          <a:spcPct val="107000"/>
                        </a:lnSpc>
                        <a:spcAft>
                          <a:spcPts val="800"/>
                        </a:spcAft>
                      </a:pPr>
                      <a:r>
                        <a:rPr lang="en-US" sz="2400" dirty="0" err="1">
                          <a:latin typeface="Source Sans Pro" panose="020B0503030403020204" pitchFamily="34" charset="0"/>
                          <a:ea typeface="Source Sans Pro" panose="020B0503030403020204" pitchFamily="34" charset="0"/>
                        </a:rPr>
                        <a:t>Controvers</a:t>
                      </a:r>
                      <a:r>
                        <a:rPr lang="en-US" sz="2400" dirty="0">
                          <a:latin typeface="Source Sans Pro" panose="020B0503030403020204" pitchFamily="34" charset="0"/>
                          <a:ea typeface="Source Sans Pro" panose="020B0503030403020204" pitchFamily="34" charset="0"/>
                        </a:rPr>
                        <a:t>*</a:t>
                      </a:r>
                    </a:p>
                    <a:p>
                      <a:pPr>
                        <a:lnSpc>
                          <a:spcPct val="107000"/>
                        </a:lnSpc>
                        <a:spcAft>
                          <a:spcPts val="800"/>
                        </a:spcAft>
                      </a:pPr>
                      <a:r>
                        <a:rPr lang="en-US" sz="2400" dirty="0" err="1">
                          <a:latin typeface="Source Sans Pro" panose="020B0503030403020204" pitchFamily="34" charset="0"/>
                          <a:ea typeface="Source Sans Pro" panose="020B0503030403020204" pitchFamily="34" charset="0"/>
                        </a:rPr>
                        <a:t>Inconsistenc</a:t>
                      </a:r>
                      <a:r>
                        <a:rPr lang="en-US" sz="2400" dirty="0">
                          <a:latin typeface="Source Sans Pro" panose="020B0503030403020204" pitchFamily="34" charset="0"/>
                          <a:ea typeface="Source Sans Pro" panose="020B0503030403020204" pitchFamily="34" charset="0"/>
                        </a:rPr>
                        <a:t>*</a:t>
                      </a:r>
                    </a:p>
                    <a:p>
                      <a:pPr>
                        <a:lnSpc>
                          <a:spcPct val="107000"/>
                        </a:lnSpc>
                        <a:spcAft>
                          <a:spcPts val="800"/>
                        </a:spcAft>
                      </a:pPr>
                      <a:r>
                        <a:rPr lang="en-US" sz="2400" dirty="0">
                          <a:latin typeface="Source Sans Pro" panose="020B0503030403020204" pitchFamily="34" charset="0"/>
                          <a:ea typeface="Source Sans Pro" panose="020B0503030403020204" pitchFamily="34" charset="0"/>
                        </a:rPr>
                        <a:t>Lack of consistency</a:t>
                      </a:r>
                    </a:p>
                    <a:p>
                      <a:pPr>
                        <a:lnSpc>
                          <a:spcPct val="107000"/>
                        </a:lnSpc>
                        <a:spcAft>
                          <a:spcPts val="800"/>
                        </a:spcAft>
                      </a:pPr>
                      <a:r>
                        <a:rPr lang="en-US" sz="2400" dirty="0">
                          <a:latin typeface="Source Sans Pro" panose="020B0503030403020204" pitchFamily="34" charset="0"/>
                          <a:ea typeface="Source Sans Pro" panose="020B0503030403020204" pitchFamily="34" charset="0"/>
                        </a:rPr>
                        <a:t>variability</a:t>
                      </a:r>
                    </a:p>
                    <a:p>
                      <a:pPr>
                        <a:lnSpc>
                          <a:spcPct val="107000"/>
                        </a:lnSpc>
                        <a:spcAft>
                          <a:spcPts val="800"/>
                        </a:spcAft>
                      </a:pPr>
                      <a:r>
                        <a:rPr lang="en-US" sz="2400" dirty="0">
                          <a:latin typeface="Source Sans Pro" panose="020B0503030403020204" pitchFamily="34" charset="0"/>
                          <a:ea typeface="Source Sans Pro" panose="020B0503030403020204" pitchFamily="34" charset="0"/>
                        </a:rPr>
                        <a:t>insufficient information</a:t>
                      </a:r>
                    </a:p>
                    <a:p>
                      <a:r>
                        <a:rPr lang="en-US" sz="2400" dirty="0">
                          <a:latin typeface="Source Sans Pro" panose="020B0503030403020204" pitchFamily="34" charset="0"/>
                          <a:ea typeface="Source Sans Pro" panose="020B0503030403020204" pitchFamily="34" charset="0"/>
                        </a:rPr>
                        <a:t>……</a:t>
                      </a:r>
                    </a:p>
                  </a:txBody>
                  <a:tcPr marL="121920" marR="121920" marT="60960" marB="60960"/>
                </a:tc>
                <a:extLst>
                  <a:ext uri="{0D108BD9-81ED-4DB2-BD59-A6C34878D82A}">
                    <a16:rowId xmlns:a16="http://schemas.microsoft.com/office/drawing/2014/main" val="10001"/>
                  </a:ext>
                </a:extLst>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2361540148"/>
              </p:ext>
            </p:extLst>
          </p:nvPr>
        </p:nvGraphicFramePr>
        <p:xfrm>
          <a:off x="768543" y="1505620"/>
          <a:ext cx="4027055" cy="4668350"/>
        </p:xfrm>
        <a:graphic>
          <a:graphicData uri="http://schemas.openxmlformats.org/drawingml/2006/table">
            <a:tbl>
              <a:tblPr firstRow="1" bandRow="1">
                <a:tableStyleId>{5A111915-BE36-4E01-A7E5-04B1672EAD32}</a:tableStyleId>
              </a:tblPr>
              <a:tblGrid>
                <a:gridCol w="4027055">
                  <a:extLst>
                    <a:ext uri="{9D8B030D-6E8A-4147-A177-3AD203B41FA5}">
                      <a16:colId xmlns:a16="http://schemas.microsoft.com/office/drawing/2014/main" val="20000"/>
                    </a:ext>
                  </a:extLst>
                </a:gridCol>
              </a:tblGrid>
              <a:tr h="494453">
                <a:tc>
                  <a:txBody>
                    <a:bodyPr/>
                    <a:lstStyle/>
                    <a:p>
                      <a:r>
                        <a:rPr lang="en-US" sz="2100" dirty="0">
                          <a:latin typeface="Source Sans Pro" panose="020B0503030403020204" pitchFamily="34" charset="0"/>
                          <a:ea typeface="Source Sans Pro" panose="020B0503030403020204" pitchFamily="34" charset="0"/>
                        </a:rPr>
                        <a:t>A cutting-edge research</a:t>
                      </a:r>
                    </a:p>
                  </a:txBody>
                  <a:tcPr marL="121920" marR="121920" marT="60960" marB="60960">
                    <a:solidFill>
                      <a:srgbClr val="F89421"/>
                    </a:solidFill>
                  </a:tcPr>
                </a:tc>
                <a:extLst>
                  <a:ext uri="{0D108BD9-81ED-4DB2-BD59-A6C34878D82A}">
                    <a16:rowId xmlns:a16="http://schemas.microsoft.com/office/drawing/2014/main" val="10000"/>
                  </a:ext>
                </a:extLst>
              </a:tr>
              <a:tr h="4173897">
                <a:tc>
                  <a:txBody>
                    <a:bodyPr/>
                    <a:lstStyle/>
                    <a:p>
                      <a:pPr>
                        <a:lnSpc>
                          <a:spcPct val="107000"/>
                        </a:lnSpc>
                        <a:spcAft>
                          <a:spcPts val="800"/>
                        </a:spcAft>
                      </a:pPr>
                      <a:r>
                        <a:rPr lang="en-US" sz="2400" dirty="0">
                          <a:latin typeface="Source Sans Pro" panose="020B0503030403020204" pitchFamily="34" charset="0"/>
                          <a:ea typeface="Source Sans Pro" panose="020B0503030403020204" pitchFamily="34" charset="0"/>
                        </a:rPr>
                        <a:t>Research front*</a:t>
                      </a:r>
                    </a:p>
                    <a:p>
                      <a:pPr>
                        <a:lnSpc>
                          <a:spcPct val="107000"/>
                        </a:lnSpc>
                        <a:spcAft>
                          <a:spcPts val="800"/>
                        </a:spcAft>
                      </a:pPr>
                      <a:r>
                        <a:rPr lang="en-US" sz="2400" dirty="0">
                          <a:latin typeface="Source Sans Pro" panose="020B0503030403020204" pitchFamily="34" charset="0"/>
                          <a:ea typeface="Source Sans Pro" panose="020B0503030403020204" pitchFamily="34" charset="0"/>
                        </a:rPr>
                        <a:t>Hot topic*</a:t>
                      </a:r>
                    </a:p>
                    <a:p>
                      <a:pPr>
                        <a:lnSpc>
                          <a:spcPct val="107000"/>
                        </a:lnSpc>
                        <a:spcAft>
                          <a:spcPts val="800"/>
                        </a:spcAft>
                      </a:pPr>
                      <a:r>
                        <a:rPr lang="en-US" sz="2400" dirty="0">
                          <a:latin typeface="Source Sans Pro" panose="020B0503030403020204" pitchFamily="34" charset="0"/>
                          <a:ea typeface="Source Sans Pro" panose="020B0503030403020204" pitchFamily="34" charset="0"/>
                        </a:rPr>
                        <a:t>Research trend*</a:t>
                      </a:r>
                    </a:p>
                    <a:p>
                      <a:pPr>
                        <a:lnSpc>
                          <a:spcPct val="107000"/>
                        </a:lnSpc>
                        <a:spcAft>
                          <a:spcPts val="800"/>
                        </a:spcAft>
                      </a:pPr>
                      <a:r>
                        <a:rPr lang="en-US" sz="2400" dirty="0">
                          <a:latin typeface="Source Sans Pro" panose="020B0503030403020204" pitchFamily="34" charset="0"/>
                          <a:ea typeface="Source Sans Pro" panose="020B0503030403020204" pitchFamily="34" charset="0"/>
                        </a:rPr>
                        <a:t>Hot paper*</a:t>
                      </a:r>
                    </a:p>
                    <a:p>
                      <a:pPr>
                        <a:lnSpc>
                          <a:spcPct val="107000"/>
                        </a:lnSpc>
                        <a:spcAft>
                          <a:spcPts val="800"/>
                        </a:spcAft>
                      </a:pPr>
                      <a:r>
                        <a:rPr lang="en-US" sz="2400" dirty="0">
                          <a:latin typeface="Source Sans Pro" panose="020B0503030403020204" pitchFamily="34" charset="0"/>
                          <a:ea typeface="Source Sans Pro" panose="020B0503030403020204" pitchFamily="34" charset="0"/>
                        </a:rPr>
                        <a:t>Cutting-edge</a:t>
                      </a:r>
                    </a:p>
                    <a:p>
                      <a:pPr>
                        <a:lnSpc>
                          <a:spcPct val="107000"/>
                        </a:lnSpc>
                        <a:spcAft>
                          <a:spcPts val="800"/>
                        </a:spcAft>
                      </a:pPr>
                      <a:r>
                        <a:rPr lang="en-US" sz="2400" dirty="0">
                          <a:latin typeface="Source Sans Pro" panose="020B0503030403020204" pitchFamily="34" charset="0"/>
                          <a:ea typeface="Source Sans Pro" panose="020B0503030403020204" pitchFamily="34" charset="0"/>
                        </a:rPr>
                        <a:t>State of the art</a:t>
                      </a:r>
                    </a:p>
                    <a:p>
                      <a:pPr>
                        <a:lnSpc>
                          <a:spcPct val="107000"/>
                        </a:lnSpc>
                        <a:spcAft>
                          <a:spcPts val="800"/>
                        </a:spcAft>
                      </a:pPr>
                      <a:r>
                        <a:rPr lang="en-US" sz="2400" dirty="0">
                          <a:latin typeface="Source Sans Pro" panose="020B0503030403020204" pitchFamily="34" charset="0"/>
                          <a:ea typeface="Source Sans Pro" panose="020B0503030403020204" pitchFamily="34" charset="0"/>
                        </a:rPr>
                        <a:t>Highlight paper*/ report*</a:t>
                      </a:r>
                      <a:endParaRPr lang="en-US" sz="2400" dirty="0">
                        <a:effectLst/>
                        <a:latin typeface="Source Sans Pro" panose="020B0503030403020204" pitchFamily="34" charset="0"/>
                        <a:ea typeface="Source Sans Pro" panose="020B0503030403020204" pitchFamily="34" charset="0"/>
                      </a:endParaRPr>
                    </a:p>
                    <a:p>
                      <a:r>
                        <a:rPr lang="en-US" sz="2400" dirty="0">
                          <a:latin typeface="Source Sans Pro" panose="020B0503030403020204" pitchFamily="34" charset="0"/>
                          <a:ea typeface="Source Sans Pro" panose="020B0503030403020204" pitchFamily="34" charset="0"/>
                        </a:rPr>
                        <a:t>……..</a:t>
                      </a:r>
                    </a:p>
                  </a:txBody>
                  <a:tcPr marL="121920" marR="121920" marT="60960" marB="60960"/>
                </a:tc>
                <a:extLst>
                  <a:ext uri="{0D108BD9-81ED-4DB2-BD59-A6C34878D82A}">
                    <a16:rowId xmlns:a16="http://schemas.microsoft.com/office/drawing/2014/main" val="10001"/>
                  </a:ext>
                </a:extLst>
              </a:tr>
            </a:tbl>
          </a:graphicData>
        </a:graphic>
      </p:graphicFrame>
      <p:grpSp>
        <p:nvGrpSpPr>
          <p:cNvPr id="8" name="Google Shape;1021;p46"/>
          <p:cNvGrpSpPr/>
          <p:nvPr/>
        </p:nvGrpSpPr>
        <p:grpSpPr>
          <a:xfrm>
            <a:off x="8858558" y="475175"/>
            <a:ext cx="412029" cy="420665"/>
            <a:chOff x="3951850" y="2985350"/>
            <a:chExt cx="407950" cy="416500"/>
          </a:xfrm>
        </p:grpSpPr>
        <p:sp>
          <p:nvSpPr>
            <p:cNvPr id="9" name="Google Shape;1022;p46"/>
            <p:cNvSpPr/>
            <p:nvPr/>
          </p:nvSpPr>
          <p:spPr>
            <a:xfrm>
              <a:off x="3951850" y="2985350"/>
              <a:ext cx="314800" cy="314825"/>
            </a:xfrm>
            <a:custGeom>
              <a:avLst/>
              <a:gdLst/>
              <a:ahLst/>
              <a:cxnLst/>
              <a:rect l="l" t="t" r="r" b="b"/>
              <a:pathLst>
                <a:path w="12592" h="12593" fill="none" extrusionOk="0">
                  <a:moveTo>
                    <a:pt x="6284" y="1"/>
                  </a:moveTo>
                  <a:lnTo>
                    <a:pt x="6284" y="1"/>
                  </a:lnTo>
                  <a:lnTo>
                    <a:pt x="5967" y="25"/>
                  </a:lnTo>
                  <a:lnTo>
                    <a:pt x="5651" y="49"/>
                  </a:lnTo>
                  <a:lnTo>
                    <a:pt x="5334" y="74"/>
                  </a:lnTo>
                  <a:lnTo>
                    <a:pt x="5017" y="147"/>
                  </a:lnTo>
                  <a:lnTo>
                    <a:pt x="4725" y="220"/>
                  </a:lnTo>
                  <a:lnTo>
                    <a:pt x="4433" y="293"/>
                  </a:lnTo>
                  <a:lnTo>
                    <a:pt x="4141" y="390"/>
                  </a:lnTo>
                  <a:lnTo>
                    <a:pt x="3848" y="512"/>
                  </a:lnTo>
                  <a:lnTo>
                    <a:pt x="3556" y="634"/>
                  </a:lnTo>
                  <a:lnTo>
                    <a:pt x="3288" y="780"/>
                  </a:lnTo>
                  <a:lnTo>
                    <a:pt x="3020" y="926"/>
                  </a:lnTo>
                  <a:lnTo>
                    <a:pt x="2777" y="1072"/>
                  </a:lnTo>
                  <a:lnTo>
                    <a:pt x="2290" y="1437"/>
                  </a:lnTo>
                  <a:lnTo>
                    <a:pt x="1851" y="1852"/>
                  </a:lnTo>
                  <a:lnTo>
                    <a:pt x="1437" y="2290"/>
                  </a:lnTo>
                  <a:lnTo>
                    <a:pt x="1072" y="2777"/>
                  </a:lnTo>
                  <a:lnTo>
                    <a:pt x="901" y="3045"/>
                  </a:lnTo>
                  <a:lnTo>
                    <a:pt x="755" y="3313"/>
                  </a:lnTo>
                  <a:lnTo>
                    <a:pt x="609" y="3581"/>
                  </a:lnTo>
                  <a:lnTo>
                    <a:pt x="487" y="3849"/>
                  </a:lnTo>
                  <a:lnTo>
                    <a:pt x="390" y="4141"/>
                  </a:lnTo>
                  <a:lnTo>
                    <a:pt x="292" y="4433"/>
                  </a:lnTo>
                  <a:lnTo>
                    <a:pt x="195" y="4725"/>
                  </a:lnTo>
                  <a:lnTo>
                    <a:pt x="122" y="5042"/>
                  </a:lnTo>
                  <a:lnTo>
                    <a:pt x="73" y="5334"/>
                  </a:lnTo>
                  <a:lnTo>
                    <a:pt x="25" y="5651"/>
                  </a:lnTo>
                  <a:lnTo>
                    <a:pt x="0" y="5968"/>
                  </a:lnTo>
                  <a:lnTo>
                    <a:pt x="0" y="6308"/>
                  </a:lnTo>
                  <a:lnTo>
                    <a:pt x="0" y="6308"/>
                  </a:lnTo>
                  <a:lnTo>
                    <a:pt x="0" y="6625"/>
                  </a:lnTo>
                  <a:lnTo>
                    <a:pt x="25" y="6942"/>
                  </a:lnTo>
                  <a:lnTo>
                    <a:pt x="73" y="7258"/>
                  </a:lnTo>
                  <a:lnTo>
                    <a:pt x="122" y="7575"/>
                  </a:lnTo>
                  <a:lnTo>
                    <a:pt x="195" y="7867"/>
                  </a:lnTo>
                  <a:lnTo>
                    <a:pt x="292" y="8184"/>
                  </a:lnTo>
                  <a:lnTo>
                    <a:pt x="390" y="8476"/>
                  </a:lnTo>
                  <a:lnTo>
                    <a:pt x="487" y="8744"/>
                  </a:lnTo>
                  <a:lnTo>
                    <a:pt x="609" y="9036"/>
                  </a:lnTo>
                  <a:lnTo>
                    <a:pt x="755" y="9304"/>
                  </a:lnTo>
                  <a:lnTo>
                    <a:pt x="901" y="9572"/>
                  </a:lnTo>
                  <a:lnTo>
                    <a:pt x="1072" y="9816"/>
                  </a:lnTo>
                  <a:lnTo>
                    <a:pt x="1437" y="10303"/>
                  </a:lnTo>
                  <a:lnTo>
                    <a:pt x="1851" y="10741"/>
                  </a:lnTo>
                  <a:lnTo>
                    <a:pt x="2290" y="11155"/>
                  </a:lnTo>
                  <a:lnTo>
                    <a:pt x="2777" y="11520"/>
                  </a:lnTo>
                  <a:lnTo>
                    <a:pt x="3020" y="11691"/>
                  </a:lnTo>
                  <a:lnTo>
                    <a:pt x="3288" y="11837"/>
                  </a:lnTo>
                  <a:lnTo>
                    <a:pt x="3556" y="11983"/>
                  </a:lnTo>
                  <a:lnTo>
                    <a:pt x="3848" y="12105"/>
                  </a:lnTo>
                  <a:lnTo>
                    <a:pt x="4141" y="12202"/>
                  </a:lnTo>
                  <a:lnTo>
                    <a:pt x="4433" y="12300"/>
                  </a:lnTo>
                  <a:lnTo>
                    <a:pt x="4725" y="12397"/>
                  </a:lnTo>
                  <a:lnTo>
                    <a:pt x="5017" y="12470"/>
                  </a:lnTo>
                  <a:lnTo>
                    <a:pt x="5334" y="12519"/>
                  </a:lnTo>
                  <a:lnTo>
                    <a:pt x="5651" y="12568"/>
                  </a:lnTo>
                  <a:lnTo>
                    <a:pt x="5967" y="12592"/>
                  </a:lnTo>
                  <a:lnTo>
                    <a:pt x="6284" y="12592"/>
                  </a:lnTo>
                  <a:lnTo>
                    <a:pt x="6284" y="12592"/>
                  </a:lnTo>
                  <a:lnTo>
                    <a:pt x="6625" y="12592"/>
                  </a:lnTo>
                  <a:lnTo>
                    <a:pt x="6941" y="12568"/>
                  </a:lnTo>
                  <a:lnTo>
                    <a:pt x="7258" y="12519"/>
                  </a:lnTo>
                  <a:lnTo>
                    <a:pt x="7550" y="12470"/>
                  </a:lnTo>
                  <a:lnTo>
                    <a:pt x="7867" y="12397"/>
                  </a:lnTo>
                  <a:lnTo>
                    <a:pt x="8159" y="12300"/>
                  </a:lnTo>
                  <a:lnTo>
                    <a:pt x="8451" y="12202"/>
                  </a:lnTo>
                  <a:lnTo>
                    <a:pt x="8744" y="12105"/>
                  </a:lnTo>
                  <a:lnTo>
                    <a:pt x="9012" y="11983"/>
                  </a:lnTo>
                  <a:lnTo>
                    <a:pt x="9279" y="11837"/>
                  </a:lnTo>
                  <a:lnTo>
                    <a:pt x="9547" y="11691"/>
                  </a:lnTo>
                  <a:lnTo>
                    <a:pt x="9815" y="11520"/>
                  </a:lnTo>
                  <a:lnTo>
                    <a:pt x="10302" y="11155"/>
                  </a:lnTo>
                  <a:lnTo>
                    <a:pt x="10741" y="10741"/>
                  </a:lnTo>
                  <a:lnTo>
                    <a:pt x="11155" y="10303"/>
                  </a:lnTo>
                  <a:lnTo>
                    <a:pt x="11520" y="9816"/>
                  </a:lnTo>
                  <a:lnTo>
                    <a:pt x="11666" y="9572"/>
                  </a:lnTo>
                  <a:lnTo>
                    <a:pt x="11812" y="9304"/>
                  </a:lnTo>
                  <a:lnTo>
                    <a:pt x="11958" y="9036"/>
                  </a:lnTo>
                  <a:lnTo>
                    <a:pt x="12080" y="8744"/>
                  </a:lnTo>
                  <a:lnTo>
                    <a:pt x="12202" y="8476"/>
                  </a:lnTo>
                  <a:lnTo>
                    <a:pt x="12299" y="8184"/>
                  </a:lnTo>
                  <a:lnTo>
                    <a:pt x="12397" y="7867"/>
                  </a:lnTo>
                  <a:lnTo>
                    <a:pt x="12446" y="7575"/>
                  </a:lnTo>
                  <a:lnTo>
                    <a:pt x="12519" y="7258"/>
                  </a:lnTo>
                  <a:lnTo>
                    <a:pt x="12543" y="6942"/>
                  </a:lnTo>
                  <a:lnTo>
                    <a:pt x="12567" y="6625"/>
                  </a:lnTo>
                  <a:lnTo>
                    <a:pt x="12592" y="6308"/>
                  </a:lnTo>
                  <a:lnTo>
                    <a:pt x="12592" y="6308"/>
                  </a:lnTo>
                  <a:lnTo>
                    <a:pt x="12567" y="5968"/>
                  </a:lnTo>
                  <a:lnTo>
                    <a:pt x="12543" y="5651"/>
                  </a:lnTo>
                  <a:lnTo>
                    <a:pt x="12519" y="5334"/>
                  </a:lnTo>
                  <a:lnTo>
                    <a:pt x="12446" y="5042"/>
                  </a:lnTo>
                  <a:lnTo>
                    <a:pt x="12397" y="4725"/>
                  </a:lnTo>
                  <a:lnTo>
                    <a:pt x="12299" y="4433"/>
                  </a:lnTo>
                  <a:lnTo>
                    <a:pt x="12202" y="4141"/>
                  </a:lnTo>
                  <a:lnTo>
                    <a:pt x="12080" y="3849"/>
                  </a:lnTo>
                  <a:lnTo>
                    <a:pt x="11958" y="3581"/>
                  </a:lnTo>
                  <a:lnTo>
                    <a:pt x="11812" y="3313"/>
                  </a:lnTo>
                  <a:lnTo>
                    <a:pt x="11666" y="3045"/>
                  </a:lnTo>
                  <a:lnTo>
                    <a:pt x="11520" y="2777"/>
                  </a:lnTo>
                  <a:lnTo>
                    <a:pt x="11155" y="2290"/>
                  </a:lnTo>
                  <a:lnTo>
                    <a:pt x="10741" y="1852"/>
                  </a:lnTo>
                  <a:lnTo>
                    <a:pt x="10302" y="1437"/>
                  </a:lnTo>
                  <a:lnTo>
                    <a:pt x="9815" y="1072"/>
                  </a:lnTo>
                  <a:lnTo>
                    <a:pt x="9547" y="926"/>
                  </a:lnTo>
                  <a:lnTo>
                    <a:pt x="9279" y="780"/>
                  </a:lnTo>
                  <a:lnTo>
                    <a:pt x="9012" y="634"/>
                  </a:lnTo>
                  <a:lnTo>
                    <a:pt x="8744" y="512"/>
                  </a:lnTo>
                  <a:lnTo>
                    <a:pt x="8451" y="390"/>
                  </a:lnTo>
                  <a:lnTo>
                    <a:pt x="8159" y="293"/>
                  </a:lnTo>
                  <a:lnTo>
                    <a:pt x="7867" y="220"/>
                  </a:lnTo>
                  <a:lnTo>
                    <a:pt x="7550" y="147"/>
                  </a:lnTo>
                  <a:lnTo>
                    <a:pt x="7258" y="74"/>
                  </a:lnTo>
                  <a:lnTo>
                    <a:pt x="6941" y="49"/>
                  </a:lnTo>
                  <a:lnTo>
                    <a:pt x="6625" y="25"/>
                  </a:lnTo>
                  <a:lnTo>
                    <a:pt x="6284" y="1"/>
                  </a:lnTo>
                  <a:lnTo>
                    <a:pt x="6284" y="1"/>
                  </a:lnTo>
                  <a:close/>
                </a:path>
              </a:pathLst>
            </a:custGeom>
            <a:noFill/>
            <a:ln w="12175" cap="rnd" cmpd="sng">
              <a:solidFill>
                <a:schemeClr val="bg1"/>
              </a:solidFill>
              <a:prstDash val="solid"/>
              <a:round/>
              <a:headEnd type="none" w="sm" len="sm"/>
              <a:tailEnd type="none" w="sm" len="sm"/>
            </a:ln>
          </p:spPr>
          <p:txBody>
            <a:bodyPr spcFirstLastPara="1" wrap="square" lIns="121900" tIns="121900" rIns="121900" bIns="121900" anchor="ctr" anchorCtr="0">
              <a:noAutofit/>
            </a:bodyPr>
            <a:lstStyle/>
            <a:p>
              <a:endParaRPr sz="2400">
                <a:latin typeface="Source Sans Pro" panose="020B0503030403020204" pitchFamily="34" charset="0"/>
                <a:ea typeface="Source Sans Pro" panose="020B0503030403020204" pitchFamily="34" charset="0"/>
              </a:endParaRPr>
            </a:p>
          </p:txBody>
        </p:sp>
        <p:sp>
          <p:nvSpPr>
            <p:cNvPr id="10" name="Google Shape;1023;p46"/>
            <p:cNvSpPr/>
            <p:nvPr/>
          </p:nvSpPr>
          <p:spPr>
            <a:xfrm>
              <a:off x="3988375" y="3021875"/>
              <a:ext cx="241750" cy="241750"/>
            </a:xfrm>
            <a:custGeom>
              <a:avLst/>
              <a:gdLst/>
              <a:ahLst/>
              <a:cxnLst/>
              <a:rect l="l" t="t" r="r" b="b"/>
              <a:pathLst>
                <a:path w="9670" h="9670" fill="none" extrusionOk="0">
                  <a:moveTo>
                    <a:pt x="4823" y="1"/>
                  </a:moveTo>
                  <a:lnTo>
                    <a:pt x="4823" y="1"/>
                  </a:lnTo>
                  <a:lnTo>
                    <a:pt x="4336" y="25"/>
                  </a:lnTo>
                  <a:lnTo>
                    <a:pt x="3849" y="98"/>
                  </a:lnTo>
                  <a:lnTo>
                    <a:pt x="3386" y="220"/>
                  </a:lnTo>
                  <a:lnTo>
                    <a:pt x="2947" y="391"/>
                  </a:lnTo>
                  <a:lnTo>
                    <a:pt x="2533" y="585"/>
                  </a:lnTo>
                  <a:lnTo>
                    <a:pt x="2144" y="829"/>
                  </a:lnTo>
                  <a:lnTo>
                    <a:pt x="1754" y="1121"/>
                  </a:lnTo>
                  <a:lnTo>
                    <a:pt x="1413" y="1438"/>
                  </a:lnTo>
                  <a:lnTo>
                    <a:pt x="1096" y="1779"/>
                  </a:lnTo>
                  <a:lnTo>
                    <a:pt x="829" y="2144"/>
                  </a:lnTo>
                  <a:lnTo>
                    <a:pt x="585" y="2534"/>
                  </a:lnTo>
                  <a:lnTo>
                    <a:pt x="390" y="2972"/>
                  </a:lnTo>
                  <a:lnTo>
                    <a:pt x="220" y="3411"/>
                  </a:lnTo>
                  <a:lnTo>
                    <a:pt x="98" y="3873"/>
                  </a:lnTo>
                  <a:lnTo>
                    <a:pt x="25" y="4336"/>
                  </a:lnTo>
                  <a:lnTo>
                    <a:pt x="1" y="4847"/>
                  </a:lnTo>
                  <a:lnTo>
                    <a:pt x="1" y="4847"/>
                  </a:lnTo>
                  <a:lnTo>
                    <a:pt x="25" y="5335"/>
                  </a:lnTo>
                  <a:lnTo>
                    <a:pt x="98" y="5822"/>
                  </a:lnTo>
                  <a:lnTo>
                    <a:pt x="220" y="6284"/>
                  </a:lnTo>
                  <a:lnTo>
                    <a:pt x="390" y="6723"/>
                  </a:lnTo>
                  <a:lnTo>
                    <a:pt x="585" y="7137"/>
                  </a:lnTo>
                  <a:lnTo>
                    <a:pt x="829" y="7527"/>
                  </a:lnTo>
                  <a:lnTo>
                    <a:pt x="1096" y="7916"/>
                  </a:lnTo>
                  <a:lnTo>
                    <a:pt x="1413" y="8257"/>
                  </a:lnTo>
                  <a:lnTo>
                    <a:pt x="1754" y="8574"/>
                  </a:lnTo>
                  <a:lnTo>
                    <a:pt x="2144" y="8842"/>
                  </a:lnTo>
                  <a:lnTo>
                    <a:pt x="2533" y="9085"/>
                  </a:lnTo>
                  <a:lnTo>
                    <a:pt x="2947" y="9280"/>
                  </a:lnTo>
                  <a:lnTo>
                    <a:pt x="3386" y="9451"/>
                  </a:lnTo>
                  <a:lnTo>
                    <a:pt x="3849" y="9572"/>
                  </a:lnTo>
                  <a:lnTo>
                    <a:pt x="4336" y="9645"/>
                  </a:lnTo>
                  <a:lnTo>
                    <a:pt x="4823" y="9670"/>
                  </a:lnTo>
                  <a:lnTo>
                    <a:pt x="4823" y="9670"/>
                  </a:lnTo>
                  <a:lnTo>
                    <a:pt x="5334" y="9645"/>
                  </a:lnTo>
                  <a:lnTo>
                    <a:pt x="5797" y="9572"/>
                  </a:lnTo>
                  <a:lnTo>
                    <a:pt x="6260" y="9451"/>
                  </a:lnTo>
                  <a:lnTo>
                    <a:pt x="6698" y="9280"/>
                  </a:lnTo>
                  <a:lnTo>
                    <a:pt x="7136" y="9085"/>
                  </a:lnTo>
                  <a:lnTo>
                    <a:pt x="7526" y="8842"/>
                  </a:lnTo>
                  <a:lnTo>
                    <a:pt x="7892" y="8574"/>
                  </a:lnTo>
                  <a:lnTo>
                    <a:pt x="8232" y="8257"/>
                  </a:lnTo>
                  <a:lnTo>
                    <a:pt x="8549" y="7916"/>
                  </a:lnTo>
                  <a:lnTo>
                    <a:pt x="8841" y="7527"/>
                  </a:lnTo>
                  <a:lnTo>
                    <a:pt x="9085" y="7137"/>
                  </a:lnTo>
                  <a:lnTo>
                    <a:pt x="9280" y="6723"/>
                  </a:lnTo>
                  <a:lnTo>
                    <a:pt x="9450" y="6284"/>
                  </a:lnTo>
                  <a:lnTo>
                    <a:pt x="9572" y="5822"/>
                  </a:lnTo>
                  <a:lnTo>
                    <a:pt x="9645" y="5335"/>
                  </a:lnTo>
                  <a:lnTo>
                    <a:pt x="9669" y="4847"/>
                  </a:lnTo>
                  <a:lnTo>
                    <a:pt x="9669" y="4847"/>
                  </a:lnTo>
                  <a:lnTo>
                    <a:pt x="9645" y="4336"/>
                  </a:lnTo>
                  <a:lnTo>
                    <a:pt x="9572" y="3873"/>
                  </a:lnTo>
                  <a:lnTo>
                    <a:pt x="9450" y="3411"/>
                  </a:lnTo>
                  <a:lnTo>
                    <a:pt x="9280" y="2972"/>
                  </a:lnTo>
                  <a:lnTo>
                    <a:pt x="9085" y="2534"/>
                  </a:lnTo>
                  <a:lnTo>
                    <a:pt x="8841" y="2144"/>
                  </a:lnTo>
                  <a:lnTo>
                    <a:pt x="8549" y="1779"/>
                  </a:lnTo>
                  <a:lnTo>
                    <a:pt x="8232" y="1438"/>
                  </a:lnTo>
                  <a:lnTo>
                    <a:pt x="7892" y="1121"/>
                  </a:lnTo>
                  <a:lnTo>
                    <a:pt x="7526" y="829"/>
                  </a:lnTo>
                  <a:lnTo>
                    <a:pt x="7136" y="585"/>
                  </a:lnTo>
                  <a:lnTo>
                    <a:pt x="6698" y="391"/>
                  </a:lnTo>
                  <a:lnTo>
                    <a:pt x="6260" y="220"/>
                  </a:lnTo>
                  <a:lnTo>
                    <a:pt x="5797" y="98"/>
                  </a:lnTo>
                  <a:lnTo>
                    <a:pt x="5334" y="25"/>
                  </a:lnTo>
                  <a:lnTo>
                    <a:pt x="4823" y="1"/>
                  </a:lnTo>
                  <a:lnTo>
                    <a:pt x="4823" y="1"/>
                  </a:lnTo>
                </a:path>
              </a:pathLst>
            </a:custGeom>
            <a:noFill/>
            <a:ln w="12175" cap="rnd" cmpd="sng">
              <a:solidFill>
                <a:schemeClr val="bg1"/>
              </a:solidFill>
              <a:prstDash val="solid"/>
              <a:round/>
              <a:headEnd type="none" w="sm" len="sm"/>
              <a:tailEnd type="none" w="sm" len="sm"/>
            </a:ln>
          </p:spPr>
          <p:txBody>
            <a:bodyPr spcFirstLastPara="1" wrap="square" lIns="121900" tIns="121900" rIns="121900" bIns="121900" anchor="ctr" anchorCtr="0">
              <a:noAutofit/>
            </a:bodyPr>
            <a:lstStyle/>
            <a:p>
              <a:endParaRPr sz="2400">
                <a:latin typeface="Source Sans Pro" panose="020B0503030403020204" pitchFamily="34" charset="0"/>
                <a:ea typeface="Source Sans Pro" panose="020B0503030403020204" pitchFamily="34" charset="0"/>
              </a:endParaRPr>
            </a:p>
          </p:txBody>
        </p:sp>
        <p:sp>
          <p:nvSpPr>
            <p:cNvPr id="11" name="Google Shape;1024;p46"/>
            <p:cNvSpPr/>
            <p:nvPr/>
          </p:nvSpPr>
          <p:spPr>
            <a:xfrm>
              <a:off x="4024300" y="3058425"/>
              <a:ext cx="84650" cy="84650"/>
            </a:xfrm>
            <a:custGeom>
              <a:avLst/>
              <a:gdLst/>
              <a:ahLst/>
              <a:cxnLst/>
              <a:rect l="l" t="t" r="r" b="b"/>
              <a:pathLst>
                <a:path w="3386" h="3386" fill="none" extrusionOk="0">
                  <a:moveTo>
                    <a:pt x="0" y="3385"/>
                  </a:moveTo>
                  <a:lnTo>
                    <a:pt x="0" y="3385"/>
                  </a:lnTo>
                  <a:lnTo>
                    <a:pt x="25" y="3020"/>
                  </a:lnTo>
                  <a:lnTo>
                    <a:pt x="74" y="2704"/>
                  </a:lnTo>
                  <a:lnTo>
                    <a:pt x="147" y="2363"/>
                  </a:lnTo>
                  <a:lnTo>
                    <a:pt x="268" y="2070"/>
                  </a:lnTo>
                  <a:lnTo>
                    <a:pt x="414" y="1754"/>
                  </a:lnTo>
                  <a:lnTo>
                    <a:pt x="585" y="1486"/>
                  </a:lnTo>
                  <a:lnTo>
                    <a:pt x="780" y="1218"/>
                  </a:lnTo>
                  <a:lnTo>
                    <a:pt x="999" y="974"/>
                  </a:lnTo>
                  <a:lnTo>
                    <a:pt x="1243" y="755"/>
                  </a:lnTo>
                  <a:lnTo>
                    <a:pt x="1510" y="560"/>
                  </a:lnTo>
                  <a:lnTo>
                    <a:pt x="1778" y="390"/>
                  </a:lnTo>
                  <a:lnTo>
                    <a:pt x="2071" y="244"/>
                  </a:lnTo>
                  <a:lnTo>
                    <a:pt x="2387" y="146"/>
                  </a:lnTo>
                  <a:lnTo>
                    <a:pt x="2704" y="49"/>
                  </a:lnTo>
                  <a:lnTo>
                    <a:pt x="3045" y="0"/>
                  </a:lnTo>
                  <a:lnTo>
                    <a:pt x="3386" y="0"/>
                  </a:lnTo>
                </a:path>
              </a:pathLst>
            </a:custGeom>
            <a:noFill/>
            <a:ln w="12175" cap="rnd" cmpd="sng">
              <a:solidFill>
                <a:schemeClr val="bg1"/>
              </a:solidFill>
              <a:prstDash val="solid"/>
              <a:round/>
              <a:headEnd type="none" w="sm" len="sm"/>
              <a:tailEnd type="none" w="sm" len="sm"/>
            </a:ln>
          </p:spPr>
          <p:txBody>
            <a:bodyPr spcFirstLastPara="1" wrap="square" lIns="121900" tIns="121900" rIns="121900" bIns="121900" anchor="ctr" anchorCtr="0">
              <a:noAutofit/>
            </a:bodyPr>
            <a:lstStyle/>
            <a:p>
              <a:endParaRPr sz="2400">
                <a:latin typeface="Source Sans Pro" panose="020B0503030403020204" pitchFamily="34" charset="0"/>
                <a:ea typeface="Source Sans Pro" panose="020B0503030403020204" pitchFamily="34" charset="0"/>
              </a:endParaRPr>
            </a:p>
          </p:txBody>
        </p:sp>
        <p:sp>
          <p:nvSpPr>
            <p:cNvPr id="12" name="Google Shape;1025;p46"/>
            <p:cNvSpPr/>
            <p:nvPr/>
          </p:nvSpPr>
          <p:spPr>
            <a:xfrm>
              <a:off x="4205750" y="3248375"/>
              <a:ext cx="154050" cy="153475"/>
            </a:xfrm>
            <a:custGeom>
              <a:avLst/>
              <a:gdLst/>
              <a:ahLst/>
              <a:cxnLst/>
              <a:rect l="l" t="t" r="r" b="b"/>
              <a:pathLst>
                <a:path w="6162" h="6139" fill="none" extrusionOk="0">
                  <a:moveTo>
                    <a:pt x="0" y="1024"/>
                  </a:moveTo>
                  <a:lnTo>
                    <a:pt x="4969" y="5992"/>
                  </a:lnTo>
                  <a:lnTo>
                    <a:pt x="4969" y="5992"/>
                  </a:lnTo>
                  <a:lnTo>
                    <a:pt x="5042" y="6041"/>
                  </a:lnTo>
                  <a:lnTo>
                    <a:pt x="5115" y="6090"/>
                  </a:lnTo>
                  <a:lnTo>
                    <a:pt x="5212" y="6114"/>
                  </a:lnTo>
                  <a:lnTo>
                    <a:pt x="5310" y="6138"/>
                  </a:lnTo>
                  <a:lnTo>
                    <a:pt x="5407" y="6114"/>
                  </a:lnTo>
                  <a:lnTo>
                    <a:pt x="5480" y="6090"/>
                  </a:lnTo>
                  <a:lnTo>
                    <a:pt x="5577" y="6041"/>
                  </a:lnTo>
                  <a:lnTo>
                    <a:pt x="5651" y="5992"/>
                  </a:lnTo>
                  <a:lnTo>
                    <a:pt x="6016" y="5627"/>
                  </a:lnTo>
                  <a:lnTo>
                    <a:pt x="6016" y="5627"/>
                  </a:lnTo>
                  <a:lnTo>
                    <a:pt x="6089" y="5554"/>
                  </a:lnTo>
                  <a:lnTo>
                    <a:pt x="6138" y="5456"/>
                  </a:lnTo>
                  <a:lnTo>
                    <a:pt x="6162" y="5359"/>
                  </a:lnTo>
                  <a:lnTo>
                    <a:pt x="6162" y="5286"/>
                  </a:lnTo>
                  <a:lnTo>
                    <a:pt x="6162" y="5188"/>
                  </a:lnTo>
                  <a:lnTo>
                    <a:pt x="6138" y="5091"/>
                  </a:lnTo>
                  <a:lnTo>
                    <a:pt x="6089" y="5018"/>
                  </a:lnTo>
                  <a:lnTo>
                    <a:pt x="6016" y="4921"/>
                  </a:lnTo>
                  <a:lnTo>
                    <a:pt x="1072" y="1"/>
                  </a:lnTo>
                </a:path>
              </a:pathLst>
            </a:custGeom>
            <a:noFill/>
            <a:ln w="12175" cap="rnd" cmpd="sng">
              <a:solidFill>
                <a:schemeClr val="bg1"/>
              </a:solidFill>
              <a:prstDash val="solid"/>
              <a:round/>
              <a:headEnd type="none" w="sm" len="sm"/>
              <a:tailEnd type="none" w="sm" len="sm"/>
            </a:ln>
          </p:spPr>
          <p:txBody>
            <a:bodyPr spcFirstLastPara="1" wrap="square" lIns="121900" tIns="121900" rIns="121900" bIns="121900" anchor="ctr" anchorCtr="0">
              <a:noAutofit/>
            </a:bodyPr>
            <a:lstStyle/>
            <a:p>
              <a:endParaRPr sz="2400">
                <a:latin typeface="Source Sans Pro" panose="020B0503030403020204" pitchFamily="34" charset="0"/>
                <a:ea typeface="Source Sans Pro" panose="020B0503030403020204" pitchFamily="34" charset="0"/>
              </a:endParaRPr>
            </a:p>
          </p:txBody>
        </p:sp>
      </p:grpSp>
    </p:spTree>
    <p:extLst>
      <p:ext uri="{BB962C8B-B14F-4D97-AF65-F5344CB8AC3E}">
        <p14:creationId xmlns:p14="http://schemas.microsoft.com/office/powerpoint/2010/main" val="2943271667"/>
      </p:ext>
    </p:extLst>
  </p:cSld>
  <p:clrMapOvr>
    <a:masterClrMapping/>
  </p:clrMapOvr>
  <p:transition>
    <p:fade thruBlk="1"/>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1FE3050-9601-EEA7-7AD7-2F9EC7A9D52C}"/>
              </a:ext>
            </a:extLst>
          </p:cNvPr>
          <p:cNvSpPr>
            <a:spLocks noGrp="1"/>
          </p:cNvSpPr>
          <p:nvPr>
            <p:ph type="sldNum" idx="4294967295"/>
          </p:nvPr>
        </p:nvSpPr>
        <p:spPr>
          <a:xfrm>
            <a:off x="10880725" y="6459538"/>
            <a:ext cx="1311275" cy="365125"/>
          </a:xfrm>
        </p:spPr>
        <p:txBody>
          <a:bodyPr/>
          <a:lstStyle/>
          <a:p>
            <a:pPr algn="r"/>
            <a:fld id="{00000000-1234-1234-1234-123412341234}" type="slidenum">
              <a:rPr lang="en" smtClean="0"/>
              <a:pPr algn="r"/>
              <a:t>95</a:t>
            </a:fld>
            <a:endParaRPr lang="en"/>
          </a:p>
        </p:txBody>
      </p:sp>
      <p:sp>
        <p:nvSpPr>
          <p:cNvPr id="7" name="TextBox 6">
            <a:extLst>
              <a:ext uri="{FF2B5EF4-FFF2-40B4-BE49-F238E27FC236}">
                <a16:creationId xmlns:a16="http://schemas.microsoft.com/office/drawing/2014/main" id="{C3DA26B5-71F8-FBBA-2CFD-0A37517938A5}"/>
              </a:ext>
            </a:extLst>
          </p:cNvPr>
          <p:cNvSpPr txBox="1"/>
          <p:nvPr/>
        </p:nvSpPr>
        <p:spPr>
          <a:xfrm>
            <a:off x="468097" y="1449387"/>
            <a:ext cx="8789332" cy="4431983"/>
          </a:xfrm>
          <a:prstGeom prst="rect">
            <a:avLst/>
          </a:prstGeom>
          <a:noFill/>
        </p:spPr>
        <p:txBody>
          <a:bodyPr wrap="square">
            <a:spAutoFit/>
          </a:bodyPr>
          <a:lstStyle/>
          <a:p>
            <a:pPr algn="r" rtl="1"/>
            <a:r>
              <a:rPr lang="fa-IR" sz="2800" b="1" dirty="0">
                <a:solidFill>
                  <a:srgbClr val="F89421"/>
                </a:solidFill>
                <a:latin typeface="B Roya" pitchFamily="2" charset="-78"/>
                <a:cs typeface="B Roya" pitchFamily="2" charset="-78"/>
              </a:rPr>
              <a:t>۲- شناسایی </a:t>
            </a:r>
            <a:r>
              <a:rPr lang="fa-IR" sz="2800" b="1" dirty="0" err="1">
                <a:solidFill>
                  <a:srgbClr val="F89421"/>
                </a:solidFill>
                <a:latin typeface="B Roya" pitchFamily="2" charset="-78"/>
                <a:cs typeface="B Roya" pitchFamily="2" charset="-78"/>
              </a:rPr>
              <a:t>جمعیت‌های</a:t>
            </a:r>
            <a:r>
              <a:rPr lang="fa-IR" sz="2800" b="1" dirty="0">
                <a:solidFill>
                  <a:srgbClr val="F89421"/>
                </a:solidFill>
                <a:latin typeface="B Roya" pitchFamily="2" charset="-78"/>
                <a:cs typeface="B Roya" pitchFamily="2" charset="-78"/>
              </a:rPr>
              <a:t> خاص و تصمیم(های) سلامت تحت تأثیر پژوهش</a:t>
            </a:r>
          </a:p>
          <a:p>
            <a:pPr algn="r" rtl="1">
              <a:spcAft>
                <a:spcPts val="1200"/>
              </a:spcAft>
            </a:pPr>
            <a:br>
              <a:rPr lang="fa-IR" sz="2800" dirty="0">
                <a:latin typeface="B Roya" pitchFamily="2" charset="-78"/>
                <a:cs typeface="B Roya" pitchFamily="2" charset="-78"/>
              </a:rPr>
            </a:br>
            <a:r>
              <a:rPr lang="fa-IR" sz="2800" dirty="0">
                <a:latin typeface="B Roya" pitchFamily="2" charset="-78"/>
                <a:cs typeface="B Roya" pitchFamily="2" charset="-78"/>
              </a:rPr>
              <a:t>برای تولید اطلاعاتی که در </a:t>
            </a:r>
            <a:r>
              <a:rPr lang="fa-IR" sz="2800" dirty="0" err="1">
                <a:latin typeface="B Roya" pitchFamily="2" charset="-78"/>
                <a:cs typeface="B Roya" pitchFamily="2" charset="-78"/>
              </a:rPr>
              <a:t>تصمیم‌گیری‌های</a:t>
            </a:r>
            <a:r>
              <a:rPr lang="fa-IR" sz="2800" dirty="0">
                <a:latin typeface="B Roya" pitchFamily="2" charset="-78"/>
                <a:cs typeface="B Roya" pitchFamily="2" charset="-78"/>
              </a:rPr>
              <a:t> سلامت برای افراد معنادار و قابل استفاده باشد، </a:t>
            </a:r>
            <a:r>
              <a:rPr lang="fa-IR" sz="2800" dirty="0" err="1">
                <a:latin typeface="B Roya" pitchFamily="2" charset="-78"/>
                <a:cs typeface="B Roya" pitchFamily="2" charset="-78"/>
              </a:rPr>
              <a:t>پروتکل‌های</a:t>
            </a:r>
            <a:r>
              <a:rPr lang="fa-IR" sz="2800" dirty="0">
                <a:latin typeface="B Roya" pitchFamily="2" charset="-78"/>
                <a:cs typeface="B Roya" pitchFamily="2" charset="-78"/>
              </a:rPr>
              <a:t> پژوهشی باید موارد زیر را </a:t>
            </a:r>
            <a:r>
              <a:rPr lang="fa-IR" sz="2800" b="1" dirty="0">
                <a:latin typeface="B Roya" pitchFamily="2" charset="-78"/>
                <a:cs typeface="B Roya" pitchFamily="2" charset="-78"/>
              </a:rPr>
              <a:t>توصیف</a:t>
            </a:r>
            <a:r>
              <a:rPr lang="fa-IR" sz="2800" dirty="0">
                <a:latin typeface="B Roya" pitchFamily="2" charset="-78"/>
                <a:cs typeface="B Roya" pitchFamily="2" charset="-78"/>
              </a:rPr>
              <a:t> کنند:</a:t>
            </a:r>
          </a:p>
          <a:p>
            <a:pPr marL="457200" indent="-457200" algn="r" rtl="1">
              <a:spcAft>
                <a:spcPts val="1200"/>
              </a:spcAft>
              <a:buClr>
                <a:srgbClr val="F89421"/>
              </a:buClr>
              <a:buFont typeface="Wingdings" pitchFamily="2" charset="2"/>
              <a:buChar char="§"/>
            </a:pPr>
            <a:r>
              <a:rPr lang="fa-IR" sz="2800" dirty="0">
                <a:latin typeface="B Roya" pitchFamily="2" charset="-78"/>
                <a:cs typeface="B Roya" pitchFamily="2" charset="-78"/>
              </a:rPr>
              <a:t>تصمیم سلامت خاصی (</a:t>
            </a:r>
            <a:r>
              <a:rPr lang="en-GB" sz="2800" dirty="0"/>
              <a:t>specific health decision</a:t>
            </a:r>
            <a:r>
              <a:rPr lang="fa-IR" sz="2800" dirty="0">
                <a:latin typeface="B Roya" pitchFamily="2" charset="-78"/>
                <a:cs typeface="B Roya" pitchFamily="2" charset="-78"/>
              </a:rPr>
              <a:t>) که پژوهش قصد دارد به آن پاسخ دهد یا آن را </a:t>
            </a:r>
            <a:r>
              <a:rPr lang="fa-IR" sz="2800" dirty="0" err="1">
                <a:latin typeface="B Roya" pitchFamily="2" charset="-78"/>
                <a:cs typeface="B Roya" pitchFamily="2" charset="-78"/>
              </a:rPr>
              <a:t>اطلاع‌رسانی</a:t>
            </a:r>
            <a:r>
              <a:rPr lang="fa-IR" sz="2800" dirty="0">
                <a:latin typeface="B Roya" pitchFamily="2" charset="-78"/>
                <a:cs typeface="B Roya" pitchFamily="2" charset="-78"/>
              </a:rPr>
              <a:t> کند،</a:t>
            </a:r>
          </a:p>
          <a:p>
            <a:pPr marL="457200" indent="-457200" algn="r" rtl="1">
              <a:spcAft>
                <a:spcPts val="1200"/>
              </a:spcAft>
              <a:buClr>
                <a:srgbClr val="F89421"/>
              </a:buClr>
              <a:buFont typeface="Wingdings" pitchFamily="2" charset="2"/>
              <a:buChar char="§"/>
            </a:pPr>
            <a:r>
              <a:rPr lang="fa-IR" sz="2800" dirty="0">
                <a:latin typeface="B Roya" pitchFamily="2" charset="-78"/>
                <a:cs typeface="B Roya" pitchFamily="2" charset="-78"/>
              </a:rPr>
              <a:t>جمعیت(های) مشخصی که این تصمیم سلامت برای </a:t>
            </a:r>
            <a:r>
              <a:rPr lang="fa-IR" sz="2800" dirty="0" err="1">
                <a:latin typeface="B Roya" pitchFamily="2" charset="-78"/>
                <a:cs typeface="B Roya" pitchFamily="2" charset="-78"/>
              </a:rPr>
              <a:t>آن‌ها</a:t>
            </a:r>
            <a:r>
              <a:rPr lang="fa-IR" sz="2800" dirty="0">
                <a:latin typeface="B Roya" pitchFamily="2" charset="-78"/>
                <a:cs typeface="B Roya" pitchFamily="2" charset="-78"/>
              </a:rPr>
              <a:t> مرتبط و مهم است، و</a:t>
            </a:r>
          </a:p>
          <a:p>
            <a:pPr marL="457200" indent="-457200" algn="r" rtl="1">
              <a:spcAft>
                <a:spcPts val="1200"/>
              </a:spcAft>
              <a:buClr>
                <a:srgbClr val="F89421"/>
              </a:buClr>
              <a:buFont typeface="Wingdings" pitchFamily="2" charset="2"/>
              <a:buChar char="§"/>
            </a:pPr>
            <a:r>
              <a:rPr lang="fa-IR" sz="2800" dirty="0">
                <a:latin typeface="B Roya" pitchFamily="2" charset="-78"/>
                <a:cs typeface="B Roya" pitchFamily="2" charset="-78"/>
              </a:rPr>
              <a:t>چگونگی تأثیر نتایج مطالعه بر </a:t>
            </a:r>
            <a:r>
              <a:rPr lang="fa-IR" sz="2800" dirty="0" err="1">
                <a:latin typeface="B Roya" pitchFamily="2" charset="-78"/>
                <a:cs typeface="B Roya" pitchFamily="2" charset="-78"/>
              </a:rPr>
              <a:t>تصمیم‌گیری</a:t>
            </a:r>
            <a:r>
              <a:rPr lang="fa-IR" sz="2800" dirty="0">
                <a:latin typeface="B Roya" pitchFamily="2" charset="-78"/>
                <a:cs typeface="B Roya" pitchFamily="2" charset="-78"/>
              </a:rPr>
              <a:t> سلامت مورد نظر.</a:t>
            </a:r>
          </a:p>
        </p:txBody>
      </p:sp>
      <p:pic>
        <p:nvPicPr>
          <p:cNvPr id="12290" name="Picture 2" descr="Visualizing Population Health from a Personal Perspective - Qlik Dork">
            <a:extLst>
              <a:ext uri="{FF2B5EF4-FFF2-40B4-BE49-F238E27FC236}">
                <a16:creationId xmlns:a16="http://schemas.microsoft.com/office/drawing/2014/main" id="{014B4B45-E107-B675-E313-A8F41FEE01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24219" y="2646149"/>
            <a:ext cx="2097393" cy="132012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96634" y="6488967"/>
            <a:ext cx="8789333" cy="318100"/>
          </a:xfrm>
          <a:prstGeom prst="rect">
            <a:avLst/>
          </a:prstGeom>
        </p:spPr>
        <p:txBody>
          <a:bodyPr wrap="square">
            <a:spAutoFit/>
          </a:bodyPr>
          <a:lstStyle/>
          <a:p>
            <a:r>
              <a:rPr lang="en-US" sz="1467">
                <a:solidFill>
                  <a:srgbClr val="002060"/>
                </a:solidFill>
                <a:latin typeface="Source Sans Pro" panose="020B0503030403020204" pitchFamily="34" charset="0"/>
                <a:ea typeface="Source Sans Pro" panose="020B0503030403020204" pitchFamily="34" charset="0"/>
              </a:rPr>
              <a:t>https://www.pcori.org/research/about-our-research/research-methodology/pcori-methodology-standards</a:t>
            </a:r>
          </a:p>
        </p:txBody>
      </p:sp>
      <p:sp>
        <p:nvSpPr>
          <p:cNvPr id="5" name="Title 1">
            <a:extLst>
              <a:ext uri="{FF2B5EF4-FFF2-40B4-BE49-F238E27FC236}">
                <a16:creationId xmlns:a16="http://schemas.microsoft.com/office/drawing/2014/main" id="{C2548018-4132-BA5F-354D-CE7A221799AD}"/>
              </a:ext>
            </a:extLst>
          </p:cNvPr>
          <p:cNvSpPr txBox="1">
            <a:spLocks/>
          </p:cNvSpPr>
          <p:nvPr/>
        </p:nvSpPr>
        <p:spPr>
          <a:xfrm>
            <a:off x="1612900" y="0"/>
            <a:ext cx="8219332" cy="1449387"/>
          </a:xfrm>
          <a:prstGeom prst="rect">
            <a:avLst/>
          </a:prstGeom>
        </p:spPr>
        <p:txBody>
          <a:bodyPr vert="horz" lIns="91440" tIns="45720" rIns="91440" bIns="45720" rtlCol="0" anchor="ctr">
            <a:normAutofit/>
          </a:bodyPr>
          <a:lstStyle>
            <a:lvl1pPr algn="r" defTabSz="914400" rtl="1" eaLnBrk="1" latinLnBrk="0" hangingPunct="1">
              <a:lnSpc>
                <a:spcPct val="90000"/>
              </a:lnSpc>
              <a:spcBef>
                <a:spcPct val="0"/>
              </a:spcBef>
              <a:buNone/>
              <a:defRPr sz="4400" kern="1200" baseline="0">
                <a:solidFill>
                  <a:schemeClr val="tx1"/>
                </a:solidFill>
                <a:latin typeface="Calibri" panose="020F0502020204030204" pitchFamily="34" charset="0"/>
                <a:ea typeface="+mj-ea"/>
                <a:cs typeface="B Roya" pitchFamily="2" charset="-78"/>
              </a:defRPr>
            </a:lvl1pPr>
          </a:lstStyle>
          <a:p>
            <a:r>
              <a:rPr lang="fa-IR" sz="3600" b="1" dirty="0" err="1">
                <a:solidFill>
                  <a:schemeClr val="bg1"/>
                </a:solidFill>
              </a:rPr>
              <a:t>صورت‌بندی</a:t>
            </a:r>
            <a:r>
              <a:rPr lang="fa-IR" sz="3600" b="1" dirty="0">
                <a:solidFill>
                  <a:schemeClr val="bg1"/>
                </a:solidFill>
              </a:rPr>
              <a:t> سؤال‌ پژوهش</a:t>
            </a:r>
            <a:endParaRPr lang="x-none" sz="3600" b="1" dirty="0">
              <a:solidFill>
                <a:schemeClr val="bg1"/>
              </a:solidFill>
            </a:endParaRPr>
          </a:p>
        </p:txBody>
      </p:sp>
    </p:spTree>
    <p:extLst>
      <p:ext uri="{BB962C8B-B14F-4D97-AF65-F5344CB8AC3E}">
        <p14:creationId xmlns:p14="http://schemas.microsoft.com/office/powerpoint/2010/main" val="160209172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1FE3050-9601-EEA7-7AD7-2F9EC7A9D52C}"/>
              </a:ext>
            </a:extLst>
          </p:cNvPr>
          <p:cNvSpPr>
            <a:spLocks noGrp="1"/>
          </p:cNvSpPr>
          <p:nvPr>
            <p:ph type="sldNum" idx="4294967295"/>
          </p:nvPr>
        </p:nvSpPr>
        <p:spPr>
          <a:xfrm>
            <a:off x="10880725" y="6459538"/>
            <a:ext cx="1311275" cy="365125"/>
          </a:xfrm>
        </p:spPr>
        <p:txBody>
          <a:bodyPr/>
          <a:lstStyle/>
          <a:p>
            <a:pPr algn="r"/>
            <a:fld id="{00000000-1234-1234-1234-123412341234}" type="slidenum">
              <a:rPr lang="en" smtClean="0"/>
              <a:pPr algn="r"/>
              <a:t>96</a:t>
            </a:fld>
            <a:endParaRPr lang="en"/>
          </a:p>
        </p:txBody>
      </p:sp>
      <p:sp>
        <p:nvSpPr>
          <p:cNvPr id="7" name="TextBox 6">
            <a:extLst>
              <a:ext uri="{FF2B5EF4-FFF2-40B4-BE49-F238E27FC236}">
                <a16:creationId xmlns:a16="http://schemas.microsoft.com/office/drawing/2014/main" id="{C3DA26B5-71F8-FBBA-2CFD-0A37517938A5}"/>
              </a:ext>
            </a:extLst>
          </p:cNvPr>
          <p:cNvSpPr txBox="1"/>
          <p:nvPr/>
        </p:nvSpPr>
        <p:spPr>
          <a:xfrm>
            <a:off x="2700338" y="1327606"/>
            <a:ext cx="7131894" cy="5027017"/>
          </a:xfrm>
          <a:prstGeom prst="rect">
            <a:avLst/>
          </a:prstGeom>
          <a:noFill/>
        </p:spPr>
        <p:txBody>
          <a:bodyPr wrap="square">
            <a:spAutoFit/>
          </a:bodyPr>
          <a:lstStyle/>
          <a:p>
            <a:pPr marL="0" algn="r" defTabSz="914400" rtl="1" eaLnBrk="1" latinLnBrk="0" hangingPunct="1">
              <a:spcAft>
                <a:spcPts val="1600"/>
              </a:spcAft>
            </a:pPr>
            <a:r>
              <a:rPr lang="fa-IR" sz="2800" b="1" dirty="0">
                <a:solidFill>
                  <a:srgbClr val="F89421"/>
                </a:solidFill>
                <a:latin typeface="B Roya" pitchFamily="2" charset="-78"/>
                <a:cs typeface="B Roya" pitchFamily="2" charset="-78"/>
              </a:rPr>
              <a:t>۳- شناسایی و ارزیابی </a:t>
            </a:r>
            <a:r>
              <a:rPr lang="fa-IR" sz="2800" b="1" dirty="0" err="1">
                <a:solidFill>
                  <a:srgbClr val="F89421"/>
                </a:solidFill>
                <a:latin typeface="B Roya" pitchFamily="2" charset="-78"/>
                <a:cs typeface="B Roya" pitchFamily="2" charset="-78"/>
              </a:rPr>
              <a:t>زیرگروه‌های</a:t>
            </a:r>
            <a:r>
              <a:rPr lang="fa-IR" sz="2800" b="1" dirty="0">
                <a:solidFill>
                  <a:srgbClr val="F89421"/>
                </a:solidFill>
                <a:latin typeface="B Roya" pitchFamily="2" charset="-78"/>
                <a:cs typeface="B Roya" pitchFamily="2" charset="-78"/>
              </a:rPr>
              <a:t> </a:t>
            </a:r>
            <a:r>
              <a:rPr lang="fa-IR" sz="2800" b="1" dirty="0" err="1">
                <a:solidFill>
                  <a:srgbClr val="F89421"/>
                </a:solidFill>
                <a:latin typeface="B Roya" pitchFamily="2" charset="-78"/>
                <a:cs typeface="B Roya" pitchFamily="2" charset="-78"/>
              </a:rPr>
              <a:t>شرکت‌کننده</a:t>
            </a:r>
            <a:endParaRPr lang="fa-IR" sz="2800" b="1" dirty="0">
              <a:solidFill>
                <a:srgbClr val="F89421"/>
              </a:solidFill>
              <a:latin typeface="B Roya" pitchFamily="2" charset="-78"/>
              <a:cs typeface="B Roya" pitchFamily="2" charset="-78"/>
            </a:endParaRPr>
          </a:p>
          <a:p>
            <a:pPr marL="0" algn="r" defTabSz="914400" rtl="1" eaLnBrk="1" latinLnBrk="0" hangingPunct="1">
              <a:spcAft>
                <a:spcPts val="1600"/>
              </a:spcAft>
            </a:pPr>
            <a:br>
              <a:rPr lang="fa-IR" sz="2800" dirty="0">
                <a:latin typeface="B Roya" pitchFamily="2" charset="-78"/>
                <a:cs typeface="B Roya" pitchFamily="2" charset="-78"/>
              </a:rPr>
            </a:br>
            <a:r>
              <a:rPr lang="fa-IR" sz="2800" dirty="0">
                <a:latin typeface="B Roya" pitchFamily="2" charset="-78"/>
                <a:cs typeface="B Roya" pitchFamily="2" charset="-78"/>
              </a:rPr>
              <a:t>در طراحی مطالعات، پژوهشگران باید </a:t>
            </a:r>
            <a:r>
              <a:rPr lang="fa-IR" sz="2800" dirty="0" err="1">
                <a:latin typeface="B Roya" pitchFamily="2" charset="-78"/>
                <a:cs typeface="B Roya" pitchFamily="2" charset="-78"/>
              </a:rPr>
              <a:t>زیرگروه‌های</a:t>
            </a:r>
            <a:r>
              <a:rPr lang="fa-IR" sz="2800" dirty="0">
                <a:latin typeface="B Roya" pitchFamily="2" charset="-78"/>
                <a:cs typeface="B Roya" pitchFamily="2" charset="-78"/>
              </a:rPr>
              <a:t> </a:t>
            </a:r>
            <a:r>
              <a:rPr lang="fa-IR" sz="2800" dirty="0" err="1">
                <a:latin typeface="B Roya" pitchFamily="2" charset="-78"/>
                <a:cs typeface="B Roya" pitchFamily="2" charset="-78"/>
              </a:rPr>
              <a:t>شرکت‌کنندگان</a:t>
            </a:r>
            <a:r>
              <a:rPr lang="fa-IR" sz="2800" dirty="0">
                <a:latin typeface="B Roya" pitchFamily="2" charset="-78"/>
                <a:cs typeface="B Roya" pitchFamily="2" charset="-78"/>
              </a:rPr>
              <a:t> را شناسایی کنند، توضیح دهند چرا این </a:t>
            </a:r>
            <a:r>
              <a:rPr lang="fa-IR" sz="2800" dirty="0" err="1">
                <a:latin typeface="B Roya" pitchFamily="2" charset="-78"/>
                <a:cs typeface="B Roya" pitchFamily="2" charset="-78"/>
              </a:rPr>
              <a:t>زیرگروه‌ها</a:t>
            </a:r>
            <a:r>
              <a:rPr lang="fa-IR" sz="2800" dirty="0">
                <a:latin typeface="B Roya" pitchFamily="2" charset="-78"/>
                <a:cs typeface="B Roya" pitchFamily="2" charset="-78"/>
              </a:rPr>
              <a:t> مورد توجه هستند، و مشخص کنند که آیا این </a:t>
            </a:r>
            <a:r>
              <a:rPr lang="fa-IR" sz="2800" dirty="0" err="1">
                <a:latin typeface="B Roya" pitchFamily="2" charset="-78"/>
                <a:cs typeface="B Roya" pitchFamily="2" charset="-78"/>
              </a:rPr>
              <a:t>زیرگروه‌ها</a:t>
            </a:r>
            <a:r>
              <a:rPr lang="fa-IR" sz="2800" dirty="0">
                <a:latin typeface="B Roya" pitchFamily="2" charset="-78"/>
                <a:cs typeface="B Roya" pitchFamily="2" charset="-78"/>
              </a:rPr>
              <a:t> برای آزمون یک فرضیه به کار خواهند رفت یا برای تحلیل اکتشافی، که </a:t>
            </a:r>
            <a:r>
              <a:rPr lang="fa-IR" sz="2800" dirty="0" err="1">
                <a:latin typeface="B Roya" pitchFamily="2" charset="-78"/>
                <a:cs typeface="B Roya" pitchFamily="2" charset="-78"/>
              </a:rPr>
              <a:t>ترجیحاً</a:t>
            </a:r>
            <a:r>
              <a:rPr lang="fa-IR" sz="2800" dirty="0">
                <a:latin typeface="B Roya" pitchFamily="2" charset="-78"/>
                <a:cs typeface="B Roya" pitchFamily="2" charset="-78"/>
              </a:rPr>
              <a:t> باید بر مبنای </a:t>
            </a:r>
            <a:r>
              <a:rPr lang="fa-IR" sz="2800" dirty="0" err="1">
                <a:latin typeface="B Roya" pitchFamily="2" charset="-78"/>
                <a:cs typeface="B Roya" pitchFamily="2" charset="-78"/>
              </a:rPr>
              <a:t>داده‌های</a:t>
            </a:r>
            <a:r>
              <a:rPr lang="fa-IR" sz="2800" dirty="0">
                <a:latin typeface="B Roya" pitchFamily="2" charset="-78"/>
                <a:cs typeface="B Roya" pitchFamily="2" charset="-78"/>
              </a:rPr>
              <a:t> پیشین باشد.</a:t>
            </a:r>
          </a:p>
          <a:p>
            <a:pPr marL="0" algn="r" defTabSz="914400" rtl="1" eaLnBrk="1" latinLnBrk="0" hangingPunct="1">
              <a:spcAft>
                <a:spcPts val="1600"/>
              </a:spcAft>
            </a:pPr>
            <a:br>
              <a:rPr lang="fa-IR" sz="1400" dirty="0">
                <a:latin typeface="B Roya" pitchFamily="2" charset="-78"/>
                <a:cs typeface="B Roya" pitchFamily="2" charset="-78"/>
              </a:rPr>
            </a:br>
            <a:r>
              <a:rPr lang="fa-IR" sz="2800" dirty="0">
                <a:latin typeface="B Roya" pitchFamily="2" charset="-78"/>
                <a:cs typeface="B Roya" pitchFamily="2" charset="-78"/>
              </a:rPr>
              <a:t>در صورتی که قرار است نتایج خاص مربوط به این </a:t>
            </a:r>
            <a:r>
              <a:rPr lang="fa-IR" sz="2800" dirty="0" err="1">
                <a:latin typeface="B Roya" pitchFamily="2" charset="-78"/>
                <a:cs typeface="B Roya" pitchFamily="2" charset="-78"/>
              </a:rPr>
              <a:t>زیرگروه‌ها</a:t>
            </a:r>
            <a:r>
              <a:rPr lang="fa-IR" sz="2800" dirty="0">
                <a:latin typeface="B Roya" pitchFamily="2" charset="-78"/>
                <a:cs typeface="B Roya" pitchFamily="2" charset="-78"/>
              </a:rPr>
              <a:t> گزارش شود، مطالعه باید از </a:t>
            </a:r>
            <a:r>
              <a:rPr lang="fa-IR" sz="2800" b="1" dirty="0">
                <a:latin typeface="B Roya" pitchFamily="2" charset="-78"/>
                <a:cs typeface="B Roya" pitchFamily="2" charset="-78"/>
              </a:rPr>
              <a:t>دقت و توان آماری </a:t>
            </a:r>
            <a:r>
              <a:rPr lang="fa-IR" sz="2800" dirty="0">
                <a:latin typeface="B Roya" pitchFamily="2" charset="-78"/>
                <a:cs typeface="B Roya" pitchFamily="2" charset="-78"/>
              </a:rPr>
              <a:t>کافی برای انجام این </a:t>
            </a:r>
            <a:r>
              <a:rPr lang="fa-IR" sz="2800" dirty="0" err="1">
                <a:latin typeface="B Roya" pitchFamily="2" charset="-78"/>
                <a:cs typeface="B Roya" pitchFamily="2" charset="-78"/>
              </a:rPr>
              <a:t>تحلیل‌ها</a:t>
            </a:r>
            <a:r>
              <a:rPr lang="fa-IR" sz="2800" dirty="0">
                <a:latin typeface="B Roya" pitchFamily="2" charset="-78"/>
                <a:cs typeface="B Roya" pitchFamily="2" charset="-78"/>
              </a:rPr>
              <a:t> برخوردار باشد.</a:t>
            </a:r>
            <a:endParaRPr lang="x-none" sz="2800" dirty="0">
              <a:latin typeface="Source Sans Pro" panose="020B0503030403020204" pitchFamily="34" charset="0"/>
              <a:ea typeface="Source Sans Pro" panose="020B0503030403020204" pitchFamily="34" charset="0"/>
              <a:cs typeface="B Roya" pitchFamily="2" charset="-78"/>
            </a:endParaRPr>
          </a:p>
        </p:txBody>
      </p:sp>
      <p:pic>
        <p:nvPicPr>
          <p:cNvPr id="10242" name="Picture 2">
            <a:extLst>
              <a:ext uri="{FF2B5EF4-FFF2-40B4-BE49-F238E27FC236}">
                <a16:creationId xmlns:a16="http://schemas.microsoft.com/office/drawing/2014/main" id="{65DD73B9-C108-D87A-ACD7-5F9F3295B375}"/>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36667" b="99444" l="12500" r="91250">
                        <a14:foregroundMark x1="14375" y1="80556" x2="30625" y2="82222"/>
                        <a14:foregroundMark x1="30625" y1="82222" x2="38125" y2="81667"/>
                        <a14:foregroundMark x1="38125" y1="81667" x2="41875" y2="93333"/>
                        <a14:foregroundMark x1="41875" y1="93333" x2="34688" y2="97778"/>
                        <a14:foregroundMark x1="34688" y1="97778" x2="19063" y2="95000"/>
                        <a14:foregroundMark x1="19063" y1="95000" x2="12500" y2="87222"/>
                        <a14:foregroundMark x1="12500" y1="87222" x2="15000" y2="80000"/>
                        <a14:foregroundMark x1="16563" y1="83889" x2="26875" y2="88889"/>
                        <a14:foregroundMark x1="26875" y1="88889" x2="19063" y2="88889"/>
                        <a14:foregroundMark x1="19063" y1="88889" x2="31875" y2="84444"/>
                        <a14:foregroundMark x1="18438" y1="39444" x2="20000" y2="67778"/>
                        <a14:foregroundMark x1="20000" y1="67778" x2="24375" y2="79444"/>
                        <a14:foregroundMark x1="24375" y1="79444" x2="32188" y2="77222"/>
                        <a14:foregroundMark x1="32188" y1="77222" x2="39688" y2="80556"/>
                        <a14:foregroundMark x1="39688" y1="80556" x2="44688" y2="66667"/>
                        <a14:foregroundMark x1="44688" y1="66667" x2="44688" y2="52222"/>
                        <a14:foregroundMark x1="44688" y1="52222" x2="42500" y2="38889"/>
                        <a14:foregroundMark x1="35938" y1="35000" x2="35112" y2="34510"/>
                        <a14:foregroundMark x1="42500" y1="38889" x2="35938" y2="35000"/>
                        <a14:foregroundMark x1="32394" y1="35000" x2="19375" y2="37778"/>
                        <a14:foregroundMark x1="33432" y1="34778" x2="32394" y2="35000"/>
                        <a14:foregroundMark x1="19375" y1="37778" x2="18438" y2="38889"/>
                        <a14:foregroundMark x1="20313" y1="41111" x2="28750" y2="38889"/>
                        <a14:foregroundMark x1="28750" y1="38889" x2="36563" y2="45556"/>
                        <a14:foregroundMark x1="36563" y1="45556" x2="36563" y2="59444"/>
                        <a14:foregroundMark x1="36563" y1="59444" x2="28438" y2="63889"/>
                        <a14:foregroundMark x1="28438" y1="63889" x2="23438" y2="51667"/>
                        <a14:foregroundMark x1="23438" y1="51667" x2="23750" y2="42778"/>
                        <a14:foregroundMark x1="20313" y1="57222" x2="29688" y2="61111"/>
                        <a14:foregroundMark x1="29688" y1="61111" x2="30000" y2="74444"/>
                        <a14:foregroundMark x1="30000" y1="74444" x2="22500" y2="71667"/>
                        <a14:foregroundMark x1="22500" y1="71667" x2="19375" y2="56111"/>
                        <a14:foregroundMark x1="49375" y1="38889" x2="49688" y2="67222"/>
                        <a14:foregroundMark x1="49688" y1="67222" x2="54375" y2="77778"/>
                        <a14:foregroundMark x1="54375" y1="77778" x2="57188" y2="63889"/>
                        <a14:foregroundMark x1="57188" y1="63889" x2="57813" y2="49444"/>
                        <a14:foregroundMark x1="57813" y1="49444" x2="56563" y2="43333"/>
                        <a14:foregroundMark x1="50000" y1="37222" x2="56250" y2="46667"/>
                        <a14:foregroundMark x1="56250" y1="46667" x2="58438" y2="61111"/>
                        <a14:foregroundMark x1="58438" y1="61111" x2="56875" y2="73889"/>
                        <a14:foregroundMark x1="47813" y1="81667" x2="65625" y2="85556"/>
                        <a14:foregroundMark x1="65625" y1="85556" x2="59688" y2="96111"/>
                        <a14:foregroundMark x1="59688" y1="96111" x2="51563" y2="92778"/>
                        <a14:foregroundMark x1="51563" y1="92778" x2="44688" y2="93889"/>
                        <a14:foregroundMark x1="57188" y1="80000" x2="65313" y2="80556"/>
                        <a14:foregroundMark x1="65313" y1="80556" x2="71875" y2="87222"/>
                        <a14:foregroundMark x1="71875" y1="87222" x2="68438" y2="99444"/>
                        <a14:foregroundMark x1="68438" y1="99444" x2="59375" y2="98889"/>
                        <a14:foregroundMark x1="59375" y1="98889" x2="56875" y2="95000"/>
                        <a14:foregroundMark x1="50625" y1="71667" x2="43125" y2="80556"/>
                        <a14:foregroundMark x1="43125" y1="80556" x2="40625" y2="85556"/>
                        <a14:foregroundMark x1="47188" y1="87222" x2="63125" y2="85556"/>
                        <a14:foregroundMark x1="34063" y1="93333" x2="37813" y2="93889"/>
                        <a14:foregroundMark x1="67500" y1="87778" x2="66875" y2="93333"/>
                        <a14:foregroundMark x1="52188" y1="42222" x2="51875" y2="71111"/>
                        <a14:foregroundMark x1="57500" y1="42222" x2="58125" y2="71667"/>
                        <a14:foregroundMark x1="58125" y1="71667" x2="59375" y2="77778"/>
                        <a14:foregroundMark x1="57813" y1="42222" x2="58125" y2="69444"/>
                        <a14:foregroundMark x1="58125" y1="69444" x2="60625" y2="78333"/>
                        <a14:foregroundMark x1="59062" y1="51667" x2="60000" y2="78889"/>
                        <a14:foregroundMark x1="15313" y1="95556" x2="18125" y2="95556"/>
                        <a14:foregroundMark x1="59375" y1="80556" x2="69688" y2="80000"/>
                        <a14:foregroundMark x1="69688" y1="80000" x2="67813" y2="82778"/>
                        <a14:foregroundMark x1="69688" y1="92222" x2="69688" y2="99444"/>
                        <a14:foregroundMark x1="52500" y1="40000" x2="60000" y2="52222"/>
                        <a14:foregroundMark x1="60000" y1="52222" x2="60313" y2="68889"/>
                        <a14:foregroundMark x1="21563" y1="59444" x2="25000" y2="62778"/>
                        <a14:foregroundMark x1="27813" y1="67778" x2="29063" y2="71111"/>
                        <a14:foregroundMark x1="37188" y1="70000" x2="39063" y2="73889"/>
                        <a14:foregroundMark x1="37813" y1="51667" x2="37813" y2="51667"/>
                        <a14:foregroundMark x1="27500" y1="46111" x2="28750" y2="52222"/>
                        <a14:foregroundMark x1="34063" y1="60556" x2="33750" y2="58889"/>
                        <a14:foregroundMark x1="37188" y1="70000" x2="37500" y2="74444"/>
                        <a14:backgroundMark x1="63128" y1="42225" x2="77813" y2="55556"/>
                        <a14:backgroundMark x1="77813" y1="55556" x2="93750" y2="52778"/>
                        <a14:backgroundMark x1="93750" y1="52778" x2="96250" y2="53889"/>
                        <a14:backgroundMark x1="33750" y1="35000" x2="33750" y2="35000"/>
                        <a14:backgroundMark x1="34063" y1="35000" x2="34063" y2="34444"/>
                        <a14:backgroundMark x1="35313" y1="35000" x2="33750" y2="35556"/>
                      </a14:backgroundRemoval>
                    </a14:imgEffect>
                  </a14:imgLayer>
                </a14:imgProps>
              </a:ext>
              <a:ext uri="{28A0092B-C50C-407E-A947-70E740481C1C}">
                <a14:useLocalDpi xmlns:a14="http://schemas.microsoft.com/office/drawing/2010/main" val="0"/>
              </a:ext>
            </a:extLst>
          </a:blip>
          <a:srcRect l="13634" t="33611" r="28517"/>
          <a:stretch/>
        </p:blipFill>
        <p:spPr bwMode="auto">
          <a:xfrm>
            <a:off x="408366" y="1449387"/>
            <a:ext cx="2970720" cy="191771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408366" y="6405202"/>
            <a:ext cx="8789333" cy="318100"/>
          </a:xfrm>
          <a:prstGeom prst="rect">
            <a:avLst/>
          </a:prstGeom>
        </p:spPr>
        <p:txBody>
          <a:bodyPr wrap="square">
            <a:spAutoFit/>
          </a:bodyPr>
          <a:lstStyle/>
          <a:p>
            <a:r>
              <a:rPr lang="en-US" sz="1467" dirty="0">
                <a:solidFill>
                  <a:srgbClr val="002060"/>
                </a:solidFill>
                <a:latin typeface="Source Sans Pro" panose="020B0503030403020204" pitchFamily="34" charset="0"/>
                <a:ea typeface="Source Sans Pro" panose="020B0503030403020204" pitchFamily="34" charset="0"/>
              </a:rPr>
              <a:t>https://</a:t>
            </a:r>
            <a:r>
              <a:rPr lang="en-US" sz="1467" dirty="0" err="1">
                <a:solidFill>
                  <a:srgbClr val="002060"/>
                </a:solidFill>
                <a:latin typeface="Source Sans Pro" panose="020B0503030403020204" pitchFamily="34" charset="0"/>
                <a:ea typeface="Source Sans Pro" panose="020B0503030403020204" pitchFamily="34" charset="0"/>
              </a:rPr>
              <a:t>www.pcori.org</a:t>
            </a:r>
            <a:r>
              <a:rPr lang="en-US" sz="1467" dirty="0">
                <a:solidFill>
                  <a:srgbClr val="002060"/>
                </a:solidFill>
                <a:latin typeface="Source Sans Pro" panose="020B0503030403020204" pitchFamily="34" charset="0"/>
                <a:ea typeface="Source Sans Pro" panose="020B0503030403020204" pitchFamily="34" charset="0"/>
              </a:rPr>
              <a:t>/research/about-our-research/research-methodology/</a:t>
            </a:r>
            <a:r>
              <a:rPr lang="en-US" sz="1467" dirty="0" err="1">
                <a:solidFill>
                  <a:srgbClr val="002060"/>
                </a:solidFill>
                <a:latin typeface="Source Sans Pro" panose="020B0503030403020204" pitchFamily="34" charset="0"/>
                <a:ea typeface="Source Sans Pro" panose="020B0503030403020204" pitchFamily="34" charset="0"/>
              </a:rPr>
              <a:t>pcori</a:t>
            </a:r>
            <a:r>
              <a:rPr lang="en-US" sz="1467" dirty="0">
                <a:solidFill>
                  <a:srgbClr val="002060"/>
                </a:solidFill>
                <a:latin typeface="Source Sans Pro" panose="020B0503030403020204" pitchFamily="34" charset="0"/>
                <a:ea typeface="Source Sans Pro" panose="020B0503030403020204" pitchFamily="34" charset="0"/>
              </a:rPr>
              <a:t>-methodology-standards</a:t>
            </a:r>
          </a:p>
        </p:txBody>
      </p:sp>
      <p:sp>
        <p:nvSpPr>
          <p:cNvPr id="9" name="Title 1">
            <a:extLst>
              <a:ext uri="{FF2B5EF4-FFF2-40B4-BE49-F238E27FC236}">
                <a16:creationId xmlns:a16="http://schemas.microsoft.com/office/drawing/2014/main" id="{E365534A-BDD5-F2B8-A774-D9C09AF37889}"/>
              </a:ext>
            </a:extLst>
          </p:cNvPr>
          <p:cNvSpPr txBox="1">
            <a:spLocks/>
          </p:cNvSpPr>
          <p:nvPr/>
        </p:nvSpPr>
        <p:spPr>
          <a:xfrm>
            <a:off x="1612900" y="0"/>
            <a:ext cx="8219332" cy="1449387"/>
          </a:xfrm>
          <a:prstGeom prst="rect">
            <a:avLst/>
          </a:prstGeom>
        </p:spPr>
        <p:txBody>
          <a:bodyPr vert="horz" lIns="91440" tIns="45720" rIns="91440" bIns="45720" rtlCol="0" anchor="ctr">
            <a:normAutofit/>
          </a:bodyPr>
          <a:lstStyle>
            <a:lvl1pPr algn="r" defTabSz="914400" rtl="1" eaLnBrk="1" latinLnBrk="0" hangingPunct="1">
              <a:lnSpc>
                <a:spcPct val="90000"/>
              </a:lnSpc>
              <a:spcBef>
                <a:spcPct val="0"/>
              </a:spcBef>
              <a:buNone/>
              <a:defRPr sz="4400" kern="1200" baseline="0">
                <a:solidFill>
                  <a:schemeClr val="tx1"/>
                </a:solidFill>
                <a:latin typeface="Calibri" panose="020F0502020204030204" pitchFamily="34" charset="0"/>
                <a:ea typeface="+mj-ea"/>
                <a:cs typeface="B Roya" pitchFamily="2" charset="-78"/>
              </a:defRPr>
            </a:lvl1pPr>
          </a:lstStyle>
          <a:p>
            <a:r>
              <a:rPr lang="fa-IR" sz="3600" b="1" dirty="0" err="1">
                <a:solidFill>
                  <a:schemeClr val="bg1"/>
                </a:solidFill>
              </a:rPr>
              <a:t>صورت‌بندی</a:t>
            </a:r>
            <a:r>
              <a:rPr lang="fa-IR" sz="3600" b="1" dirty="0">
                <a:solidFill>
                  <a:schemeClr val="bg1"/>
                </a:solidFill>
              </a:rPr>
              <a:t> سؤال‌ پژوهش</a:t>
            </a:r>
            <a:endParaRPr lang="x-none" sz="3600" b="1" dirty="0">
              <a:solidFill>
                <a:schemeClr val="bg1"/>
              </a:solidFill>
            </a:endParaRPr>
          </a:p>
        </p:txBody>
      </p:sp>
    </p:spTree>
    <p:extLst>
      <p:ext uri="{BB962C8B-B14F-4D97-AF65-F5344CB8AC3E}">
        <p14:creationId xmlns:p14="http://schemas.microsoft.com/office/powerpoint/2010/main" val="248557347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1FE3050-9601-EEA7-7AD7-2F9EC7A9D52C}"/>
              </a:ext>
            </a:extLst>
          </p:cNvPr>
          <p:cNvSpPr>
            <a:spLocks noGrp="1"/>
          </p:cNvSpPr>
          <p:nvPr>
            <p:ph type="sldNum" idx="4294967295"/>
          </p:nvPr>
        </p:nvSpPr>
        <p:spPr>
          <a:xfrm>
            <a:off x="10880725" y="6459538"/>
            <a:ext cx="1311275" cy="365125"/>
          </a:xfrm>
        </p:spPr>
        <p:txBody>
          <a:bodyPr/>
          <a:lstStyle/>
          <a:p>
            <a:pPr algn="r"/>
            <a:fld id="{00000000-1234-1234-1234-123412341234}" type="slidenum">
              <a:rPr lang="en" smtClean="0"/>
              <a:pPr algn="r"/>
              <a:t>97</a:t>
            </a:fld>
            <a:endParaRPr lang="en"/>
          </a:p>
        </p:txBody>
      </p:sp>
      <p:sp>
        <p:nvSpPr>
          <p:cNvPr id="7" name="TextBox 6">
            <a:extLst>
              <a:ext uri="{FF2B5EF4-FFF2-40B4-BE49-F238E27FC236}">
                <a16:creationId xmlns:a16="http://schemas.microsoft.com/office/drawing/2014/main" id="{C3DA26B5-71F8-FBBA-2CFD-0A37517938A5}"/>
              </a:ext>
            </a:extLst>
          </p:cNvPr>
          <p:cNvSpPr txBox="1"/>
          <p:nvPr/>
        </p:nvSpPr>
        <p:spPr>
          <a:xfrm>
            <a:off x="560439" y="1449387"/>
            <a:ext cx="9025271" cy="1692771"/>
          </a:xfrm>
          <a:prstGeom prst="rect">
            <a:avLst/>
          </a:prstGeom>
          <a:noFill/>
        </p:spPr>
        <p:txBody>
          <a:bodyPr wrap="square">
            <a:spAutoFit/>
          </a:bodyPr>
          <a:lstStyle/>
          <a:p>
            <a:pPr algn="r" rtl="1"/>
            <a:r>
              <a:rPr lang="fa-IR" sz="2600" b="1" dirty="0">
                <a:solidFill>
                  <a:srgbClr val="F89421"/>
                </a:solidFill>
                <a:latin typeface="B Roya" pitchFamily="2" charset="-78"/>
                <a:cs typeface="B Roya" pitchFamily="2" charset="-78"/>
              </a:rPr>
              <a:t>۴- انتخاب مداخلات و </a:t>
            </a:r>
            <a:r>
              <a:rPr lang="fa-IR" sz="2600" b="1" dirty="0" err="1">
                <a:solidFill>
                  <a:srgbClr val="F89421"/>
                </a:solidFill>
                <a:latin typeface="B Roya" pitchFamily="2" charset="-78"/>
                <a:cs typeface="B Roya" pitchFamily="2" charset="-78"/>
              </a:rPr>
              <a:t>مقایسه‌گرهای</a:t>
            </a:r>
            <a:r>
              <a:rPr lang="fa-IR" sz="2600" b="1" dirty="0">
                <a:solidFill>
                  <a:srgbClr val="F89421"/>
                </a:solidFill>
                <a:latin typeface="B Roya" pitchFamily="2" charset="-78"/>
                <a:cs typeface="B Roya" pitchFamily="2" charset="-78"/>
              </a:rPr>
              <a:t> مناسب</a:t>
            </a:r>
            <a:br>
              <a:rPr lang="fa-IR" sz="2600" dirty="0">
                <a:latin typeface="B Roya" pitchFamily="2" charset="-78"/>
                <a:cs typeface="B Roya" pitchFamily="2" charset="-78"/>
              </a:rPr>
            </a:br>
            <a:r>
              <a:rPr lang="fa-IR" sz="2600" dirty="0">
                <a:latin typeface="B Roya" pitchFamily="2" charset="-78"/>
                <a:cs typeface="B Roya" pitchFamily="2" charset="-78"/>
              </a:rPr>
              <a:t>مداخلات و </a:t>
            </a:r>
            <a:r>
              <a:rPr lang="fa-IR" sz="2600" dirty="0" err="1">
                <a:latin typeface="B Roya" pitchFamily="2" charset="-78"/>
                <a:cs typeface="B Roya" pitchFamily="2" charset="-78"/>
              </a:rPr>
              <a:t>مقایسه‌گرها</a:t>
            </a:r>
            <a:r>
              <a:rPr lang="fa-IR" sz="2600" dirty="0">
                <a:latin typeface="B Roya" pitchFamily="2" charset="-78"/>
                <a:cs typeface="B Roya" pitchFamily="2" charset="-78"/>
              </a:rPr>
              <a:t> باید با </a:t>
            </a:r>
            <a:r>
              <a:rPr lang="fa-IR" sz="2600" b="1" dirty="0" err="1">
                <a:latin typeface="B Roya" pitchFamily="2" charset="-78"/>
                <a:cs typeface="B Roya" pitchFamily="2" charset="-78"/>
              </a:rPr>
              <a:t>گزینه‌های</a:t>
            </a:r>
            <a:r>
              <a:rPr lang="fa-IR" sz="2600" b="1" dirty="0">
                <a:latin typeface="B Roya" pitchFamily="2" charset="-78"/>
                <a:cs typeface="B Roya" pitchFamily="2" charset="-78"/>
              </a:rPr>
              <a:t> واقعی </a:t>
            </a:r>
            <a:r>
              <a:rPr lang="fa-IR" sz="2600" dirty="0">
                <a:latin typeface="B Roya" pitchFamily="2" charset="-78"/>
                <a:cs typeface="B Roya" pitchFamily="2" charset="-78"/>
              </a:rPr>
              <a:t>مراقبت سلامت که بیماران، </a:t>
            </a:r>
            <a:r>
              <a:rPr lang="fa-IR" sz="2600" dirty="0" err="1">
                <a:latin typeface="B Roya" pitchFamily="2" charset="-78"/>
                <a:cs typeface="B Roya" pitchFamily="2" charset="-78"/>
              </a:rPr>
              <a:t>ارائه‌دهندگان</a:t>
            </a:r>
            <a:r>
              <a:rPr lang="fa-IR" sz="2600" dirty="0">
                <a:latin typeface="B Roya" pitchFamily="2" charset="-78"/>
                <a:cs typeface="B Roya" pitchFamily="2" charset="-78"/>
              </a:rPr>
              <a:t> خدمات درمانی و مراقبان در مواجهه با </a:t>
            </a:r>
            <a:r>
              <a:rPr lang="fa-IR" sz="2600" dirty="0" err="1">
                <a:latin typeface="B Roya" pitchFamily="2" charset="-78"/>
                <a:cs typeface="B Roya" pitchFamily="2" charset="-78"/>
              </a:rPr>
              <a:t>تصمیم‌های</a:t>
            </a:r>
            <a:r>
              <a:rPr lang="fa-IR" sz="2600" dirty="0">
                <a:latin typeface="B Roya" pitchFamily="2" charset="-78"/>
                <a:cs typeface="B Roya" pitchFamily="2" charset="-78"/>
              </a:rPr>
              <a:t> سلامت با </a:t>
            </a:r>
            <a:r>
              <a:rPr lang="fa-IR" sz="2600" dirty="0" err="1">
                <a:latin typeface="B Roya" pitchFamily="2" charset="-78"/>
                <a:cs typeface="B Roya" pitchFamily="2" charset="-78"/>
              </a:rPr>
              <a:t>آن‌ها</a:t>
            </a:r>
            <a:r>
              <a:rPr lang="fa-IR" sz="2600" dirty="0">
                <a:latin typeface="B Roya" pitchFamily="2" charset="-78"/>
                <a:cs typeface="B Roya" pitchFamily="2" charset="-78"/>
              </a:rPr>
              <a:t> </a:t>
            </a:r>
            <a:r>
              <a:rPr lang="fa-IR" sz="2600" dirty="0" err="1">
                <a:latin typeface="B Roya" pitchFamily="2" charset="-78"/>
                <a:cs typeface="B Roya" pitchFamily="2" charset="-78"/>
              </a:rPr>
              <a:t>روبه‌رو</a:t>
            </a:r>
            <a:r>
              <a:rPr lang="fa-IR" sz="2600" dirty="0">
                <a:latin typeface="B Roya" pitchFamily="2" charset="-78"/>
                <a:cs typeface="B Roya" pitchFamily="2" charset="-78"/>
              </a:rPr>
              <a:t> هستند، </a:t>
            </a:r>
            <a:r>
              <a:rPr lang="fa-IR" sz="2600" dirty="0" err="1">
                <a:latin typeface="B Roya" pitchFamily="2" charset="-78"/>
                <a:cs typeface="B Roya" pitchFamily="2" charset="-78"/>
              </a:rPr>
              <a:t>هم‌راستا</a:t>
            </a:r>
            <a:r>
              <a:rPr lang="fa-IR" sz="2600" dirty="0">
                <a:latin typeface="B Roya" pitchFamily="2" charset="-78"/>
                <a:cs typeface="B Roya" pitchFamily="2" charset="-78"/>
              </a:rPr>
              <a:t> باشند.</a:t>
            </a:r>
          </a:p>
        </p:txBody>
      </p:sp>
      <p:sp>
        <p:nvSpPr>
          <p:cNvPr id="6" name="Rectangle 5"/>
          <p:cNvSpPr/>
          <p:nvPr/>
        </p:nvSpPr>
        <p:spPr>
          <a:xfrm>
            <a:off x="383734" y="6507157"/>
            <a:ext cx="8789333" cy="318100"/>
          </a:xfrm>
          <a:prstGeom prst="rect">
            <a:avLst/>
          </a:prstGeom>
        </p:spPr>
        <p:txBody>
          <a:bodyPr wrap="square">
            <a:spAutoFit/>
          </a:bodyPr>
          <a:lstStyle/>
          <a:p>
            <a:r>
              <a:rPr lang="en-US" sz="1467">
                <a:solidFill>
                  <a:srgbClr val="002060"/>
                </a:solidFill>
                <a:latin typeface="Source Sans Pro" panose="020B0503030403020204" pitchFamily="34" charset="0"/>
                <a:ea typeface="Source Sans Pro" panose="020B0503030403020204" pitchFamily="34" charset="0"/>
              </a:rPr>
              <a:t>https://www.pcori.org/research/about-our-research/research-methodology/pcori-methodology-standards</a:t>
            </a:r>
          </a:p>
        </p:txBody>
      </p:sp>
      <p:sp>
        <p:nvSpPr>
          <p:cNvPr id="8" name="Title 1">
            <a:extLst>
              <a:ext uri="{FF2B5EF4-FFF2-40B4-BE49-F238E27FC236}">
                <a16:creationId xmlns:a16="http://schemas.microsoft.com/office/drawing/2014/main" id="{9881DEFA-191C-ACC6-ED9D-B2CE66F230E9}"/>
              </a:ext>
            </a:extLst>
          </p:cNvPr>
          <p:cNvSpPr txBox="1">
            <a:spLocks/>
          </p:cNvSpPr>
          <p:nvPr/>
        </p:nvSpPr>
        <p:spPr>
          <a:xfrm>
            <a:off x="1612900" y="0"/>
            <a:ext cx="8219332" cy="1449387"/>
          </a:xfrm>
          <a:prstGeom prst="rect">
            <a:avLst/>
          </a:prstGeom>
        </p:spPr>
        <p:txBody>
          <a:bodyPr vert="horz" lIns="91440" tIns="45720" rIns="91440" bIns="45720" rtlCol="0" anchor="ctr">
            <a:normAutofit/>
          </a:bodyPr>
          <a:lstStyle>
            <a:lvl1pPr algn="r" defTabSz="914400" rtl="1" eaLnBrk="1" latinLnBrk="0" hangingPunct="1">
              <a:lnSpc>
                <a:spcPct val="90000"/>
              </a:lnSpc>
              <a:spcBef>
                <a:spcPct val="0"/>
              </a:spcBef>
              <a:buNone/>
              <a:defRPr sz="4400" kern="1200" baseline="0">
                <a:solidFill>
                  <a:schemeClr val="tx1"/>
                </a:solidFill>
                <a:latin typeface="Calibri" panose="020F0502020204030204" pitchFamily="34" charset="0"/>
                <a:ea typeface="+mj-ea"/>
                <a:cs typeface="B Roya" pitchFamily="2" charset="-78"/>
              </a:defRPr>
            </a:lvl1pPr>
          </a:lstStyle>
          <a:p>
            <a:r>
              <a:rPr lang="fa-IR" sz="3600" b="1" dirty="0" err="1">
                <a:solidFill>
                  <a:schemeClr val="bg1"/>
                </a:solidFill>
              </a:rPr>
              <a:t>صورت‌بندی</a:t>
            </a:r>
            <a:r>
              <a:rPr lang="fa-IR" sz="3600" b="1" dirty="0">
                <a:solidFill>
                  <a:schemeClr val="bg1"/>
                </a:solidFill>
              </a:rPr>
              <a:t> سؤال‌ پژوهش</a:t>
            </a:r>
            <a:endParaRPr lang="x-none" sz="3600" b="1" dirty="0">
              <a:solidFill>
                <a:schemeClr val="bg1"/>
              </a:solidFill>
            </a:endParaRPr>
          </a:p>
        </p:txBody>
      </p:sp>
      <p:sp>
        <p:nvSpPr>
          <p:cNvPr id="10" name="TextBox 9">
            <a:extLst>
              <a:ext uri="{FF2B5EF4-FFF2-40B4-BE49-F238E27FC236}">
                <a16:creationId xmlns:a16="http://schemas.microsoft.com/office/drawing/2014/main" id="{2065FE6B-4508-0790-D539-6DF88F17EE11}"/>
              </a:ext>
            </a:extLst>
          </p:cNvPr>
          <p:cNvSpPr txBox="1"/>
          <p:nvPr/>
        </p:nvSpPr>
        <p:spPr>
          <a:xfrm>
            <a:off x="560439" y="3428999"/>
            <a:ext cx="9025271" cy="2492990"/>
          </a:xfrm>
          <a:prstGeom prst="rect">
            <a:avLst/>
          </a:prstGeom>
          <a:noFill/>
        </p:spPr>
        <p:txBody>
          <a:bodyPr wrap="square">
            <a:spAutoFit/>
          </a:bodyPr>
          <a:lstStyle/>
          <a:p>
            <a:pPr algn="r" rtl="1"/>
            <a:r>
              <a:rPr lang="fa-IR" sz="2600" b="1" dirty="0">
                <a:solidFill>
                  <a:srgbClr val="F89421"/>
                </a:solidFill>
                <a:latin typeface="B Roya" pitchFamily="2" charset="-78"/>
                <a:cs typeface="B Roya" pitchFamily="2" charset="-78"/>
              </a:rPr>
              <a:t>۵- </a:t>
            </a:r>
            <a:r>
              <a:rPr lang="fa-IR" sz="2600" b="1" dirty="0" err="1">
                <a:solidFill>
                  <a:srgbClr val="F89421"/>
                </a:solidFill>
                <a:latin typeface="B Roya" pitchFamily="2" charset="-78"/>
                <a:cs typeface="B Roya" pitchFamily="2" charset="-78"/>
              </a:rPr>
              <a:t>اندازه‌گیری</a:t>
            </a:r>
            <a:r>
              <a:rPr lang="fa-IR" sz="2600" b="1" dirty="0">
                <a:solidFill>
                  <a:srgbClr val="F89421"/>
                </a:solidFill>
                <a:latin typeface="B Roya" pitchFamily="2" charset="-78"/>
                <a:cs typeface="B Roya" pitchFamily="2" charset="-78"/>
              </a:rPr>
              <a:t> </a:t>
            </a:r>
            <a:r>
              <a:rPr lang="fa-IR" sz="2600" b="1" dirty="0" err="1">
                <a:solidFill>
                  <a:srgbClr val="F89421"/>
                </a:solidFill>
                <a:latin typeface="B Roya" pitchFamily="2" charset="-78"/>
                <a:cs typeface="B Roya" pitchFamily="2" charset="-78"/>
              </a:rPr>
              <a:t>پیامدهایی</a:t>
            </a:r>
            <a:r>
              <a:rPr lang="fa-IR" sz="2600" b="1" dirty="0">
                <a:solidFill>
                  <a:srgbClr val="F89421"/>
                </a:solidFill>
                <a:latin typeface="B Roya" pitchFamily="2" charset="-78"/>
                <a:cs typeface="B Roya" pitchFamily="2" charset="-78"/>
              </a:rPr>
              <a:t> که برای جمعیت مورد نظر قابل درک و بااهمیت هستند</a:t>
            </a:r>
            <a:br>
              <a:rPr lang="fa-IR" sz="2600" dirty="0">
                <a:latin typeface="B Roya" pitchFamily="2" charset="-78"/>
                <a:cs typeface="B Roya" pitchFamily="2" charset="-78"/>
              </a:rPr>
            </a:br>
            <a:r>
              <a:rPr lang="fa-IR" sz="2600" dirty="0" err="1">
                <a:latin typeface="B Roya" pitchFamily="2" charset="-78"/>
                <a:cs typeface="B Roya" pitchFamily="2" charset="-78"/>
              </a:rPr>
              <a:t>پیامدهایی</a:t>
            </a:r>
            <a:r>
              <a:rPr lang="fa-IR" sz="2600" dirty="0">
                <a:latin typeface="B Roya" pitchFamily="2" charset="-78"/>
                <a:cs typeface="B Roya" pitchFamily="2" charset="-78"/>
              </a:rPr>
              <a:t> را شناسایی و لحاظ کنید که برای جمعیت مورد نظر قابل توجه و </a:t>
            </a:r>
            <a:r>
              <a:rPr lang="fa-IR" sz="2600" dirty="0" err="1">
                <a:latin typeface="B Roya" pitchFamily="2" charset="-78"/>
                <a:cs typeface="B Roya" pitchFamily="2" charset="-78"/>
              </a:rPr>
              <a:t>اهمیت‌دار</a:t>
            </a:r>
            <a:r>
              <a:rPr lang="fa-IR" sz="2600" dirty="0">
                <a:latin typeface="B Roya" pitchFamily="2" charset="-78"/>
                <a:cs typeface="B Roya" pitchFamily="2" charset="-78"/>
              </a:rPr>
              <a:t> هستند (مانند بقا، کیفیت زندگی مرتبط با سلامت) و به تصمیم سلامت مشخصی مربوط </a:t>
            </a:r>
            <a:r>
              <a:rPr lang="fa-IR" sz="2600" dirty="0" err="1">
                <a:latin typeface="B Roya" pitchFamily="2" charset="-78"/>
                <a:cs typeface="B Roya" pitchFamily="2" charset="-78"/>
              </a:rPr>
              <a:t>می‌شوند</a:t>
            </a:r>
            <a:r>
              <a:rPr lang="fa-IR" sz="2600" dirty="0">
                <a:latin typeface="B Roya" pitchFamily="2" charset="-78"/>
                <a:cs typeface="B Roya" pitchFamily="2" charset="-78"/>
              </a:rPr>
              <a:t>.</a:t>
            </a:r>
            <a:br>
              <a:rPr lang="fa-IR" sz="2600" dirty="0">
                <a:latin typeface="B Roya" pitchFamily="2" charset="-78"/>
                <a:cs typeface="B Roya" pitchFamily="2" charset="-78"/>
              </a:rPr>
            </a:br>
            <a:r>
              <a:rPr lang="fa-IR" sz="2600" dirty="0">
                <a:latin typeface="B Roya" pitchFamily="2" charset="-78"/>
                <a:cs typeface="B Roya" pitchFamily="2" charset="-78"/>
              </a:rPr>
              <a:t>پیامدها را </a:t>
            </a:r>
            <a:r>
              <a:rPr lang="fa-IR" sz="2600" dirty="0" err="1">
                <a:latin typeface="B Roya" pitchFamily="2" charset="-78"/>
                <a:cs typeface="B Roya" pitchFamily="2" charset="-78"/>
              </a:rPr>
              <a:t>به‌ویژه</a:t>
            </a:r>
            <a:r>
              <a:rPr lang="fa-IR" sz="2600" dirty="0">
                <a:latin typeface="B Roya" pitchFamily="2" charset="-78"/>
                <a:cs typeface="B Roya" pitchFamily="2" charset="-78"/>
              </a:rPr>
              <a:t> در شرایط پیچیده یا زمانی که معیارهای بالینی مشخصی وجود ندارد، </a:t>
            </a:r>
            <a:r>
              <a:rPr lang="fa-IR" sz="2600" dirty="0" err="1">
                <a:latin typeface="B Roya" pitchFamily="2" charset="-78"/>
                <a:cs typeface="B Roya" pitchFamily="2" charset="-78"/>
              </a:rPr>
              <a:t>به‌طور</a:t>
            </a:r>
            <a:r>
              <a:rPr lang="fa-IR" sz="2600" dirty="0">
                <a:latin typeface="B Roya" pitchFamily="2" charset="-78"/>
                <a:cs typeface="B Roya" pitchFamily="2" charset="-78"/>
              </a:rPr>
              <a:t> روشن تعریف کنید.</a:t>
            </a:r>
          </a:p>
        </p:txBody>
      </p:sp>
    </p:spTree>
    <p:extLst>
      <p:ext uri="{BB962C8B-B14F-4D97-AF65-F5344CB8AC3E}">
        <p14:creationId xmlns:p14="http://schemas.microsoft.com/office/powerpoint/2010/main" val="3809259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1FE3050-9601-EEA7-7AD7-2F9EC7A9D52C}"/>
              </a:ext>
            </a:extLst>
          </p:cNvPr>
          <p:cNvSpPr>
            <a:spLocks noGrp="1"/>
          </p:cNvSpPr>
          <p:nvPr>
            <p:ph type="sldNum" idx="4294967295"/>
          </p:nvPr>
        </p:nvSpPr>
        <p:spPr>
          <a:xfrm>
            <a:off x="10880725" y="6459538"/>
            <a:ext cx="1311275" cy="365125"/>
          </a:xfrm>
        </p:spPr>
        <p:txBody>
          <a:bodyPr/>
          <a:lstStyle/>
          <a:p>
            <a:pPr algn="r"/>
            <a:fld id="{00000000-1234-1234-1234-123412341234}" type="slidenum">
              <a:rPr lang="en" smtClean="0"/>
              <a:pPr algn="r"/>
              <a:t>98</a:t>
            </a:fld>
            <a:endParaRPr lang="en"/>
          </a:p>
        </p:txBody>
      </p:sp>
      <p:sp>
        <p:nvSpPr>
          <p:cNvPr id="7" name="TextBox 6">
            <a:extLst>
              <a:ext uri="{FF2B5EF4-FFF2-40B4-BE49-F238E27FC236}">
                <a16:creationId xmlns:a16="http://schemas.microsoft.com/office/drawing/2014/main" id="{C3DA26B5-71F8-FBBA-2CFD-0A37517938A5}"/>
              </a:ext>
            </a:extLst>
          </p:cNvPr>
          <p:cNvSpPr txBox="1"/>
          <p:nvPr/>
        </p:nvSpPr>
        <p:spPr>
          <a:xfrm>
            <a:off x="318926" y="2071834"/>
            <a:ext cx="6610453" cy="1734064"/>
          </a:xfrm>
          <a:prstGeom prst="rect">
            <a:avLst/>
          </a:prstGeom>
          <a:noFill/>
        </p:spPr>
        <p:txBody>
          <a:bodyPr wrap="square">
            <a:spAutoFit/>
          </a:bodyPr>
          <a:lstStyle/>
          <a:p>
            <a:pPr marL="457189" indent="-457189">
              <a:spcAft>
                <a:spcPts val="1600"/>
              </a:spcAft>
              <a:buClr>
                <a:srgbClr val="FF9300"/>
              </a:buClr>
              <a:buFont typeface="Wingdings" pitchFamily="2" charset="2"/>
              <a:buChar char="§"/>
            </a:pPr>
            <a:r>
              <a:rPr lang="en-GB" sz="2667" dirty="0">
                <a:solidFill>
                  <a:srgbClr val="222222"/>
                </a:solidFill>
                <a:latin typeface="Source Sans Pro" panose="020B0503030403020204" pitchFamily="34" charset="0"/>
                <a:ea typeface="Source Sans Pro" panose="020B0503030403020204" pitchFamily="34" charset="0"/>
              </a:rPr>
              <a:t>Criteria such as </a:t>
            </a:r>
            <a:r>
              <a:rPr lang="en-GB" sz="2667" b="1" dirty="0">
                <a:solidFill>
                  <a:srgbClr val="F89421"/>
                </a:solidFill>
                <a:latin typeface="Source Sans Pro" panose="020B0503030403020204" pitchFamily="34" charset="0"/>
                <a:ea typeface="Source Sans Pro" panose="020B0503030403020204" pitchFamily="34" charset="0"/>
              </a:rPr>
              <a:t>PICO</a:t>
            </a:r>
            <a:r>
              <a:rPr lang="en-GB" sz="2667" dirty="0">
                <a:solidFill>
                  <a:srgbClr val="222222"/>
                </a:solidFill>
                <a:latin typeface="Source Sans Pro" panose="020B0503030403020204" pitchFamily="34" charset="0"/>
                <a:ea typeface="Source Sans Pro" panose="020B0503030403020204" pitchFamily="34" charset="0"/>
              </a:rPr>
              <a:t>, and </a:t>
            </a:r>
            <a:r>
              <a:rPr lang="en-GB" sz="2667" b="1" dirty="0">
                <a:solidFill>
                  <a:srgbClr val="F89421"/>
                </a:solidFill>
                <a:latin typeface="Source Sans Pro" panose="020B0503030403020204" pitchFamily="34" charset="0"/>
                <a:ea typeface="Source Sans Pro" panose="020B0503030403020204" pitchFamily="34" charset="0"/>
              </a:rPr>
              <a:t>FINER</a:t>
            </a:r>
            <a:r>
              <a:rPr lang="en-US" sz="2667" dirty="0">
                <a:solidFill>
                  <a:srgbClr val="222222"/>
                </a:solidFill>
                <a:latin typeface="Source Sans Pro" panose="020B0503030403020204" pitchFamily="34" charset="0"/>
                <a:ea typeface="Source Sans Pro" panose="020B0503030403020204" pitchFamily="34" charset="0"/>
              </a:rPr>
              <a:t>, </a:t>
            </a:r>
            <a:r>
              <a:rPr lang="en-GB" sz="2667" dirty="0">
                <a:solidFill>
                  <a:srgbClr val="222222"/>
                </a:solidFill>
                <a:latin typeface="Source Sans Pro" panose="020B0503030403020204" pitchFamily="34" charset="0"/>
                <a:ea typeface="Source Sans Pro" panose="020B0503030403020204" pitchFamily="34" charset="0"/>
              </a:rPr>
              <a:t>provide useful frameworks to help in </a:t>
            </a:r>
            <a:r>
              <a:rPr lang="en-GB" sz="2667" b="1" dirty="0">
                <a:solidFill>
                  <a:srgbClr val="222222"/>
                </a:solidFill>
                <a:latin typeface="Source Sans Pro" panose="020B0503030403020204" pitchFamily="34" charset="0"/>
                <a:ea typeface="Source Sans Pro" panose="020B0503030403020204" pitchFamily="34" charset="0"/>
              </a:rPr>
              <a:t>writing aim(s), research question(s), objective(s) and hypotheses. </a:t>
            </a:r>
          </a:p>
        </p:txBody>
      </p:sp>
      <p:sp>
        <p:nvSpPr>
          <p:cNvPr id="8" name="TextBox 7">
            <a:extLst>
              <a:ext uri="{FF2B5EF4-FFF2-40B4-BE49-F238E27FC236}">
                <a16:creationId xmlns:a16="http://schemas.microsoft.com/office/drawing/2014/main" id="{AA33A6F7-A0A0-0E30-B752-670B959AC617}"/>
              </a:ext>
            </a:extLst>
          </p:cNvPr>
          <p:cNvSpPr txBox="1"/>
          <p:nvPr/>
        </p:nvSpPr>
        <p:spPr>
          <a:xfrm>
            <a:off x="7682778" y="1883966"/>
            <a:ext cx="1983200" cy="1610762"/>
          </a:xfrm>
          <a:prstGeom prst="rect">
            <a:avLst/>
          </a:prstGeom>
          <a:noFill/>
        </p:spPr>
        <p:txBody>
          <a:bodyPr wrap="square">
            <a:spAutoFit/>
          </a:bodyPr>
          <a:lstStyle/>
          <a:p>
            <a:r>
              <a:rPr lang="en-GB" sz="2400" b="1" dirty="0">
                <a:solidFill>
                  <a:srgbClr val="FF9300"/>
                </a:solidFill>
                <a:latin typeface="Source Sans Pro" panose="020B0503030403020204" pitchFamily="34" charset="0"/>
                <a:ea typeface="Source Sans Pro" panose="020B0503030403020204" pitchFamily="34" charset="0"/>
              </a:rPr>
              <a:t>P</a:t>
            </a:r>
            <a:r>
              <a:rPr lang="en-GB" sz="2400" dirty="0">
                <a:solidFill>
                  <a:srgbClr val="222222"/>
                </a:solidFill>
                <a:latin typeface="Source Sans Pro" panose="020B0503030403020204" pitchFamily="34" charset="0"/>
                <a:ea typeface="Source Sans Pro" panose="020B0503030403020204" pitchFamily="34" charset="0"/>
              </a:rPr>
              <a:t>opulation</a:t>
            </a:r>
          </a:p>
          <a:p>
            <a:r>
              <a:rPr lang="en-GB" sz="2400" b="1" dirty="0">
                <a:solidFill>
                  <a:srgbClr val="FF9300"/>
                </a:solidFill>
                <a:latin typeface="Source Sans Pro" panose="020B0503030403020204" pitchFamily="34" charset="0"/>
                <a:ea typeface="Source Sans Pro" panose="020B0503030403020204" pitchFamily="34" charset="0"/>
              </a:rPr>
              <a:t>I</a:t>
            </a:r>
            <a:r>
              <a:rPr lang="en-GB" sz="2400" dirty="0">
                <a:solidFill>
                  <a:srgbClr val="222222"/>
                </a:solidFill>
                <a:latin typeface="Source Sans Pro" panose="020B0503030403020204" pitchFamily="34" charset="0"/>
                <a:ea typeface="Source Sans Pro" panose="020B0503030403020204" pitchFamily="34" charset="0"/>
              </a:rPr>
              <a:t>ntervention</a:t>
            </a:r>
          </a:p>
          <a:p>
            <a:r>
              <a:rPr lang="en-GB" sz="2400" b="1" dirty="0">
                <a:solidFill>
                  <a:srgbClr val="FF9300"/>
                </a:solidFill>
                <a:latin typeface="Source Sans Pro" panose="020B0503030403020204" pitchFamily="34" charset="0"/>
                <a:ea typeface="Source Sans Pro" panose="020B0503030403020204" pitchFamily="34" charset="0"/>
              </a:rPr>
              <a:t>C</a:t>
            </a:r>
            <a:r>
              <a:rPr lang="en-GB" sz="2400" dirty="0">
                <a:solidFill>
                  <a:srgbClr val="222222"/>
                </a:solidFill>
                <a:latin typeface="Source Sans Pro" panose="020B0503030403020204" pitchFamily="34" charset="0"/>
                <a:ea typeface="Source Sans Pro" panose="020B0503030403020204" pitchFamily="34" charset="0"/>
              </a:rPr>
              <a:t>omparison</a:t>
            </a:r>
          </a:p>
          <a:p>
            <a:r>
              <a:rPr lang="en-GB" sz="2667" b="1" dirty="0">
                <a:solidFill>
                  <a:srgbClr val="FF9300"/>
                </a:solidFill>
                <a:latin typeface="Source Sans Pro" panose="020B0503030403020204" pitchFamily="34" charset="0"/>
                <a:ea typeface="Source Sans Pro" panose="020B0503030403020204" pitchFamily="34" charset="0"/>
              </a:rPr>
              <a:t>O</a:t>
            </a:r>
            <a:r>
              <a:rPr lang="en-GB" sz="2400" dirty="0">
                <a:solidFill>
                  <a:srgbClr val="222222"/>
                </a:solidFill>
                <a:latin typeface="Source Sans Pro" panose="020B0503030403020204" pitchFamily="34" charset="0"/>
                <a:ea typeface="Source Sans Pro" panose="020B0503030403020204" pitchFamily="34" charset="0"/>
              </a:rPr>
              <a:t>utcomes</a:t>
            </a:r>
            <a:endParaRPr lang="x-none" sz="2400" dirty="0"/>
          </a:p>
        </p:txBody>
      </p:sp>
      <p:sp>
        <p:nvSpPr>
          <p:cNvPr id="10" name="TextBox 9">
            <a:extLst>
              <a:ext uri="{FF2B5EF4-FFF2-40B4-BE49-F238E27FC236}">
                <a16:creationId xmlns:a16="http://schemas.microsoft.com/office/drawing/2014/main" id="{2B601E67-7F1B-1EE6-E5D3-D932DE20FA4D}"/>
              </a:ext>
            </a:extLst>
          </p:cNvPr>
          <p:cNvSpPr txBox="1"/>
          <p:nvPr/>
        </p:nvSpPr>
        <p:spPr>
          <a:xfrm>
            <a:off x="7670356" y="3929307"/>
            <a:ext cx="1749743" cy="1938992"/>
          </a:xfrm>
          <a:prstGeom prst="rect">
            <a:avLst/>
          </a:prstGeom>
          <a:noFill/>
        </p:spPr>
        <p:txBody>
          <a:bodyPr wrap="square">
            <a:spAutoFit/>
          </a:bodyPr>
          <a:lstStyle/>
          <a:p>
            <a:r>
              <a:rPr lang="en-GB" sz="2400" b="1" dirty="0">
                <a:solidFill>
                  <a:srgbClr val="FF9300"/>
                </a:solidFill>
                <a:latin typeface="Source Sans Pro" panose="020B0503030403020204" pitchFamily="34" charset="0"/>
                <a:ea typeface="Source Sans Pro" panose="020B0503030403020204" pitchFamily="34" charset="0"/>
              </a:rPr>
              <a:t>F</a:t>
            </a:r>
            <a:r>
              <a:rPr lang="en-GB" sz="2400" dirty="0">
                <a:solidFill>
                  <a:srgbClr val="222222"/>
                </a:solidFill>
                <a:latin typeface="Source Sans Pro" panose="020B0503030403020204" pitchFamily="34" charset="0"/>
                <a:ea typeface="Source Sans Pro" panose="020B0503030403020204" pitchFamily="34" charset="0"/>
              </a:rPr>
              <a:t>easible</a:t>
            </a:r>
          </a:p>
          <a:p>
            <a:r>
              <a:rPr lang="en-GB" sz="2400" b="1" dirty="0">
                <a:solidFill>
                  <a:srgbClr val="FF9300"/>
                </a:solidFill>
                <a:latin typeface="Source Sans Pro" panose="020B0503030403020204" pitchFamily="34" charset="0"/>
                <a:ea typeface="Source Sans Pro" panose="020B0503030403020204" pitchFamily="34" charset="0"/>
              </a:rPr>
              <a:t>I</a:t>
            </a:r>
            <a:r>
              <a:rPr lang="en-GB" sz="2400" dirty="0">
                <a:solidFill>
                  <a:srgbClr val="222222"/>
                </a:solidFill>
                <a:latin typeface="Source Sans Pro" panose="020B0503030403020204" pitchFamily="34" charset="0"/>
                <a:ea typeface="Source Sans Pro" panose="020B0503030403020204" pitchFamily="34" charset="0"/>
              </a:rPr>
              <a:t>nteresting</a:t>
            </a:r>
          </a:p>
          <a:p>
            <a:r>
              <a:rPr lang="en-GB" sz="2400" b="1" dirty="0">
                <a:solidFill>
                  <a:srgbClr val="FF9300"/>
                </a:solidFill>
                <a:latin typeface="Source Sans Pro" panose="020B0503030403020204" pitchFamily="34" charset="0"/>
                <a:ea typeface="Source Sans Pro" panose="020B0503030403020204" pitchFamily="34" charset="0"/>
              </a:rPr>
              <a:t>N</a:t>
            </a:r>
            <a:r>
              <a:rPr lang="en-GB" sz="2400" dirty="0">
                <a:solidFill>
                  <a:srgbClr val="222222"/>
                </a:solidFill>
                <a:latin typeface="Source Sans Pro" panose="020B0503030403020204" pitchFamily="34" charset="0"/>
                <a:ea typeface="Source Sans Pro" panose="020B0503030403020204" pitchFamily="34" charset="0"/>
              </a:rPr>
              <a:t>ovel</a:t>
            </a:r>
          </a:p>
          <a:p>
            <a:r>
              <a:rPr lang="en-GB" sz="2400" b="1" dirty="0">
                <a:solidFill>
                  <a:srgbClr val="FF9300"/>
                </a:solidFill>
                <a:latin typeface="Source Sans Pro" panose="020B0503030403020204" pitchFamily="34" charset="0"/>
                <a:ea typeface="Source Sans Pro" panose="020B0503030403020204" pitchFamily="34" charset="0"/>
              </a:rPr>
              <a:t>E</a:t>
            </a:r>
            <a:r>
              <a:rPr lang="en-GB" sz="2400" dirty="0">
                <a:solidFill>
                  <a:srgbClr val="222222"/>
                </a:solidFill>
                <a:latin typeface="Source Sans Pro" panose="020B0503030403020204" pitchFamily="34" charset="0"/>
                <a:ea typeface="Source Sans Pro" panose="020B0503030403020204" pitchFamily="34" charset="0"/>
              </a:rPr>
              <a:t>thical</a:t>
            </a:r>
          </a:p>
          <a:p>
            <a:r>
              <a:rPr lang="en-GB" sz="2400" b="1" dirty="0">
                <a:solidFill>
                  <a:srgbClr val="FF9300"/>
                </a:solidFill>
                <a:latin typeface="Source Sans Pro" panose="020B0503030403020204" pitchFamily="34" charset="0"/>
                <a:ea typeface="Source Sans Pro" panose="020B0503030403020204" pitchFamily="34" charset="0"/>
              </a:rPr>
              <a:t>R</a:t>
            </a:r>
            <a:r>
              <a:rPr lang="en-GB" sz="2400" dirty="0">
                <a:solidFill>
                  <a:srgbClr val="222222"/>
                </a:solidFill>
                <a:latin typeface="Source Sans Pro" panose="020B0503030403020204" pitchFamily="34" charset="0"/>
                <a:ea typeface="Source Sans Pro" panose="020B0503030403020204" pitchFamily="34" charset="0"/>
              </a:rPr>
              <a:t>elevant</a:t>
            </a:r>
            <a:endParaRPr lang="x-none" sz="2400" dirty="0"/>
          </a:p>
        </p:txBody>
      </p:sp>
      <p:sp>
        <p:nvSpPr>
          <p:cNvPr id="12" name="TextBox 11">
            <a:extLst>
              <a:ext uri="{FF2B5EF4-FFF2-40B4-BE49-F238E27FC236}">
                <a16:creationId xmlns:a16="http://schemas.microsoft.com/office/drawing/2014/main" id="{B195DE63-A159-AF0C-1CFB-3FB038656B52}"/>
              </a:ext>
            </a:extLst>
          </p:cNvPr>
          <p:cNvSpPr txBox="1"/>
          <p:nvPr/>
        </p:nvSpPr>
        <p:spPr>
          <a:xfrm>
            <a:off x="825664" y="6192431"/>
            <a:ext cx="6103715" cy="461665"/>
          </a:xfrm>
          <a:prstGeom prst="rect">
            <a:avLst/>
          </a:prstGeom>
          <a:noFill/>
        </p:spPr>
        <p:txBody>
          <a:bodyPr wrap="square">
            <a:spAutoFit/>
          </a:bodyPr>
          <a:lstStyle/>
          <a:p>
            <a:r>
              <a:rPr lang="en-GB" sz="2400" i="1" dirty="0">
                <a:solidFill>
                  <a:srgbClr val="002060"/>
                </a:solidFill>
                <a:latin typeface="Source Sans Pro" panose="020B0503030403020204" pitchFamily="34" charset="0"/>
                <a:ea typeface="Source Sans Pro" panose="020B0503030403020204" pitchFamily="34" charset="0"/>
              </a:rPr>
              <a:t>https://</a:t>
            </a:r>
            <a:r>
              <a:rPr lang="en-GB" sz="2400" i="1" dirty="0" err="1">
                <a:solidFill>
                  <a:srgbClr val="002060"/>
                </a:solidFill>
                <a:latin typeface="Source Sans Pro" panose="020B0503030403020204" pitchFamily="34" charset="0"/>
                <a:ea typeface="Source Sans Pro" panose="020B0503030403020204" pitchFamily="34" charset="0"/>
              </a:rPr>
              <a:t>doi.org</a:t>
            </a:r>
            <a:r>
              <a:rPr lang="en-GB" sz="2400" i="1" dirty="0">
                <a:solidFill>
                  <a:srgbClr val="002060"/>
                </a:solidFill>
                <a:latin typeface="Source Sans Pro" panose="020B0503030403020204" pitchFamily="34" charset="0"/>
                <a:ea typeface="Source Sans Pro" panose="020B0503030403020204" pitchFamily="34" charset="0"/>
              </a:rPr>
              <a:t>/10.1007/s11096-023-01543-7</a:t>
            </a:r>
            <a:endParaRPr lang="x-none" sz="2400" i="1" dirty="0">
              <a:solidFill>
                <a:srgbClr val="002060"/>
              </a:solidFill>
              <a:latin typeface="Source Sans Pro" panose="020B0503030403020204" pitchFamily="34" charset="0"/>
              <a:ea typeface="Source Sans Pro" panose="020B0503030403020204" pitchFamily="34" charset="0"/>
            </a:endParaRPr>
          </a:p>
        </p:txBody>
      </p:sp>
      <p:sp>
        <p:nvSpPr>
          <p:cNvPr id="9" name="TextBox 8">
            <a:extLst>
              <a:ext uri="{FF2B5EF4-FFF2-40B4-BE49-F238E27FC236}">
                <a16:creationId xmlns:a16="http://schemas.microsoft.com/office/drawing/2014/main" id="{1E345164-90D9-8AA8-3641-B20B8DCB1E1C}"/>
              </a:ext>
            </a:extLst>
          </p:cNvPr>
          <p:cNvSpPr txBox="1"/>
          <p:nvPr/>
        </p:nvSpPr>
        <p:spPr>
          <a:xfrm>
            <a:off x="318926" y="4057285"/>
            <a:ext cx="6812280" cy="1384995"/>
          </a:xfrm>
          <a:prstGeom prst="rect">
            <a:avLst/>
          </a:prstGeom>
          <a:noFill/>
        </p:spPr>
        <p:txBody>
          <a:bodyPr wrap="square">
            <a:spAutoFit/>
          </a:bodyPr>
          <a:lstStyle/>
          <a:p>
            <a:pPr marL="457189" indent="-457189">
              <a:spcAft>
                <a:spcPts val="1600"/>
              </a:spcAft>
              <a:buClr>
                <a:srgbClr val="FF9300"/>
              </a:buClr>
              <a:buFont typeface="Wingdings" pitchFamily="2" charset="2"/>
              <a:buChar char="§"/>
            </a:pPr>
            <a:r>
              <a:rPr lang="en-GB" sz="2800" dirty="0">
                <a:solidFill>
                  <a:srgbClr val="222222"/>
                </a:solidFill>
                <a:latin typeface="Source Sans Pro" panose="020B0503030403020204" pitchFamily="34" charset="0"/>
                <a:ea typeface="Source Sans Pro" panose="020B0503030403020204" pitchFamily="34" charset="0"/>
              </a:rPr>
              <a:t>Pay attention to the distinction between </a:t>
            </a:r>
            <a:r>
              <a:rPr lang="en-GB" sz="2800" b="1" dirty="0">
                <a:solidFill>
                  <a:srgbClr val="222222"/>
                </a:solidFill>
                <a:latin typeface="Source Sans Pro" panose="020B0503030403020204" pitchFamily="34" charset="0"/>
                <a:ea typeface="Source Sans Pro" panose="020B0503030403020204" pitchFamily="34" charset="0"/>
              </a:rPr>
              <a:t>aim(s), research question(s), objective(s) and hypotheses</a:t>
            </a:r>
            <a:r>
              <a:rPr lang="en-GB" sz="2800" dirty="0">
                <a:solidFill>
                  <a:srgbClr val="222222"/>
                </a:solidFill>
                <a:latin typeface="Source Sans Pro" panose="020B0503030403020204" pitchFamily="34" charset="0"/>
                <a:ea typeface="Source Sans Pro" panose="020B0503030403020204" pitchFamily="34" charset="0"/>
              </a:rPr>
              <a:t>.</a:t>
            </a:r>
            <a:endParaRPr lang="fa-IR" sz="2400" b="1" dirty="0">
              <a:latin typeface="Source Sans Pro" panose="020B0503030403020204" pitchFamily="34" charset="0"/>
              <a:ea typeface="Source Sans Pro" panose="020B0503030403020204" pitchFamily="34" charset="0"/>
            </a:endParaRPr>
          </a:p>
        </p:txBody>
      </p:sp>
      <p:sp>
        <p:nvSpPr>
          <p:cNvPr id="11" name="Title 1">
            <a:extLst>
              <a:ext uri="{FF2B5EF4-FFF2-40B4-BE49-F238E27FC236}">
                <a16:creationId xmlns:a16="http://schemas.microsoft.com/office/drawing/2014/main" id="{65395A21-0BB0-72C7-62B0-0800C8FF5C1E}"/>
              </a:ext>
            </a:extLst>
          </p:cNvPr>
          <p:cNvSpPr txBox="1">
            <a:spLocks/>
          </p:cNvSpPr>
          <p:nvPr/>
        </p:nvSpPr>
        <p:spPr>
          <a:xfrm>
            <a:off x="1612900" y="0"/>
            <a:ext cx="8219332" cy="1449387"/>
          </a:xfrm>
          <a:prstGeom prst="rect">
            <a:avLst/>
          </a:prstGeom>
        </p:spPr>
        <p:txBody>
          <a:bodyPr vert="horz" lIns="91440" tIns="45720" rIns="91440" bIns="45720" rtlCol="0" anchor="ctr">
            <a:normAutofit/>
          </a:bodyPr>
          <a:lstStyle>
            <a:lvl1pPr algn="r" defTabSz="914400" rtl="1" eaLnBrk="1" latinLnBrk="0" hangingPunct="1">
              <a:lnSpc>
                <a:spcPct val="90000"/>
              </a:lnSpc>
              <a:spcBef>
                <a:spcPct val="0"/>
              </a:spcBef>
              <a:buNone/>
              <a:defRPr sz="4400" kern="1200" baseline="0">
                <a:solidFill>
                  <a:schemeClr val="tx1"/>
                </a:solidFill>
                <a:latin typeface="Calibri" panose="020F0502020204030204" pitchFamily="34" charset="0"/>
                <a:ea typeface="+mj-ea"/>
                <a:cs typeface="B Roya" pitchFamily="2" charset="-78"/>
              </a:defRPr>
            </a:lvl1pPr>
          </a:lstStyle>
          <a:p>
            <a:r>
              <a:rPr lang="fa-IR" sz="3600" b="1" dirty="0" err="1">
                <a:solidFill>
                  <a:schemeClr val="bg1"/>
                </a:solidFill>
              </a:rPr>
              <a:t>صورت‌بندی</a:t>
            </a:r>
            <a:r>
              <a:rPr lang="fa-IR" sz="3600" b="1" dirty="0">
                <a:solidFill>
                  <a:schemeClr val="bg1"/>
                </a:solidFill>
              </a:rPr>
              <a:t> سؤال‌ پژوهش</a:t>
            </a:r>
            <a:endParaRPr lang="x-none" sz="3600" b="1" dirty="0">
              <a:solidFill>
                <a:schemeClr val="bg1"/>
              </a:solidFill>
            </a:endParaRPr>
          </a:p>
        </p:txBody>
      </p:sp>
    </p:spTree>
    <p:extLst>
      <p:ext uri="{BB962C8B-B14F-4D97-AF65-F5344CB8AC3E}">
        <p14:creationId xmlns:p14="http://schemas.microsoft.com/office/powerpoint/2010/main" val="2129313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606"/>
        <p:cNvGrpSpPr/>
        <p:nvPr/>
      </p:nvGrpSpPr>
      <p:grpSpPr>
        <a:xfrm>
          <a:off x="0" y="0"/>
          <a:ext cx="0" cy="0"/>
          <a:chOff x="0" y="0"/>
          <a:chExt cx="0" cy="0"/>
        </a:xfrm>
      </p:grpSpPr>
      <p:sp>
        <p:nvSpPr>
          <p:cNvPr id="608" name="Google Shape;608;p38"/>
          <p:cNvSpPr txBox="1">
            <a:spLocks noGrp="1"/>
          </p:cNvSpPr>
          <p:nvPr>
            <p:ph type="sldNum" idx="10"/>
          </p:nvPr>
        </p:nvSpPr>
        <p:spPr>
          <a:prstGeom prst="rect">
            <a:avLst/>
          </a:prstGeom>
        </p:spPr>
        <p:txBody>
          <a:bodyPr spcFirstLastPara="1" wrap="square" lIns="121900" tIns="121900" rIns="121900" bIns="121900" anchor="ctr" anchorCtr="0">
            <a:noAutofit/>
          </a:bodyPr>
          <a:lstStyle/>
          <a:p>
            <a:pPr algn="r"/>
            <a:fld id="{00000000-1234-1234-1234-123412341234}" type="slidenum">
              <a:rPr lang="en"/>
              <a:pPr algn="r"/>
              <a:t>99</a:t>
            </a:fld>
            <a:endParaRPr/>
          </a:p>
        </p:txBody>
      </p:sp>
      <p:sp>
        <p:nvSpPr>
          <p:cNvPr id="607" name="Google Shape;607;p38"/>
          <p:cNvSpPr txBox="1">
            <a:spLocks noGrp="1"/>
          </p:cNvSpPr>
          <p:nvPr>
            <p:ph type="title" idx="4294967295"/>
          </p:nvPr>
        </p:nvSpPr>
        <p:spPr>
          <a:xfrm>
            <a:off x="4118103" y="99530"/>
            <a:ext cx="3060700" cy="1022350"/>
          </a:xfrm>
          <a:prstGeom prst="rect">
            <a:avLst/>
          </a:prstGeom>
          <a:noFill/>
        </p:spPr>
        <p:txBody>
          <a:bodyPr spcFirstLastPara="1" vert="horz" wrap="square" lIns="121900" tIns="121900" rIns="121900" bIns="121900" rtlCol="0" anchor="ctr" anchorCtr="0">
            <a:noAutofit/>
          </a:bodyPr>
          <a:lstStyle/>
          <a:p>
            <a:pPr algn="ctr" rtl="1">
              <a:spcBef>
                <a:spcPts val="0"/>
              </a:spcBef>
            </a:pPr>
            <a:r>
              <a:rPr lang="en" b="1" dirty="0">
                <a:solidFill>
                  <a:srgbClr val="F89421"/>
                </a:solidFill>
              </a:rPr>
              <a:t>ROADMAP</a:t>
            </a:r>
            <a:br>
              <a:rPr lang="fa-IR" b="1" dirty="0">
                <a:solidFill>
                  <a:srgbClr val="F89421"/>
                </a:solidFill>
              </a:rPr>
            </a:br>
            <a:r>
              <a:rPr lang="fa-IR" sz="3200" b="1" dirty="0">
                <a:solidFill>
                  <a:srgbClr val="F89421"/>
                </a:solidFill>
                <a:latin typeface="B Roya" pitchFamily="2" charset="-78"/>
                <a:cs typeface="B Roya" pitchFamily="2" charset="-78"/>
              </a:rPr>
              <a:t>نقشه راه</a:t>
            </a:r>
            <a:endParaRPr b="1" dirty="0">
              <a:solidFill>
                <a:srgbClr val="F89421"/>
              </a:solidFill>
              <a:latin typeface="B Roya" pitchFamily="2" charset="-78"/>
              <a:cs typeface="B Roya" pitchFamily="2" charset="-78"/>
            </a:endParaRPr>
          </a:p>
        </p:txBody>
      </p:sp>
      <p:sp>
        <p:nvSpPr>
          <p:cNvPr id="609" name="Google Shape;609;p38"/>
          <p:cNvSpPr/>
          <p:nvPr/>
        </p:nvSpPr>
        <p:spPr>
          <a:xfrm>
            <a:off x="0" y="3189082"/>
            <a:ext cx="12192000" cy="1348057"/>
          </a:xfrm>
          <a:custGeom>
            <a:avLst/>
            <a:gdLst/>
            <a:ahLst/>
            <a:cxnLst/>
            <a:rect l="l" t="t" r="r" b="b"/>
            <a:pathLst>
              <a:path w="12192000" h="1348058" extrusionOk="0">
                <a:moveTo>
                  <a:pt x="12192000" y="0"/>
                </a:moveTo>
                <a:lnTo>
                  <a:pt x="10837333" y="0"/>
                </a:lnTo>
                <a:cubicBezTo>
                  <a:pt x="10463295" y="0"/>
                  <a:pt x="10160000" y="301773"/>
                  <a:pt x="10160000" y="674029"/>
                </a:cubicBezTo>
                <a:lnTo>
                  <a:pt x="10160000" y="674029"/>
                </a:lnTo>
                <a:cubicBezTo>
                  <a:pt x="10160000" y="1046281"/>
                  <a:pt x="9856705" y="1348059"/>
                  <a:pt x="9482667" y="1348059"/>
                </a:cubicBezTo>
                <a:lnTo>
                  <a:pt x="9482667" y="1348059"/>
                </a:lnTo>
                <a:cubicBezTo>
                  <a:pt x="9108581" y="1348059"/>
                  <a:pt x="8805333" y="1046281"/>
                  <a:pt x="8805333" y="674029"/>
                </a:cubicBezTo>
                <a:lnTo>
                  <a:pt x="8805333" y="674029"/>
                </a:lnTo>
                <a:cubicBezTo>
                  <a:pt x="8805333" y="301773"/>
                  <a:pt x="8502086" y="0"/>
                  <a:pt x="8128000" y="0"/>
                </a:cubicBezTo>
                <a:lnTo>
                  <a:pt x="8128000" y="0"/>
                </a:lnTo>
                <a:cubicBezTo>
                  <a:pt x="7753915" y="0"/>
                  <a:pt x="7450667" y="301773"/>
                  <a:pt x="7450667" y="674029"/>
                </a:cubicBezTo>
                <a:lnTo>
                  <a:pt x="7450667" y="674029"/>
                </a:lnTo>
                <a:cubicBezTo>
                  <a:pt x="7450667" y="1046281"/>
                  <a:pt x="7147419" y="1348059"/>
                  <a:pt x="6773334" y="1348059"/>
                </a:cubicBezTo>
                <a:lnTo>
                  <a:pt x="6773334" y="1348059"/>
                </a:lnTo>
                <a:cubicBezTo>
                  <a:pt x="6399248" y="1348059"/>
                  <a:pt x="6096000" y="1046281"/>
                  <a:pt x="6096000" y="674029"/>
                </a:cubicBezTo>
                <a:lnTo>
                  <a:pt x="6096000" y="674029"/>
                </a:lnTo>
                <a:cubicBezTo>
                  <a:pt x="6096000" y="301773"/>
                  <a:pt x="5792753" y="0"/>
                  <a:pt x="5418667" y="0"/>
                </a:cubicBezTo>
                <a:lnTo>
                  <a:pt x="5418667" y="0"/>
                </a:lnTo>
                <a:cubicBezTo>
                  <a:pt x="5044581" y="0"/>
                  <a:pt x="4741334" y="301773"/>
                  <a:pt x="4741334" y="674029"/>
                </a:cubicBezTo>
                <a:lnTo>
                  <a:pt x="4741334" y="674029"/>
                </a:lnTo>
                <a:cubicBezTo>
                  <a:pt x="4741334" y="1046281"/>
                  <a:pt x="4438076" y="1348059"/>
                  <a:pt x="4064000" y="1348059"/>
                </a:cubicBezTo>
                <a:lnTo>
                  <a:pt x="4064000" y="1348059"/>
                </a:lnTo>
                <a:cubicBezTo>
                  <a:pt x="3689924" y="1348059"/>
                  <a:pt x="3386667" y="1046281"/>
                  <a:pt x="3386667" y="674029"/>
                </a:cubicBezTo>
                <a:lnTo>
                  <a:pt x="3386667" y="674029"/>
                </a:lnTo>
                <a:cubicBezTo>
                  <a:pt x="3386667" y="301773"/>
                  <a:pt x="3083410" y="0"/>
                  <a:pt x="2709333" y="0"/>
                </a:cubicBezTo>
                <a:lnTo>
                  <a:pt x="2709333" y="0"/>
                </a:lnTo>
                <a:cubicBezTo>
                  <a:pt x="2335257" y="0"/>
                  <a:pt x="2032000" y="301773"/>
                  <a:pt x="2032000" y="674029"/>
                </a:cubicBezTo>
                <a:lnTo>
                  <a:pt x="2032000" y="674029"/>
                </a:lnTo>
                <a:cubicBezTo>
                  <a:pt x="2032000" y="1046281"/>
                  <a:pt x="1728743" y="1348059"/>
                  <a:pt x="1354667" y="1348059"/>
                </a:cubicBezTo>
                <a:lnTo>
                  <a:pt x="0" y="1348059"/>
                </a:lnTo>
              </a:path>
            </a:pathLst>
          </a:custGeom>
          <a:noFill/>
          <a:ln w="228600" cap="flat" cmpd="sng">
            <a:solidFill>
              <a:schemeClr val="dk2"/>
            </a:solidFill>
            <a:prstDash val="solid"/>
            <a:miter lim="8000"/>
            <a:headEnd type="none" w="sm" len="sm"/>
            <a:tailEnd type="none" w="sm" len="sm"/>
          </a:ln>
        </p:spPr>
        <p:txBody>
          <a:bodyPr spcFirstLastPara="1" wrap="square" lIns="121900" tIns="60933" rIns="121900" bIns="60933" anchor="ctr" anchorCtr="0">
            <a:noAutofit/>
          </a:bodyPr>
          <a:lstStyle/>
          <a:p>
            <a:pPr marL="0" algn="r" defTabSz="914400" rtl="1" eaLnBrk="1" latinLnBrk="0" hangingPunct="1"/>
            <a:endParaRPr sz="2400">
              <a:solidFill>
                <a:srgbClr val="000000"/>
              </a:solidFill>
              <a:latin typeface="Calibri"/>
              <a:ea typeface="Calibri"/>
              <a:cs typeface="Calibri"/>
              <a:sym typeface="Calibri"/>
            </a:endParaRPr>
          </a:p>
        </p:txBody>
      </p:sp>
      <p:sp>
        <p:nvSpPr>
          <p:cNvPr id="610" name="Google Shape;610;p38"/>
          <p:cNvSpPr/>
          <p:nvPr/>
        </p:nvSpPr>
        <p:spPr>
          <a:xfrm>
            <a:off x="0" y="3161372"/>
            <a:ext cx="12192000" cy="1348057"/>
          </a:xfrm>
          <a:custGeom>
            <a:avLst/>
            <a:gdLst/>
            <a:ahLst/>
            <a:cxnLst/>
            <a:rect l="l" t="t" r="r" b="b"/>
            <a:pathLst>
              <a:path w="12192000" h="1348058" extrusionOk="0">
                <a:moveTo>
                  <a:pt x="12192000" y="0"/>
                </a:moveTo>
                <a:lnTo>
                  <a:pt x="10837333" y="0"/>
                </a:lnTo>
                <a:cubicBezTo>
                  <a:pt x="10463295" y="0"/>
                  <a:pt x="10160000" y="301773"/>
                  <a:pt x="10160000" y="674029"/>
                </a:cubicBezTo>
                <a:lnTo>
                  <a:pt x="10160000" y="674029"/>
                </a:lnTo>
                <a:cubicBezTo>
                  <a:pt x="10160000" y="1046281"/>
                  <a:pt x="9856705" y="1348059"/>
                  <a:pt x="9482667" y="1348059"/>
                </a:cubicBezTo>
                <a:lnTo>
                  <a:pt x="9482667" y="1348059"/>
                </a:lnTo>
                <a:cubicBezTo>
                  <a:pt x="9108581" y="1348059"/>
                  <a:pt x="8805333" y="1046281"/>
                  <a:pt x="8805333" y="674029"/>
                </a:cubicBezTo>
                <a:lnTo>
                  <a:pt x="8805333" y="674029"/>
                </a:lnTo>
                <a:cubicBezTo>
                  <a:pt x="8805333" y="301773"/>
                  <a:pt x="8502086" y="0"/>
                  <a:pt x="8128000" y="0"/>
                </a:cubicBezTo>
                <a:lnTo>
                  <a:pt x="8128000" y="0"/>
                </a:lnTo>
                <a:cubicBezTo>
                  <a:pt x="7753915" y="0"/>
                  <a:pt x="7450667" y="301773"/>
                  <a:pt x="7450667" y="674029"/>
                </a:cubicBezTo>
                <a:lnTo>
                  <a:pt x="7450667" y="674029"/>
                </a:lnTo>
                <a:cubicBezTo>
                  <a:pt x="7450667" y="1046281"/>
                  <a:pt x="7147419" y="1348059"/>
                  <a:pt x="6773334" y="1348059"/>
                </a:cubicBezTo>
                <a:lnTo>
                  <a:pt x="6773334" y="1348059"/>
                </a:lnTo>
                <a:cubicBezTo>
                  <a:pt x="6399248" y="1348059"/>
                  <a:pt x="6096000" y="1046281"/>
                  <a:pt x="6096000" y="674029"/>
                </a:cubicBezTo>
                <a:lnTo>
                  <a:pt x="6096000" y="674029"/>
                </a:lnTo>
                <a:cubicBezTo>
                  <a:pt x="6096000" y="301773"/>
                  <a:pt x="5792753" y="0"/>
                  <a:pt x="5418667" y="0"/>
                </a:cubicBezTo>
                <a:lnTo>
                  <a:pt x="5418667" y="0"/>
                </a:lnTo>
                <a:cubicBezTo>
                  <a:pt x="5044581" y="0"/>
                  <a:pt x="4741334" y="301773"/>
                  <a:pt x="4741334" y="674029"/>
                </a:cubicBezTo>
                <a:lnTo>
                  <a:pt x="4741334" y="674029"/>
                </a:lnTo>
                <a:cubicBezTo>
                  <a:pt x="4741334" y="1046281"/>
                  <a:pt x="4438076" y="1348059"/>
                  <a:pt x="4064000" y="1348059"/>
                </a:cubicBezTo>
                <a:lnTo>
                  <a:pt x="4064000" y="1348059"/>
                </a:lnTo>
                <a:cubicBezTo>
                  <a:pt x="3689924" y="1348059"/>
                  <a:pt x="3386667" y="1046281"/>
                  <a:pt x="3386667" y="674029"/>
                </a:cubicBezTo>
                <a:lnTo>
                  <a:pt x="3386667" y="674029"/>
                </a:lnTo>
                <a:cubicBezTo>
                  <a:pt x="3386667" y="301773"/>
                  <a:pt x="3083410" y="0"/>
                  <a:pt x="2709333" y="0"/>
                </a:cubicBezTo>
                <a:lnTo>
                  <a:pt x="2709333" y="0"/>
                </a:lnTo>
                <a:cubicBezTo>
                  <a:pt x="2335257" y="0"/>
                  <a:pt x="2032000" y="301773"/>
                  <a:pt x="2032000" y="674029"/>
                </a:cubicBezTo>
                <a:lnTo>
                  <a:pt x="2032000" y="674029"/>
                </a:lnTo>
                <a:cubicBezTo>
                  <a:pt x="2032000" y="1046281"/>
                  <a:pt x="1728743" y="1348059"/>
                  <a:pt x="1354667" y="1348059"/>
                </a:cubicBezTo>
                <a:lnTo>
                  <a:pt x="0" y="1348059"/>
                </a:lnTo>
              </a:path>
            </a:pathLst>
          </a:custGeom>
          <a:noFill/>
          <a:ln w="19050" cap="flat" cmpd="sng">
            <a:solidFill>
              <a:schemeClr val="lt1"/>
            </a:solidFill>
            <a:prstDash val="dash"/>
            <a:miter lim="8000"/>
            <a:headEnd type="none" w="sm" len="sm"/>
            <a:tailEnd type="none" w="sm" len="sm"/>
          </a:ln>
        </p:spPr>
        <p:txBody>
          <a:bodyPr spcFirstLastPara="1" wrap="square" lIns="121900" tIns="60933" rIns="121900" bIns="60933" anchor="ctr" anchorCtr="0">
            <a:noAutofit/>
          </a:bodyPr>
          <a:lstStyle/>
          <a:p>
            <a:pPr algn="r" rtl="1">
              <a:buClr>
                <a:srgbClr val="000000"/>
              </a:buClr>
            </a:pPr>
            <a:endParaRPr sz="2400">
              <a:solidFill>
                <a:schemeClr val="lt1"/>
              </a:solidFill>
              <a:latin typeface="Calibri"/>
              <a:ea typeface="Calibri"/>
              <a:cs typeface="Calibri"/>
              <a:sym typeface="Calibri"/>
            </a:endParaRPr>
          </a:p>
        </p:txBody>
      </p:sp>
      <p:grpSp>
        <p:nvGrpSpPr>
          <p:cNvPr id="611" name="Google Shape;611;p38"/>
          <p:cNvGrpSpPr/>
          <p:nvPr/>
        </p:nvGrpSpPr>
        <p:grpSpPr>
          <a:xfrm>
            <a:off x="2381785" y="2271201"/>
            <a:ext cx="631200" cy="631200"/>
            <a:chOff x="1786339" y="1703401"/>
            <a:chExt cx="473400" cy="473400"/>
          </a:xfrm>
        </p:grpSpPr>
        <p:sp>
          <p:nvSpPr>
            <p:cNvPr id="612" name="Google Shape;612;p38"/>
            <p:cNvSpPr/>
            <p:nvPr/>
          </p:nvSpPr>
          <p:spPr>
            <a:xfrm rot="8100000">
              <a:off x="1855667" y="1772729"/>
              <a:ext cx="334744" cy="334744"/>
            </a:xfrm>
            <a:prstGeom prst="teardrop">
              <a:avLst>
                <a:gd name="adj" fmla="val 100000"/>
              </a:avLst>
            </a:prstGeom>
            <a:solidFill>
              <a:schemeClr val="accent1"/>
            </a:solidFill>
            <a:ln>
              <a:noFill/>
            </a:ln>
          </p:spPr>
          <p:txBody>
            <a:bodyPr spcFirstLastPara="1" wrap="square" lIns="121900" tIns="121900" rIns="121900" bIns="121900" anchor="ctr" anchorCtr="0">
              <a:noAutofit/>
            </a:bodyPr>
            <a:lstStyle/>
            <a:p>
              <a:endParaRPr sz="2400">
                <a:latin typeface="Roboto Condensed"/>
                <a:ea typeface="Roboto Condensed"/>
                <a:cs typeface="Roboto Condensed"/>
                <a:sym typeface="Roboto Condensed"/>
              </a:endParaRPr>
            </a:p>
          </p:txBody>
        </p:sp>
        <p:sp>
          <p:nvSpPr>
            <p:cNvPr id="613" name="Google Shape;613;p38"/>
            <p:cNvSpPr/>
            <p:nvPr/>
          </p:nvSpPr>
          <p:spPr>
            <a:xfrm>
              <a:off x="1955989" y="1866499"/>
              <a:ext cx="134100" cy="134100"/>
            </a:xfrm>
            <a:prstGeom prst="ellipse">
              <a:avLst/>
            </a:prstGeom>
            <a:solidFill>
              <a:schemeClr val="lt1"/>
            </a:solidFill>
            <a:ln>
              <a:noFill/>
            </a:ln>
          </p:spPr>
          <p:txBody>
            <a:bodyPr spcFirstLastPara="1" wrap="square" lIns="0" tIns="0" rIns="0" bIns="0" anchor="ctr" anchorCtr="0">
              <a:noAutofit/>
            </a:bodyPr>
            <a:lstStyle/>
            <a:p>
              <a:pPr algn="ctr"/>
              <a:r>
                <a:rPr lang="en" sz="800">
                  <a:solidFill>
                    <a:schemeClr val="dk2"/>
                  </a:solidFill>
                  <a:latin typeface="Roboto Condensed"/>
                  <a:ea typeface="Roboto Condensed"/>
                  <a:cs typeface="Roboto Condensed"/>
                  <a:sym typeface="Roboto Condensed"/>
                </a:rPr>
                <a:t>1</a:t>
              </a:r>
              <a:endParaRPr sz="800">
                <a:solidFill>
                  <a:schemeClr val="dk2"/>
                </a:solidFill>
                <a:latin typeface="Roboto Condensed"/>
                <a:ea typeface="Roboto Condensed"/>
                <a:cs typeface="Roboto Condensed"/>
                <a:sym typeface="Roboto Condensed"/>
              </a:endParaRPr>
            </a:p>
          </p:txBody>
        </p:sp>
      </p:grpSp>
      <p:grpSp>
        <p:nvGrpSpPr>
          <p:cNvPr id="614" name="Google Shape;614;p38"/>
          <p:cNvGrpSpPr/>
          <p:nvPr/>
        </p:nvGrpSpPr>
        <p:grpSpPr>
          <a:xfrm>
            <a:off x="5085885" y="2271201"/>
            <a:ext cx="631200" cy="631200"/>
            <a:chOff x="3814414" y="1703401"/>
            <a:chExt cx="473400" cy="473400"/>
          </a:xfrm>
        </p:grpSpPr>
        <p:sp>
          <p:nvSpPr>
            <p:cNvPr id="615" name="Google Shape;615;p38"/>
            <p:cNvSpPr/>
            <p:nvPr/>
          </p:nvSpPr>
          <p:spPr>
            <a:xfrm rot="8100000">
              <a:off x="3883742" y="1772729"/>
              <a:ext cx="334744" cy="334744"/>
            </a:xfrm>
            <a:prstGeom prst="teardrop">
              <a:avLst>
                <a:gd name="adj" fmla="val 100000"/>
              </a:avLst>
            </a:prstGeom>
            <a:solidFill>
              <a:schemeClr val="accent3"/>
            </a:solidFill>
            <a:ln>
              <a:noFill/>
            </a:ln>
          </p:spPr>
          <p:txBody>
            <a:bodyPr spcFirstLastPara="1" wrap="square" lIns="121900" tIns="121900" rIns="121900" bIns="121900" anchor="ctr" anchorCtr="0">
              <a:noAutofit/>
            </a:bodyPr>
            <a:lstStyle/>
            <a:p>
              <a:endParaRPr sz="2400">
                <a:latin typeface="Roboto Condensed"/>
                <a:ea typeface="Roboto Condensed"/>
                <a:cs typeface="Roboto Condensed"/>
                <a:sym typeface="Roboto Condensed"/>
              </a:endParaRPr>
            </a:p>
          </p:txBody>
        </p:sp>
        <p:sp>
          <p:nvSpPr>
            <p:cNvPr id="616" name="Google Shape;616;p38"/>
            <p:cNvSpPr/>
            <p:nvPr/>
          </p:nvSpPr>
          <p:spPr>
            <a:xfrm>
              <a:off x="3984064" y="1866499"/>
              <a:ext cx="134100" cy="134100"/>
            </a:xfrm>
            <a:prstGeom prst="ellipse">
              <a:avLst/>
            </a:prstGeom>
            <a:solidFill>
              <a:schemeClr val="lt1"/>
            </a:solidFill>
            <a:ln>
              <a:noFill/>
            </a:ln>
          </p:spPr>
          <p:txBody>
            <a:bodyPr spcFirstLastPara="1" wrap="square" lIns="0" tIns="0" rIns="0" bIns="0" anchor="ctr" anchorCtr="0">
              <a:noAutofit/>
            </a:bodyPr>
            <a:lstStyle/>
            <a:p>
              <a:pPr algn="ctr"/>
              <a:r>
                <a:rPr lang="en" sz="800">
                  <a:solidFill>
                    <a:schemeClr val="dk2"/>
                  </a:solidFill>
                  <a:latin typeface="Roboto Condensed"/>
                  <a:ea typeface="Roboto Condensed"/>
                  <a:cs typeface="Roboto Condensed"/>
                  <a:sym typeface="Roboto Condensed"/>
                </a:rPr>
                <a:t>3</a:t>
              </a:r>
              <a:endParaRPr sz="800">
                <a:solidFill>
                  <a:schemeClr val="dk2"/>
                </a:solidFill>
                <a:latin typeface="Roboto Condensed"/>
                <a:ea typeface="Roboto Condensed"/>
                <a:cs typeface="Roboto Condensed"/>
                <a:sym typeface="Roboto Condensed"/>
              </a:endParaRPr>
            </a:p>
          </p:txBody>
        </p:sp>
      </p:grpSp>
      <p:grpSp>
        <p:nvGrpSpPr>
          <p:cNvPr id="617" name="Google Shape;617;p38"/>
          <p:cNvGrpSpPr/>
          <p:nvPr/>
        </p:nvGrpSpPr>
        <p:grpSpPr>
          <a:xfrm>
            <a:off x="7789985" y="2271201"/>
            <a:ext cx="631200" cy="631200"/>
            <a:chOff x="5842489" y="1703401"/>
            <a:chExt cx="473400" cy="473400"/>
          </a:xfrm>
        </p:grpSpPr>
        <p:sp>
          <p:nvSpPr>
            <p:cNvPr id="618" name="Google Shape;618;p38"/>
            <p:cNvSpPr/>
            <p:nvPr/>
          </p:nvSpPr>
          <p:spPr>
            <a:xfrm rot="8100000">
              <a:off x="5911817" y="1772729"/>
              <a:ext cx="334744" cy="334744"/>
            </a:xfrm>
            <a:prstGeom prst="teardrop">
              <a:avLst>
                <a:gd name="adj" fmla="val 100000"/>
              </a:avLst>
            </a:prstGeom>
            <a:solidFill>
              <a:schemeClr val="accent5"/>
            </a:solidFill>
            <a:ln>
              <a:noFill/>
            </a:ln>
          </p:spPr>
          <p:txBody>
            <a:bodyPr spcFirstLastPara="1" wrap="square" lIns="121900" tIns="121900" rIns="121900" bIns="121900" anchor="ctr" anchorCtr="0">
              <a:noAutofit/>
            </a:bodyPr>
            <a:lstStyle/>
            <a:p>
              <a:endParaRPr sz="2400">
                <a:latin typeface="Roboto Condensed"/>
                <a:ea typeface="Roboto Condensed"/>
                <a:cs typeface="Roboto Condensed"/>
                <a:sym typeface="Roboto Condensed"/>
              </a:endParaRPr>
            </a:p>
          </p:txBody>
        </p:sp>
        <p:sp>
          <p:nvSpPr>
            <p:cNvPr id="619" name="Google Shape;619;p38"/>
            <p:cNvSpPr/>
            <p:nvPr/>
          </p:nvSpPr>
          <p:spPr>
            <a:xfrm>
              <a:off x="6012139" y="1866499"/>
              <a:ext cx="134100" cy="134100"/>
            </a:xfrm>
            <a:prstGeom prst="ellipse">
              <a:avLst/>
            </a:prstGeom>
            <a:solidFill>
              <a:schemeClr val="lt1"/>
            </a:solidFill>
            <a:ln>
              <a:noFill/>
            </a:ln>
          </p:spPr>
          <p:txBody>
            <a:bodyPr spcFirstLastPara="1" wrap="square" lIns="0" tIns="0" rIns="0" bIns="0" anchor="ctr" anchorCtr="0">
              <a:noAutofit/>
            </a:bodyPr>
            <a:lstStyle/>
            <a:p>
              <a:pPr algn="ctr"/>
              <a:r>
                <a:rPr lang="en" sz="800">
                  <a:solidFill>
                    <a:schemeClr val="dk2"/>
                  </a:solidFill>
                  <a:latin typeface="Roboto Condensed"/>
                  <a:ea typeface="Roboto Condensed"/>
                  <a:cs typeface="Roboto Condensed"/>
                  <a:sym typeface="Roboto Condensed"/>
                </a:rPr>
                <a:t>5</a:t>
              </a:r>
              <a:endParaRPr sz="800">
                <a:solidFill>
                  <a:schemeClr val="dk2"/>
                </a:solidFill>
                <a:latin typeface="Roboto Condensed"/>
                <a:ea typeface="Roboto Condensed"/>
                <a:cs typeface="Roboto Condensed"/>
                <a:sym typeface="Roboto Condensed"/>
              </a:endParaRPr>
            </a:p>
          </p:txBody>
        </p:sp>
      </p:grpSp>
      <p:grpSp>
        <p:nvGrpSpPr>
          <p:cNvPr id="620" name="Google Shape;620;p38"/>
          <p:cNvGrpSpPr/>
          <p:nvPr/>
        </p:nvGrpSpPr>
        <p:grpSpPr>
          <a:xfrm>
            <a:off x="9174419" y="4768400"/>
            <a:ext cx="631200" cy="631200"/>
            <a:chOff x="6880814" y="3576300"/>
            <a:chExt cx="473400" cy="473400"/>
          </a:xfrm>
        </p:grpSpPr>
        <p:sp>
          <p:nvSpPr>
            <p:cNvPr id="621" name="Google Shape;621;p38"/>
            <p:cNvSpPr/>
            <p:nvPr/>
          </p:nvSpPr>
          <p:spPr>
            <a:xfrm rot="-2700000">
              <a:off x="6950142" y="3645628"/>
              <a:ext cx="334744" cy="334744"/>
            </a:xfrm>
            <a:prstGeom prst="teardrop">
              <a:avLst>
                <a:gd name="adj" fmla="val 100000"/>
              </a:avLst>
            </a:prstGeom>
            <a:solidFill>
              <a:schemeClr val="accent6"/>
            </a:solidFill>
            <a:ln>
              <a:noFill/>
            </a:ln>
          </p:spPr>
          <p:txBody>
            <a:bodyPr spcFirstLastPara="1" wrap="square" lIns="121900" tIns="121900" rIns="121900" bIns="121900" anchor="ctr" anchorCtr="0">
              <a:noAutofit/>
            </a:bodyPr>
            <a:lstStyle/>
            <a:p>
              <a:endParaRPr sz="2400">
                <a:latin typeface="Roboto Condensed"/>
                <a:ea typeface="Roboto Condensed"/>
                <a:cs typeface="Roboto Condensed"/>
                <a:sym typeface="Roboto Condensed"/>
              </a:endParaRPr>
            </a:p>
          </p:txBody>
        </p:sp>
        <p:sp>
          <p:nvSpPr>
            <p:cNvPr id="622" name="Google Shape;622;p38"/>
            <p:cNvSpPr/>
            <p:nvPr/>
          </p:nvSpPr>
          <p:spPr>
            <a:xfrm flipH="1">
              <a:off x="7050464" y="3752502"/>
              <a:ext cx="134100" cy="134100"/>
            </a:xfrm>
            <a:prstGeom prst="ellipse">
              <a:avLst/>
            </a:prstGeom>
            <a:solidFill>
              <a:schemeClr val="lt1"/>
            </a:solidFill>
            <a:ln>
              <a:noFill/>
            </a:ln>
          </p:spPr>
          <p:txBody>
            <a:bodyPr spcFirstLastPara="1" wrap="square" lIns="0" tIns="0" rIns="0" bIns="0" anchor="ctr" anchorCtr="0">
              <a:noAutofit/>
            </a:bodyPr>
            <a:lstStyle/>
            <a:p>
              <a:pPr algn="ctr"/>
              <a:r>
                <a:rPr lang="en" sz="800">
                  <a:solidFill>
                    <a:schemeClr val="dk2"/>
                  </a:solidFill>
                  <a:latin typeface="Roboto Condensed"/>
                  <a:ea typeface="Roboto Condensed"/>
                  <a:cs typeface="Roboto Condensed"/>
                  <a:sym typeface="Roboto Condensed"/>
                </a:rPr>
                <a:t>6</a:t>
              </a:r>
              <a:endParaRPr sz="800">
                <a:solidFill>
                  <a:schemeClr val="dk2"/>
                </a:solidFill>
                <a:latin typeface="Roboto Condensed"/>
                <a:ea typeface="Roboto Condensed"/>
                <a:cs typeface="Roboto Condensed"/>
                <a:sym typeface="Roboto Condensed"/>
              </a:endParaRPr>
            </a:p>
          </p:txBody>
        </p:sp>
      </p:grpSp>
      <p:grpSp>
        <p:nvGrpSpPr>
          <p:cNvPr id="623" name="Google Shape;623;p38"/>
          <p:cNvGrpSpPr/>
          <p:nvPr/>
        </p:nvGrpSpPr>
        <p:grpSpPr>
          <a:xfrm>
            <a:off x="6470319" y="4768400"/>
            <a:ext cx="631200" cy="631200"/>
            <a:chOff x="4852739" y="3576300"/>
            <a:chExt cx="473400" cy="473400"/>
          </a:xfrm>
        </p:grpSpPr>
        <p:sp>
          <p:nvSpPr>
            <p:cNvPr id="624" name="Google Shape;624;p38"/>
            <p:cNvSpPr/>
            <p:nvPr/>
          </p:nvSpPr>
          <p:spPr>
            <a:xfrm rot="-2700000">
              <a:off x="4922067" y="3645628"/>
              <a:ext cx="334744" cy="334744"/>
            </a:xfrm>
            <a:prstGeom prst="teardrop">
              <a:avLst>
                <a:gd name="adj" fmla="val 100000"/>
              </a:avLst>
            </a:prstGeom>
            <a:solidFill>
              <a:schemeClr val="accent4"/>
            </a:solidFill>
            <a:ln>
              <a:noFill/>
            </a:ln>
          </p:spPr>
          <p:txBody>
            <a:bodyPr spcFirstLastPara="1" wrap="square" lIns="121900" tIns="121900" rIns="121900" bIns="121900" anchor="ctr" anchorCtr="0">
              <a:noAutofit/>
            </a:bodyPr>
            <a:lstStyle/>
            <a:p>
              <a:endParaRPr sz="2400">
                <a:latin typeface="Roboto Condensed"/>
                <a:ea typeface="Roboto Condensed"/>
                <a:cs typeface="Roboto Condensed"/>
                <a:sym typeface="Roboto Condensed"/>
              </a:endParaRPr>
            </a:p>
          </p:txBody>
        </p:sp>
        <p:sp>
          <p:nvSpPr>
            <p:cNvPr id="625" name="Google Shape;625;p38"/>
            <p:cNvSpPr/>
            <p:nvPr/>
          </p:nvSpPr>
          <p:spPr>
            <a:xfrm flipH="1">
              <a:off x="5022389" y="3752502"/>
              <a:ext cx="134100" cy="134100"/>
            </a:xfrm>
            <a:prstGeom prst="ellipse">
              <a:avLst/>
            </a:prstGeom>
            <a:solidFill>
              <a:schemeClr val="lt1"/>
            </a:solidFill>
            <a:ln>
              <a:noFill/>
            </a:ln>
          </p:spPr>
          <p:txBody>
            <a:bodyPr spcFirstLastPara="1" wrap="square" lIns="0" tIns="0" rIns="0" bIns="0" anchor="ctr" anchorCtr="0">
              <a:noAutofit/>
            </a:bodyPr>
            <a:lstStyle/>
            <a:p>
              <a:pPr algn="ctr"/>
              <a:r>
                <a:rPr lang="en" sz="800">
                  <a:solidFill>
                    <a:schemeClr val="dk2"/>
                  </a:solidFill>
                  <a:latin typeface="Roboto Condensed"/>
                  <a:ea typeface="Roboto Condensed"/>
                  <a:cs typeface="Roboto Condensed"/>
                  <a:sym typeface="Roboto Condensed"/>
                </a:rPr>
                <a:t>4</a:t>
              </a:r>
              <a:endParaRPr sz="800">
                <a:solidFill>
                  <a:schemeClr val="dk2"/>
                </a:solidFill>
                <a:latin typeface="Roboto Condensed"/>
                <a:ea typeface="Roboto Condensed"/>
                <a:cs typeface="Roboto Condensed"/>
                <a:sym typeface="Roboto Condensed"/>
              </a:endParaRPr>
            </a:p>
          </p:txBody>
        </p:sp>
      </p:grpSp>
      <p:grpSp>
        <p:nvGrpSpPr>
          <p:cNvPr id="626" name="Google Shape;626;p38"/>
          <p:cNvGrpSpPr/>
          <p:nvPr/>
        </p:nvGrpSpPr>
        <p:grpSpPr>
          <a:xfrm>
            <a:off x="3766219" y="4768400"/>
            <a:ext cx="631200" cy="631200"/>
            <a:chOff x="2824664" y="3576300"/>
            <a:chExt cx="473400" cy="473400"/>
          </a:xfrm>
        </p:grpSpPr>
        <p:sp>
          <p:nvSpPr>
            <p:cNvPr id="627" name="Google Shape;627;p38"/>
            <p:cNvSpPr/>
            <p:nvPr/>
          </p:nvSpPr>
          <p:spPr>
            <a:xfrm rot="-2700000">
              <a:off x="2893992" y="3645628"/>
              <a:ext cx="334744" cy="334744"/>
            </a:xfrm>
            <a:prstGeom prst="teardrop">
              <a:avLst>
                <a:gd name="adj" fmla="val 100000"/>
              </a:avLst>
            </a:prstGeom>
            <a:solidFill>
              <a:schemeClr val="accent2"/>
            </a:solidFill>
            <a:ln>
              <a:noFill/>
            </a:ln>
          </p:spPr>
          <p:txBody>
            <a:bodyPr spcFirstLastPara="1" wrap="square" lIns="121900" tIns="121900" rIns="121900" bIns="121900" anchor="ctr" anchorCtr="0">
              <a:noAutofit/>
            </a:bodyPr>
            <a:lstStyle/>
            <a:p>
              <a:endParaRPr sz="2400">
                <a:latin typeface="Roboto Condensed"/>
                <a:ea typeface="Roboto Condensed"/>
                <a:cs typeface="Roboto Condensed"/>
                <a:sym typeface="Roboto Condensed"/>
              </a:endParaRPr>
            </a:p>
          </p:txBody>
        </p:sp>
        <p:sp>
          <p:nvSpPr>
            <p:cNvPr id="628" name="Google Shape;628;p38"/>
            <p:cNvSpPr/>
            <p:nvPr/>
          </p:nvSpPr>
          <p:spPr>
            <a:xfrm flipH="1">
              <a:off x="2994314" y="3752502"/>
              <a:ext cx="134100" cy="134100"/>
            </a:xfrm>
            <a:prstGeom prst="ellipse">
              <a:avLst/>
            </a:prstGeom>
            <a:solidFill>
              <a:schemeClr val="lt1"/>
            </a:solidFill>
            <a:ln>
              <a:noFill/>
            </a:ln>
          </p:spPr>
          <p:txBody>
            <a:bodyPr spcFirstLastPara="1" wrap="square" lIns="0" tIns="0" rIns="0" bIns="0" anchor="ctr" anchorCtr="0">
              <a:noAutofit/>
            </a:bodyPr>
            <a:lstStyle/>
            <a:p>
              <a:pPr algn="ctr"/>
              <a:r>
                <a:rPr lang="en" sz="800">
                  <a:solidFill>
                    <a:schemeClr val="dk2"/>
                  </a:solidFill>
                  <a:latin typeface="Roboto Condensed"/>
                  <a:ea typeface="Roboto Condensed"/>
                  <a:cs typeface="Roboto Condensed"/>
                  <a:sym typeface="Roboto Condensed"/>
                </a:rPr>
                <a:t>2</a:t>
              </a:r>
              <a:endParaRPr sz="800">
                <a:solidFill>
                  <a:schemeClr val="dk2"/>
                </a:solidFill>
                <a:latin typeface="Roboto Condensed"/>
                <a:ea typeface="Roboto Condensed"/>
                <a:cs typeface="Roboto Condensed"/>
                <a:sym typeface="Roboto Condensed"/>
              </a:endParaRPr>
            </a:p>
          </p:txBody>
        </p:sp>
      </p:grpSp>
      <p:sp>
        <p:nvSpPr>
          <p:cNvPr id="629" name="Google Shape;629;p38"/>
          <p:cNvSpPr txBox="1"/>
          <p:nvPr/>
        </p:nvSpPr>
        <p:spPr>
          <a:xfrm>
            <a:off x="1839785" y="1692321"/>
            <a:ext cx="1715200" cy="711200"/>
          </a:xfrm>
          <a:prstGeom prst="rect">
            <a:avLst/>
          </a:prstGeom>
          <a:noFill/>
          <a:ln>
            <a:noFill/>
          </a:ln>
        </p:spPr>
        <p:txBody>
          <a:bodyPr spcFirstLastPara="1" wrap="square" lIns="0" tIns="0" rIns="0" bIns="0" anchor="b" anchorCtr="0">
            <a:noAutofit/>
          </a:bodyPr>
          <a:lstStyle/>
          <a:p>
            <a:pPr algn="ctr" rtl="1"/>
            <a:r>
              <a:rPr lang="fa-IR" sz="2400" b="1" dirty="0">
                <a:solidFill>
                  <a:schemeClr val="dk2"/>
                </a:solidFill>
                <a:latin typeface="B Roya" pitchFamily="2" charset="-78"/>
                <a:ea typeface="Roboto Condensed"/>
                <a:cs typeface="B Roya" pitchFamily="2" charset="-78"/>
                <a:sym typeface="Roboto Condensed"/>
              </a:rPr>
              <a:t>تعیین ترکیبات مؤثر یک گیاه دارویی</a:t>
            </a:r>
            <a:endParaRPr sz="2400" b="1" dirty="0">
              <a:solidFill>
                <a:schemeClr val="dk2"/>
              </a:solidFill>
              <a:latin typeface="B Roya" pitchFamily="2" charset="-78"/>
              <a:ea typeface="Roboto Condensed"/>
              <a:cs typeface="B Roya" pitchFamily="2" charset="-78"/>
              <a:sym typeface="Roboto Condensed"/>
            </a:endParaRPr>
          </a:p>
        </p:txBody>
      </p:sp>
      <p:sp>
        <p:nvSpPr>
          <p:cNvPr id="2" name="Google Shape;629;p38">
            <a:extLst>
              <a:ext uri="{FF2B5EF4-FFF2-40B4-BE49-F238E27FC236}">
                <a16:creationId xmlns:a16="http://schemas.microsoft.com/office/drawing/2014/main" id="{45CED7AF-AE79-F89A-AF80-F90F47700103}"/>
              </a:ext>
            </a:extLst>
          </p:cNvPr>
          <p:cNvSpPr txBox="1"/>
          <p:nvPr/>
        </p:nvSpPr>
        <p:spPr>
          <a:xfrm>
            <a:off x="2381785" y="5645150"/>
            <a:ext cx="2299100" cy="711200"/>
          </a:xfrm>
          <a:prstGeom prst="rect">
            <a:avLst/>
          </a:prstGeom>
          <a:noFill/>
          <a:ln>
            <a:noFill/>
          </a:ln>
        </p:spPr>
        <p:txBody>
          <a:bodyPr spcFirstLastPara="1" wrap="square" lIns="0" tIns="0" rIns="0" bIns="0" anchor="b" anchorCtr="0">
            <a:noAutofit/>
          </a:bodyPr>
          <a:lstStyle/>
          <a:p>
            <a:pPr algn="ctr" rtl="1"/>
            <a:r>
              <a:rPr lang="fa-IR" sz="2400" b="1" dirty="0">
                <a:solidFill>
                  <a:schemeClr val="dk2"/>
                </a:solidFill>
                <a:latin typeface="B Roya" pitchFamily="2" charset="-78"/>
                <a:ea typeface="Roboto Condensed"/>
                <a:cs typeface="B Roya" pitchFamily="2" charset="-78"/>
                <a:sym typeface="Roboto Condensed"/>
              </a:rPr>
              <a:t>استخراج ترکیبات مؤثر و استانداردسازی عصاره آن</a:t>
            </a:r>
            <a:endParaRPr sz="2400" b="1" dirty="0">
              <a:solidFill>
                <a:schemeClr val="dk2"/>
              </a:solidFill>
              <a:latin typeface="B Roya" pitchFamily="2" charset="-78"/>
              <a:ea typeface="Roboto Condensed"/>
              <a:cs typeface="B Roya" pitchFamily="2" charset="-78"/>
              <a:sym typeface="Roboto Condensed"/>
            </a:endParaRPr>
          </a:p>
        </p:txBody>
      </p:sp>
      <p:sp>
        <p:nvSpPr>
          <p:cNvPr id="3" name="Google Shape;629;p38">
            <a:extLst>
              <a:ext uri="{FF2B5EF4-FFF2-40B4-BE49-F238E27FC236}">
                <a16:creationId xmlns:a16="http://schemas.microsoft.com/office/drawing/2014/main" id="{DC1C8964-87ED-EA85-3AB0-433F6F6F0667}"/>
              </a:ext>
            </a:extLst>
          </p:cNvPr>
          <p:cNvSpPr txBox="1"/>
          <p:nvPr/>
        </p:nvSpPr>
        <p:spPr>
          <a:xfrm>
            <a:off x="3992419" y="1668733"/>
            <a:ext cx="2614761" cy="711200"/>
          </a:xfrm>
          <a:prstGeom prst="rect">
            <a:avLst/>
          </a:prstGeom>
          <a:noFill/>
          <a:ln>
            <a:noFill/>
          </a:ln>
        </p:spPr>
        <p:txBody>
          <a:bodyPr spcFirstLastPara="1" wrap="square" lIns="0" tIns="0" rIns="0" bIns="0" anchor="b" anchorCtr="0">
            <a:noAutofit/>
          </a:bodyPr>
          <a:lstStyle/>
          <a:p>
            <a:pPr algn="ctr" rtl="1"/>
            <a:r>
              <a:rPr lang="fa-IR" sz="2400" b="1" dirty="0">
                <a:solidFill>
                  <a:schemeClr val="dk2"/>
                </a:solidFill>
                <a:latin typeface="B Roya" pitchFamily="2" charset="-78"/>
                <a:ea typeface="Roboto Condensed"/>
                <a:cs typeface="B Roya" pitchFamily="2" charset="-78"/>
                <a:sym typeface="Roboto Condensed"/>
              </a:rPr>
              <a:t>بررسی اثرات </a:t>
            </a:r>
            <a:r>
              <a:rPr lang="fa-IR" sz="2400" b="1" dirty="0" err="1">
                <a:solidFill>
                  <a:schemeClr val="dk2"/>
                </a:solidFill>
                <a:latin typeface="B Roya" pitchFamily="2" charset="-78"/>
                <a:ea typeface="Roboto Condensed"/>
                <a:cs typeface="B Roya" pitchFamily="2" charset="-78"/>
                <a:sym typeface="Roboto Condensed"/>
              </a:rPr>
              <a:t>فارماکولوژیک</a:t>
            </a:r>
            <a:r>
              <a:rPr lang="fa-IR" sz="2400" b="1" dirty="0">
                <a:solidFill>
                  <a:schemeClr val="dk2"/>
                </a:solidFill>
                <a:latin typeface="B Roya" pitchFamily="2" charset="-78"/>
                <a:ea typeface="Roboto Condensed"/>
                <a:cs typeface="B Roya" pitchFamily="2" charset="-78"/>
                <a:sym typeface="Roboto Condensed"/>
              </a:rPr>
              <a:t> ترکیبات مؤثر</a:t>
            </a:r>
            <a:endParaRPr sz="2400" b="1" dirty="0">
              <a:solidFill>
                <a:schemeClr val="dk2"/>
              </a:solidFill>
              <a:latin typeface="B Roya" pitchFamily="2" charset="-78"/>
              <a:ea typeface="Roboto Condensed"/>
              <a:cs typeface="B Roya" pitchFamily="2" charset="-78"/>
              <a:sym typeface="Roboto Condensed"/>
            </a:endParaRPr>
          </a:p>
        </p:txBody>
      </p:sp>
      <p:sp>
        <p:nvSpPr>
          <p:cNvPr id="4" name="Google Shape;629;p38">
            <a:extLst>
              <a:ext uri="{FF2B5EF4-FFF2-40B4-BE49-F238E27FC236}">
                <a16:creationId xmlns:a16="http://schemas.microsoft.com/office/drawing/2014/main" id="{B30B38A0-1F14-A711-C82E-6C158729F1C8}"/>
              </a:ext>
            </a:extLst>
          </p:cNvPr>
          <p:cNvSpPr txBox="1"/>
          <p:nvPr/>
        </p:nvSpPr>
        <p:spPr>
          <a:xfrm>
            <a:off x="5490885" y="5448675"/>
            <a:ext cx="2411389" cy="711200"/>
          </a:xfrm>
          <a:prstGeom prst="rect">
            <a:avLst/>
          </a:prstGeom>
          <a:noFill/>
          <a:ln>
            <a:noFill/>
          </a:ln>
        </p:spPr>
        <p:txBody>
          <a:bodyPr spcFirstLastPara="1" wrap="square" lIns="0" tIns="0" rIns="0" bIns="0" anchor="b" anchorCtr="0">
            <a:noAutofit/>
          </a:bodyPr>
          <a:lstStyle/>
          <a:p>
            <a:pPr algn="ctr" rtl="1"/>
            <a:r>
              <a:rPr lang="fa-IR" sz="2400" b="1" dirty="0">
                <a:solidFill>
                  <a:schemeClr val="dk2"/>
                </a:solidFill>
                <a:latin typeface="B Roya" pitchFamily="2" charset="-78"/>
                <a:ea typeface="Roboto Condensed"/>
                <a:cs typeface="B Roya" pitchFamily="2" charset="-78"/>
                <a:sym typeface="Roboto Condensed"/>
              </a:rPr>
              <a:t>بررسی سمیت ترکیبات مؤثر و تعیین دوز</a:t>
            </a:r>
            <a:endParaRPr sz="2400" b="1" dirty="0">
              <a:solidFill>
                <a:schemeClr val="dk2"/>
              </a:solidFill>
              <a:latin typeface="B Roya" pitchFamily="2" charset="-78"/>
              <a:ea typeface="Roboto Condensed"/>
              <a:cs typeface="B Roya" pitchFamily="2" charset="-78"/>
              <a:sym typeface="Roboto Condensed"/>
            </a:endParaRPr>
          </a:p>
        </p:txBody>
      </p:sp>
      <p:sp>
        <p:nvSpPr>
          <p:cNvPr id="5" name="Google Shape;629;p38">
            <a:extLst>
              <a:ext uri="{FF2B5EF4-FFF2-40B4-BE49-F238E27FC236}">
                <a16:creationId xmlns:a16="http://schemas.microsoft.com/office/drawing/2014/main" id="{B82F6493-D287-884A-715F-F45DBF5F01E3}"/>
              </a:ext>
            </a:extLst>
          </p:cNvPr>
          <p:cNvSpPr txBox="1"/>
          <p:nvPr/>
        </p:nvSpPr>
        <p:spPr>
          <a:xfrm>
            <a:off x="7247984" y="1662705"/>
            <a:ext cx="2411389" cy="711200"/>
          </a:xfrm>
          <a:prstGeom prst="rect">
            <a:avLst/>
          </a:prstGeom>
          <a:noFill/>
          <a:ln>
            <a:noFill/>
          </a:ln>
        </p:spPr>
        <p:txBody>
          <a:bodyPr spcFirstLastPara="1" wrap="square" lIns="0" tIns="0" rIns="0" bIns="0" anchor="b" anchorCtr="0">
            <a:noAutofit/>
          </a:bodyPr>
          <a:lstStyle/>
          <a:p>
            <a:pPr algn="ctr" rtl="1"/>
            <a:r>
              <a:rPr lang="fa-IR" sz="2400" b="1" dirty="0">
                <a:solidFill>
                  <a:schemeClr val="dk2"/>
                </a:solidFill>
                <a:latin typeface="B Roya" pitchFamily="2" charset="-78"/>
                <a:ea typeface="Roboto Condensed"/>
                <a:cs typeface="B Roya" pitchFamily="2" charset="-78"/>
                <a:sym typeface="Roboto Condensed"/>
              </a:rPr>
              <a:t>مطالعه بالینی فاز ۱ در مورد اثرات درمانی</a:t>
            </a:r>
            <a:endParaRPr sz="2400" b="1" dirty="0">
              <a:solidFill>
                <a:schemeClr val="dk2"/>
              </a:solidFill>
              <a:latin typeface="B Roya" pitchFamily="2" charset="-78"/>
              <a:ea typeface="Roboto Condensed"/>
              <a:cs typeface="B Roya" pitchFamily="2" charset="-78"/>
              <a:sym typeface="Roboto Condensed"/>
            </a:endParaRPr>
          </a:p>
        </p:txBody>
      </p:sp>
      <p:sp>
        <p:nvSpPr>
          <p:cNvPr id="6" name="Google Shape;629;p38">
            <a:extLst>
              <a:ext uri="{FF2B5EF4-FFF2-40B4-BE49-F238E27FC236}">
                <a16:creationId xmlns:a16="http://schemas.microsoft.com/office/drawing/2014/main" id="{9E5072F6-5A4E-70A1-3400-48BC67D0D28D}"/>
              </a:ext>
            </a:extLst>
          </p:cNvPr>
          <p:cNvSpPr txBox="1"/>
          <p:nvPr/>
        </p:nvSpPr>
        <p:spPr>
          <a:xfrm>
            <a:off x="8373724" y="5524477"/>
            <a:ext cx="2411389" cy="711200"/>
          </a:xfrm>
          <a:prstGeom prst="rect">
            <a:avLst/>
          </a:prstGeom>
          <a:noFill/>
          <a:ln>
            <a:noFill/>
          </a:ln>
        </p:spPr>
        <p:txBody>
          <a:bodyPr spcFirstLastPara="1" wrap="square" lIns="0" tIns="0" rIns="0" bIns="0" anchor="b" anchorCtr="0">
            <a:noAutofit/>
          </a:bodyPr>
          <a:lstStyle/>
          <a:p>
            <a:pPr algn="ctr" rtl="1"/>
            <a:r>
              <a:rPr lang="fa-IR" sz="2400" b="1" dirty="0">
                <a:solidFill>
                  <a:schemeClr val="dk2"/>
                </a:solidFill>
                <a:latin typeface="B Roya" pitchFamily="2" charset="-78"/>
                <a:ea typeface="Roboto Condensed"/>
                <a:cs typeface="B Roya" pitchFamily="2" charset="-78"/>
                <a:sym typeface="Roboto Condensed"/>
              </a:rPr>
              <a:t>مطالعه بالینی فاز ۲ در مورد اثرات درمانی</a:t>
            </a:r>
            <a:endParaRPr sz="2400" b="1" dirty="0">
              <a:solidFill>
                <a:schemeClr val="dk2"/>
              </a:solidFill>
              <a:latin typeface="B Roya" pitchFamily="2" charset="-78"/>
              <a:ea typeface="Roboto Condensed"/>
              <a:cs typeface="B Roya" pitchFamily="2" charset="-78"/>
              <a:sym typeface="Roboto Condensed"/>
            </a:endParaRPr>
          </a:p>
        </p:txBody>
      </p:sp>
    </p:spTree>
    <p:extLst>
      <p:ext uri="{BB962C8B-B14F-4D97-AF65-F5344CB8AC3E}">
        <p14:creationId xmlns:p14="http://schemas.microsoft.com/office/powerpoint/2010/main" val="2675162756"/>
      </p:ext>
    </p:extLst>
  </p:cSld>
  <p:clrMapOvr>
    <a:masterClrMapping/>
  </p:clrMapOvr>
  <p:transition>
    <p:fade thruBlk="1"/>
  </p:transition>
</p:sld>
</file>

<file path=ppt/theme/theme1.xml><?xml version="1.0" encoding="utf-8"?>
<a:theme xmlns:a="http://schemas.openxmlformats.org/drawingml/2006/main" name="Office Theme">
  <a:themeElements>
    <a:clrScheme name="Custom 5">
      <a:dk1>
        <a:sysClr val="windowText" lastClr="000000"/>
      </a:dk1>
      <a:lt1>
        <a:sysClr val="window" lastClr="FFFFFF"/>
      </a:lt1>
      <a:dk2>
        <a:srgbClr val="373545"/>
      </a:dk2>
      <a:lt2>
        <a:srgbClr val="CEDBE6"/>
      </a:lt2>
      <a:accent1>
        <a:srgbClr val="0F1D61"/>
      </a:accent1>
      <a:accent2>
        <a:srgbClr val="00A249"/>
      </a:accent2>
      <a:accent3>
        <a:srgbClr val="00B0F0"/>
      </a:accent3>
      <a:accent4>
        <a:srgbClr val="7A8C8E"/>
      </a:accent4>
      <a:accent5>
        <a:srgbClr val="84ACB6"/>
      </a:accent5>
      <a:accent6>
        <a:srgbClr val="2683C6"/>
      </a:accent6>
      <a:hlink>
        <a:srgbClr val="6B9F25"/>
      </a:hlink>
      <a:folHlink>
        <a:srgbClr val="9F671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Retrospect">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02006FA4-1611-4B07-AF7F-85CF6D20EB3E}"/>
    </a:ext>
  </a:extLst>
</a:theme>
</file>

<file path=ppt/theme/theme3.xml><?xml version="1.0" encoding="utf-8"?>
<a:theme xmlns:a="http://schemas.openxmlformats.org/drawingml/2006/main" name="Salerio template">
  <a:themeElements>
    <a:clrScheme name="Custom 347">
      <a:dk1>
        <a:srgbClr val="263248"/>
      </a:dk1>
      <a:lt1>
        <a:srgbClr val="FFFFFF"/>
      </a:lt1>
      <a:dk2>
        <a:srgbClr val="434343"/>
      </a:dk2>
      <a:lt2>
        <a:srgbClr val="E0E4E9"/>
      </a:lt2>
      <a:accent1>
        <a:srgbClr val="3F5378"/>
      </a:accent1>
      <a:accent2>
        <a:srgbClr val="263248"/>
      </a:accent2>
      <a:accent3>
        <a:srgbClr val="92A8C8"/>
      </a:accent3>
      <a:accent4>
        <a:srgbClr val="C7D3E6"/>
      </a:accent4>
      <a:accent5>
        <a:srgbClr val="FF9800"/>
      </a:accent5>
      <a:accent6>
        <a:srgbClr val="D26F00"/>
      </a:accent6>
      <a:hlink>
        <a:srgbClr val="3F5378"/>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4967</TotalTime>
  <Words>15359</Words>
  <Application>Microsoft Macintosh PowerPoint</Application>
  <PresentationFormat>Widescreen</PresentationFormat>
  <Paragraphs>958</Paragraphs>
  <Slides>156</Slides>
  <Notes>61</Notes>
  <HiddenSlides>6</HiddenSlides>
  <MMClips>0</MMClips>
  <ScaleCrop>false</ScaleCrop>
  <HeadingPairs>
    <vt:vector size="6" baseType="variant">
      <vt:variant>
        <vt:lpstr>Fonts Used</vt:lpstr>
      </vt:variant>
      <vt:variant>
        <vt:i4>25</vt:i4>
      </vt:variant>
      <vt:variant>
        <vt:lpstr>Theme</vt:lpstr>
      </vt:variant>
      <vt:variant>
        <vt:i4>3</vt:i4>
      </vt:variant>
      <vt:variant>
        <vt:lpstr>Slide Titles</vt:lpstr>
      </vt:variant>
      <vt:variant>
        <vt:i4>156</vt:i4>
      </vt:variant>
    </vt:vector>
  </HeadingPairs>
  <TitlesOfParts>
    <vt:vector size="184" baseType="lpstr">
      <vt:lpstr>__Inter_36bd41</vt:lpstr>
      <vt:lpstr>Arial</vt:lpstr>
      <vt:lpstr>B Roya</vt:lpstr>
      <vt:lpstr>Calibri</vt:lpstr>
      <vt:lpstr>Calibri Light</vt:lpstr>
      <vt:lpstr>Courier New</vt:lpstr>
      <vt:lpstr>Georgia</vt:lpstr>
      <vt:lpstr>Google Sans</vt:lpstr>
      <vt:lpstr>Guardian TextSans Web</vt:lpstr>
      <vt:lpstr>inherit</vt:lpstr>
      <vt:lpstr>interfaceregular</vt:lpstr>
      <vt:lpstr>Lato</vt:lpstr>
      <vt:lpstr>MsYekan</vt:lpstr>
      <vt:lpstr>Neucha</vt:lpstr>
      <vt:lpstr>Patrick Hand</vt:lpstr>
      <vt:lpstr>Roboto</vt:lpstr>
      <vt:lpstr>Roboto Condensed</vt:lpstr>
      <vt:lpstr>Roboto Condensed Light</vt:lpstr>
      <vt:lpstr>Source Sans Pro</vt:lpstr>
      <vt:lpstr>Source Sans Pro Semibold</vt:lpstr>
      <vt:lpstr>SourceSansPro</vt:lpstr>
      <vt:lpstr>Tahoma</vt:lpstr>
      <vt:lpstr>Times New Roman</vt:lpstr>
      <vt:lpstr>Wingdings</vt:lpstr>
      <vt:lpstr>yekanYW</vt:lpstr>
      <vt:lpstr>Office Theme</vt:lpstr>
      <vt:lpstr>Retrospect</vt:lpstr>
      <vt:lpstr>Salerio template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سایه‌ی تردید بر پژوهش‌های پزشکی: از بحران تکرارپذیری تا بی‌اعتمادی به کارآزمایی‌ها</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آغاز درست، پایان قابل اعتماد:  نقش کلیدی سؤال پژوهش در طراحی مطالعات</vt:lpstr>
      <vt:lpstr>PowerPoint Presentation</vt:lpstr>
      <vt:lpstr>PowerPoint Presentation</vt:lpstr>
      <vt:lpstr>PowerPoint Presentation</vt:lpstr>
      <vt:lpstr>PowerPoint Presentation</vt:lpstr>
      <vt:lpstr>PowerPoint Presentation</vt:lpstr>
      <vt:lpstr>مطالعات ترکیبی (Mixed-methods studies)</vt:lpstr>
      <vt:lpstr>تحقیقات اولیه (preliminary research) </vt:lpstr>
      <vt:lpstr>PowerPoint Presentation</vt:lpstr>
      <vt:lpstr>PowerPoint Presentation</vt:lpstr>
      <vt:lpstr>بی‌نقص بودن (soundness) سؤال پژوهش</vt:lpstr>
      <vt:lpstr>معیارهای FINER: امکان‌پذیری (Feasible)</vt:lpstr>
      <vt:lpstr>معیارهای FINER</vt:lpstr>
      <vt:lpstr>معیارهای FINER</vt:lpstr>
      <vt:lpstr>مثال‌هایی از سؤالات پژوهشی</vt:lpstr>
      <vt:lpstr>Items included in the Template for Intervention Description and Replication (TIDieR) checklist</vt:lpstr>
      <vt:lpstr>PowerPoint Presentation</vt:lpstr>
      <vt:lpstr>PowerPoint Presentation</vt:lpstr>
      <vt:lpstr>مجموعه پیامدهای اصلی (core outcome set)</vt:lpstr>
      <vt:lpstr>مثال‌هایی از مجموعه پیامدهای اصلی</vt:lpstr>
      <vt:lpstr>PowerPoint Presentation</vt:lpstr>
      <vt:lpstr>PowerPoint Presentation</vt:lpstr>
      <vt:lpstr>نوآوری و خلاقیت در انتخاب موضوع پژوهشی</vt:lpstr>
      <vt:lpstr>معرفی کتاب</vt:lpstr>
      <vt:lpstr>تحقیقات اولیه برای ایده پروپوزال</vt:lpstr>
      <vt:lpstr>PowerPoint Presentation</vt:lpstr>
      <vt:lpstr>PowerPoint Presentation</vt:lpstr>
      <vt:lpstr>PowerPoint Presentation</vt:lpstr>
      <vt:lpstr>PowerPoint Presentation</vt:lpstr>
      <vt:lpstr>صورت‌بندی سؤال‌ پژوهش</vt:lpstr>
      <vt:lpstr>PowerPoint Presentation</vt:lpstr>
      <vt:lpstr>شکاف شواهد</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Field-Weighted Citation Impact (FWCI)</vt:lpstr>
      <vt:lpstr>PowerPoint Presentation</vt:lpstr>
      <vt:lpstr>PowerPoint Presentation</vt:lpstr>
      <vt:lpstr>PowerPoint Presentation</vt:lpstr>
      <vt:lpstr>موضوع پژوهش خود را شناسایی کنید</vt:lpstr>
      <vt:lpstr>PowerPoint Presentation</vt:lpstr>
      <vt:lpstr>PowerPoint Presentation</vt:lpstr>
      <vt:lpstr>PowerPoint Presentation</vt:lpstr>
      <vt:lpstr>PowerPoint Presentation</vt:lpstr>
      <vt:lpstr>ROADMAP نقشه راه</vt:lpstr>
      <vt:lpstr>راه دشوار علم</vt:lpstr>
      <vt:lpstr>راه دشوار علم</vt:lpstr>
      <vt:lpstr>راه دشوار علم</vt:lpstr>
      <vt:lpstr>PowerPoint Presentation</vt:lpstr>
      <vt:lpstr>PowerPoint Presentation</vt:lpstr>
      <vt:lpstr>PowerPoint Presentation</vt:lpstr>
      <vt:lpstr>تهیه پروپوزال</vt:lpstr>
      <vt:lpstr>شش گام برای خلق بهترین ایده اولیه</vt:lpstr>
      <vt:lpstr>معیارهای کلیدی یک نویسنده خوب پروپوزال</vt:lpstr>
      <vt:lpstr>PowerPoint Presentation</vt:lpstr>
      <vt:lpstr>ترکیب تیم پژوهشی و نویسنده پروپوزال</vt:lpstr>
      <vt:lpstr>چه کسی می‌تواند PI باشد؟</vt:lpstr>
      <vt:lpstr>شرایط مؤسسه نیماد در مورد PI گرنت اصلی</vt:lpstr>
      <vt:lpstr>PowerPoint Presentation</vt:lpstr>
      <vt:lpstr>PowerPoint Presentation</vt:lpstr>
      <vt:lpstr>PowerPoint Presentation</vt:lpstr>
      <vt:lpstr>نقش‌ها/ مسؤولیت‌های PI</vt:lpstr>
      <vt:lpstr>خواندن و تحلیل راهنمای ارسال پروپوزال</vt:lpstr>
      <vt:lpstr>درک درست فرایندهای مدیریت پروپوزال</vt:lpstr>
      <vt:lpstr>PowerPoint Presentation</vt:lpstr>
      <vt:lpstr>PowerPoint Presentation</vt:lpstr>
      <vt:lpstr>PowerPoint Presentation</vt:lpstr>
      <vt:lpstr>تبعیت از دستورالعمل‌ها</vt:lpstr>
      <vt:lpstr>مهلت فراخوان</vt:lpstr>
      <vt:lpstr>PowerPoint Presentation</vt:lpstr>
      <vt:lpstr>PowerPoint Presentation</vt:lpstr>
      <vt:lpstr>خصوصیات یک عنوان قوی</vt:lpstr>
      <vt:lpstr>نبایدها در انتخاب عنوان</vt:lpstr>
      <vt:lpstr>نمونه‌ای از عناوین نامناسب</vt:lpstr>
      <vt:lpstr>نمونه‌ای از عناوین نامناسب</vt:lpstr>
      <vt:lpstr>اهداف اختصاصی </vt:lpstr>
      <vt:lpstr>PowerPoint Presentation</vt:lpstr>
      <vt:lpstr>PowerPoint Presentation</vt:lpstr>
      <vt:lpstr>Significance and Rational</vt:lpstr>
      <vt:lpstr>Significance</vt:lpstr>
      <vt:lpstr>بیان مسأله/ پیشینه/ مرور متون/ مقدمه</vt:lpstr>
      <vt:lpstr>Background</vt:lpstr>
      <vt:lpstr>استفاده از اینفوگرافیک </vt:lpstr>
      <vt:lpstr>نوآوری</vt:lpstr>
      <vt:lpstr>Innovation</vt:lpstr>
      <vt:lpstr>Approach (at least 2 pages): </vt:lpstr>
      <vt:lpstr>Approach (at least 2 pages): </vt:lpstr>
      <vt:lpstr>Approach (at least 2 pages): </vt:lpstr>
      <vt:lpstr>Approach (at least 2 pages): </vt:lpstr>
      <vt:lpstr>PowerPoint Presentation</vt:lpstr>
      <vt:lpstr>PowerPoint Presentation</vt:lpstr>
      <vt:lpstr>PowerPoint Presentation</vt:lpstr>
      <vt:lpstr>خلاصه پروپوزال</vt:lpstr>
      <vt:lpstr>PowerPoint Presentation</vt:lpstr>
      <vt:lpstr>PowerPoint Presentation</vt:lpstr>
      <vt:lpstr>هزینه پرسنلی افراد مشارکت‌کننده در طرح‌های مؤسسه</vt:lpstr>
      <vt:lpstr>PowerPoint Presentation</vt:lpstr>
      <vt:lpstr>توصیف مداخله</vt:lpstr>
      <vt:lpstr>PowerPoint Presentation</vt:lpstr>
      <vt:lpstr>شنونده و مشاهده‌گر خوب باشید</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Pakbaz</dc:creator>
  <cp:lastModifiedBy>Microsoft Office User</cp:lastModifiedBy>
  <cp:revision>238</cp:revision>
  <dcterms:created xsi:type="dcterms:W3CDTF">2025-05-13T06:20:41Z</dcterms:created>
  <dcterms:modified xsi:type="dcterms:W3CDTF">2025-05-27T02:08:28Z</dcterms:modified>
</cp:coreProperties>
</file>